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60" r:id="rId6"/>
    <p:sldId id="261" r:id="rId7"/>
    <p:sldId id="262" r:id="rId8"/>
    <p:sldId id="264" r:id="rId9"/>
    <p:sldId id="265" r:id="rId10"/>
    <p:sldId id="263" r:id="rId11"/>
    <p:sldId id="266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5676512-23EA-44BA-8558-50114CDF8F76}">
          <p14:sldIdLst>
            <p14:sldId id="269"/>
            <p14:sldId id="256"/>
            <p14:sldId id="257"/>
            <p14:sldId id="258"/>
            <p14:sldId id="260"/>
            <p14:sldId id="261"/>
            <p14:sldId id="262"/>
            <p14:sldId id="264"/>
            <p14:sldId id="265"/>
            <p14:sldId id="263"/>
            <p14:sldId id="266"/>
            <p14:sldId id="268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94660"/>
  </p:normalViewPr>
  <p:slideViewPr>
    <p:cSldViewPr>
      <p:cViewPr>
        <p:scale>
          <a:sx n="80" d="100"/>
          <a:sy n="80" d="100"/>
        </p:scale>
        <p:origin x="-108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00F02FE-45CF-4C9A-B4AE-6BFC491B8BF1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1DBF26C-EECF-400C-9ED4-06A8F7D31856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pirogyra_sp.jpg" TargetMode="External"/><Relationship Id="rId7" Type="http://schemas.openxmlformats.org/officeDocument/2006/relationships/hyperlink" Target="http://www.vls.cz/default.asp?ids=1710&amp;idc=2023&amp;idm=1748&amp;lang=cz" TargetMode="External"/><Relationship Id="rId2" Type="http://schemas.openxmlformats.org/officeDocument/2006/relationships/hyperlink" Target="http://www.osel.cz/_popisky/127_/s_1271782233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mezistromy.cz/imgcache/--userdata--fotografie--byliny--stavel_kysely_1_240_180_85_0_c.jpg" TargetMode="External"/><Relationship Id="rId5" Type="http://schemas.openxmlformats.org/officeDocument/2006/relationships/hyperlink" Target="http://fotopribeh.avcr.cz/?p=gal&amp;id=290-3" TargetMode="External"/><Relationship Id="rId4" Type="http://schemas.openxmlformats.org/officeDocument/2006/relationships/hyperlink" Target="http://upload.wikimedia.org/wikipedia/commons/5/52/MS-mech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260190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VY_32_INOVACE_5/04_ČLOVĚK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6., 7.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 vyšší a nižší- výklad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061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Rostliny vyšší a nižší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5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052736"/>
            <a:ext cx="7165348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4400" b="1" dirty="0"/>
              <a:t>Nižší </a:t>
            </a:r>
            <a:r>
              <a:rPr lang="cs-CZ" sz="4400" b="1" dirty="0" smtClean="0"/>
              <a:t>rostliny - nemají </a:t>
            </a:r>
            <a:r>
              <a:rPr lang="cs-CZ" sz="4400" b="1" dirty="0"/>
              <a:t>vegetativní </a:t>
            </a:r>
            <a:r>
              <a:rPr lang="cs-CZ" sz="4400" b="1" dirty="0" smtClean="0"/>
              <a:t>orgány, mají </a:t>
            </a:r>
            <a:r>
              <a:rPr lang="cs-CZ" sz="4400" b="1" dirty="0"/>
              <a:t>stélkaté </a:t>
            </a:r>
            <a:r>
              <a:rPr lang="cs-CZ" sz="4400" b="1" dirty="0" smtClean="0"/>
              <a:t>tělo.</a:t>
            </a:r>
            <a:endParaRPr lang="cs-CZ" sz="4400" b="1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4400" b="1" dirty="0" smtClean="0"/>
              <a:t>Vyšší rostliny mají vegetativní orgány.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872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6380189" cy="144016"/>
          </a:xfrm>
        </p:spPr>
        <p:txBody>
          <a:bodyPr/>
          <a:lstStyle/>
          <a:p>
            <a:pPr marL="0" indent="0" algn="l">
              <a:buNone/>
            </a:pPr>
            <a:endParaRPr lang="cs-CZ" sz="3600" b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7741412" cy="4824536"/>
          </a:xfrm>
        </p:spPr>
        <p:txBody>
          <a:bodyPr>
            <a:noAutofit/>
          </a:bodyPr>
          <a:lstStyle/>
          <a:p>
            <a:pPr marL="342900" indent="-342900" algn="l">
              <a:buFont typeface="Wingdings" pitchFamily="2" charset="2"/>
              <a:buChar char="v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Nižší rostliny se rozmnožují nepohlavně pomocí dělení a dorůstání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stélky.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l">
              <a:buFont typeface="Wingdings" pitchFamily="2" charset="2"/>
              <a:buChar char="v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rostliny se rozmnožují pohlavně semeny a nebo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výtrusy.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l">
              <a:buFont typeface="Wingdings" pitchFamily="2" charset="2"/>
              <a:buChar char="v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Nepohlavně pomocí vege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tivních orgánů.</a:t>
            </a:r>
          </a:p>
        </p:txBody>
      </p:sp>
    </p:spTree>
    <p:extLst>
      <p:ext uri="{BB962C8B-B14F-4D97-AF65-F5344CB8AC3E}">
        <p14:creationId xmlns:p14="http://schemas.microsoft.com/office/powerpoint/2010/main" val="31044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528735" cy="5904656"/>
          </a:xfrm>
        </p:spPr>
        <p:txBody>
          <a:bodyPr/>
          <a:lstStyle/>
          <a:p>
            <a:pPr algn="l">
              <a:buFont typeface="Wingdings" pitchFamily="2" charset="2"/>
              <a:buChar char="v"/>
            </a:pPr>
            <a:r>
              <a:rPr lang="cs-CZ" sz="3200" dirty="0" smtClean="0"/>
              <a:t>Mezi nižší rostliny řadíme například jednobuněčné a mnohobuněčné řasy a lišejníky.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Mezi vyšší rostliny pak mechy, kapradiny, plavuně, přesličky – tedy rostliny výtrusné, ale také všechny rostliny semenné - byliny, keře a stromy.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435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268760"/>
            <a:ext cx="7016567" cy="5040560"/>
          </a:xfrm>
        </p:spPr>
        <p:txBody>
          <a:bodyPr/>
          <a:lstStyle/>
          <a:p>
            <a:pPr algn="l"/>
            <a:r>
              <a:rPr lang="cs-CZ" dirty="0" smtClean="0"/>
              <a:t>Semenné rostliny dělíme na nahosemenné a krytosemenné.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400" dirty="0" smtClean="0"/>
              <a:t>- Semenné mají semena ukrytá v plodu.</a:t>
            </a:r>
            <a:br>
              <a:rPr lang="cs-CZ" sz="2400" dirty="0" smtClean="0"/>
            </a:br>
            <a:r>
              <a:rPr lang="cs-CZ" sz="2400" dirty="0" smtClean="0"/>
              <a:t>- Nahosemenné neutvářejí plody, semeno je ukryté za šupinami zdřevnatělé šištice.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54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7664639" cy="5760640"/>
          </a:xfrm>
        </p:spPr>
        <p:txBody>
          <a:bodyPr/>
          <a:lstStyle/>
          <a:p>
            <a:pPr algn="l"/>
            <a:r>
              <a:rPr lang="cs-CZ" sz="2800" dirty="0" smtClean="0"/>
              <a:t>Krytosemenné rostliny pak dělíme na jednoděložné a dvouděložné.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- Jednoděložné mají podélnou žilnatinu na listech, svazčitý kořen a jednu dělohu.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- Dvouděložné mají rozvětvenou  žilnatinu, hlavní kořen s postranními kořínky a dvě dělohy.</a:t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345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692696"/>
            <a:ext cx="8054280" cy="4822472"/>
          </a:xfrm>
        </p:spPr>
        <p:txBody>
          <a:bodyPr/>
          <a:lstStyle/>
          <a:p>
            <a:pPr algn="l"/>
            <a:r>
              <a:rPr lang="cs-CZ" dirty="0" smtClean="0"/>
              <a:t>Všechny rostliny jsou autotrofní organismy – jsou výživově soběstačné.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Provádějí fotosyntézu.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37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772816"/>
            <a:ext cx="6512511" cy="3744416"/>
          </a:xfrm>
        </p:spPr>
        <p:txBody>
          <a:bodyPr/>
          <a:lstStyle/>
          <a:p>
            <a:pPr algn="l"/>
            <a:r>
              <a:rPr lang="cs-CZ" dirty="0" smtClean="0"/>
              <a:t>Rostliny mohou mít květy jednopohlavní a nebo dvojpohlavní.</a:t>
            </a:r>
            <a:br>
              <a:rPr lang="cs-CZ" dirty="0" smtClean="0"/>
            </a:br>
            <a:r>
              <a:rPr lang="cs-CZ" sz="2000" dirty="0" smtClean="0"/>
              <a:t>Pokud jsou jednopohlavní květy na jedné rostlině, jedná se o rostlinu jednodomou, pokud jsou rozděleny na dvou rostlinách, jedná se o rostlinu dvoudomou.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4969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150" y="548680"/>
            <a:ext cx="3219706" cy="923786"/>
          </a:xfrm>
        </p:spPr>
        <p:txBody>
          <a:bodyPr/>
          <a:lstStyle/>
          <a:p>
            <a:pPr algn="ctr"/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41714" y="2924944"/>
            <a:ext cx="4017085" cy="4894730"/>
          </a:xfrm>
        </p:spPr>
        <p:txBody>
          <a:bodyPr/>
          <a:lstStyle/>
          <a:p>
            <a:r>
              <a:rPr lang="cs-CZ" dirty="0" smtClean="0"/>
              <a:t>Jak se rozmnožují řasy?</a:t>
            </a:r>
          </a:p>
          <a:p>
            <a:r>
              <a:rPr lang="cs-CZ" dirty="0" smtClean="0"/>
              <a:t>Jak získávají energii pro život?</a:t>
            </a:r>
          </a:p>
          <a:p>
            <a:r>
              <a:rPr lang="cs-CZ" dirty="0" smtClean="0"/>
              <a:t>K jakým rostlinám se řadí?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755927" y="4149080"/>
            <a:ext cx="3388660" cy="2139518"/>
          </a:xfrm>
        </p:spPr>
        <p:txBody>
          <a:bodyPr>
            <a:normAutofit/>
          </a:bodyPr>
          <a:lstStyle/>
          <a:p>
            <a:r>
              <a:rPr lang="cs-CZ" sz="2000" b="1" i="1" dirty="0" smtClean="0"/>
              <a:t>Otázky</a:t>
            </a:r>
            <a:endParaRPr lang="cs-CZ" sz="2000" b="1" i="1" dirty="0"/>
          </a:p>
        </p:txBody>
      </p:sp>
      <p:pic>
        <p:nvPicPr>
          <p:cNvPr id="1026" name="Picture 2" descr="http://www.osel.cz/_popisky/127_/s_127178223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2381250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3501008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Řasa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402104" y="5445224"/>
            <a:ext cx="3219706" cy="1008112"/>
          </a:xfrm>
          <a:prstGeom prst="rect">
            <a:avLst/>
          </a:prstGeom>
          <a:effectLst/>
        </p:spPr>
        <p:txBody>
          <a:bodyPr vert="horz" lIns="91440" tIns="45720" rIns="91440" bIns="45720" rtlCol="0" anchor="b" anchorCtr="0">
            <a:noAutofit/>
          </a:bodyPr>
          <a:lstStyle>
            <a:lvl1pPr marL="228600" indent="-22860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28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2000" dirty="0" smtClean="0"/>
              <a:t>Dělením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Fotosyntézou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Nižším</a:t>
            </a:r>
          </a:p>
          <a:p>
            <a:pPr marL="0" indent="0" algn="ctr">
              <a:buNone/>
            </a:pPr>
            <a:endParaRPr lang="cs-CZ" sz="2400" dirty="0"/>
          </a:p>
        </p:txBody>
      </p:sp>
      <p:pic>
        <p:nvPicPr>
          <p:cNvPr id="6" name="Picture 2" descr="http://upload.wikimedia.org/wikipedia/commons/thumb/f/f5/Spirogyra_sp.jpg/258px-Spirogyra_s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104" y="1580982"/>
            <a:ext cx="2457450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821332" y="3685674"/>
            <a:ext cx="238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Šroubatka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83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888432" cy="2717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fotopribeh.avcr.cz/fotky/fls_932/290-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4622"/>
            <a:ext cx="3016796" cy="253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64088" y="1406918"/>
            <a:ext cx="28803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 se rozmnožují mechy?</a:t>
            </a:r>
          </a:p>
          <a:p>
            <a:endParaRPr lang="cs-CZ" dirty="0"/>
          </a:p>
          <a:p>
            <a:r>
              <a:rPr lang="cs-CZ" i="1" dirty="0" smtClean="0"/>
              <a:t>Výtrusy</a:t>
            </a:r>
          </a:p>
          <a:p>
            <a:endParaRPr lang="cs-CZ" i="1" dirty="0"/>
          </a:p>
          <a:p>
            <a:r>
              <a:rPr lang="cs-CZ" b="1" dirty="0" smtClean="0"/>
              <a:t>Z čeho se skládá mechová rostlinka?</a:t>
            </a:r>
          </a:p>
          <a:p>
            <a:endParaRPr lang="cs-CZ" i="1" dirty="0"/>
          </a:p>
          <a:p>
            <a:r>
              <a:rPr lang="cs-CZ" i="1" dirty="0" smtClean="0"/>
              <a:t>Příchytná vlákna ,lodyžka s lístky a štět s tobolkou.</a:t>
            </a:r>
          </a:p>
          <a:p>
            <a:endParaRPr lang="cs-CZ" i="1" dirty="0"/>
          </a:p>
          <a:p>
            <a:r>
              <a:rPr lang="cs-CZ" b="1" dirty="0" smtClean="0"/>
              <a:t>Proč jsou mechy důležité?</a:t>
            </a:r>
          </a:p>
          <a:p>
            <a:endParaRPr lang="cs-CZ" i="1" dirty="0"/>
          </a:p>
          <a:p>
            <a:r>
              <a:rPr lang="cs-CZ" i="1" dirty="0" smtClean="0"/>
              <a:t>Zadržují vodu.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6715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76672"/>
            <a:ext cx="2952328" cy="31146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http://www.vls.cz/images/brevir-listy_web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2728"/>
            <a:ext cx="2786591" cy="394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32207" y="4737543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yliny</a:t>
            </a:r>
          </a:p>
          <a:p>
            <a:endParaRPr lang="cs-CZ" dirty="0"/>
          </a:p>
          <a:p>
            <a:r>
              <a:rPr lang="cs-CZ" dirty="0" smtClean="0"/>
              <a:t>V plodu</a:t>
            </a:r>
          </a:p>
          <a:p>
            <a:endParaRPr lang="cs-CZ" dirty="0"/>
          </a:p>
          <a:p>
            <a:r>
              <a:rPr lang="cs-CZ" dirty="0" smtClean="0"/>
              <a:t>Nahosemenné a krytosemenné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8904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Šťavel kyselý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429764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547668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rostliny mají dužnatý stonek?</a:t>
            </a:r>
          </a:p>
          <a:p>
            <a:endParaRPr lang="cs-CZ" dirty="0"/>
          </a:p>
          <a:p>
            <a:r>
              <a:rPr lang="cs-CZ" dirty="0" smtClean="0"/>
              <a:t>Kde mají semenné rostliny ukrytá semena?</a:t>
            </a:r>
          </a:p>
          <a:p>
            <a:endParaRPr lang="cs-CZ" dirty="0"/>
          </a:p>
          <a:p>
            <a:r>
              <a:rPr lang="cs-CZ" dirty="0" smtClean="0"/>
              <a:t>Jak dělíme semenné rostliny?</a:t>
            </a:r>
          </a:p>
          <a:p>
            <a:endParaRPr lang="cs-CZ" dirty="0"/>
          </a:p>
        </p:txBody>
      </p:sp>
      <p:pic>
        <p:nvPicPr>
          <p:cNvPr id="1026" name="Picture 2" descr="http://www.mezistromy.cz/userdata/fotografie/byliny/stavel_kysely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764704"/>
            <a:ext cx="4207947" cy="280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60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910265" cy="6336704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000" dirty="0" smtClean="0"/>
              <a:t>URL:</a:t>
            </a:r>
            <a:r>
              <a:rPr lang="en-US" sz="2000" dirty="0" smtClean="0"/>
              <a:t>&lt;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://www.osel.cz/_popisky/127_/</a:t>
            </a:r>
            <a:r>
              <a:rPr lang="cs-CZ" sz="2000" dirty="0" smtClean="0">
                <a:hlinkClick r:id="rId2"/>
              </a:rPr>
              <a:t>s_1271782233.jpg</a:t>
            </a:r>
            <a:r>
              <a:rPr lang="en-US" sz="2000" dirty="0" smtClean="0"/>
              <a:t>&gt;[</a:t>
            </a:r>
            <a:r>
              <a:rPr lang="cs-CZ" sz="2000" dirty="0" smtClean="0"/>
              <a:t>cit.2011-02-06</a:t>
            </a:r>
            <a:r>
              <a:rPr lang="en-US" sz="2000" dirty="0" smtClean="0"/>
              <a:t>]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URL:</a:t>
            </a:r>
            <a:r>
              <a:rPr lang="en-US" sz="2000" dirty="0" smtClean="0"/>
              <a:t>&lt;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cs.wikipedia.org/wiki/Soubor:Spirogyra_sp.jpg</a:t>
            </a:r>
            <a:r>
              <a:rPr lang="en-US" sz="2000" dirty="0" smtClean="0"/>
              <a:t>&gt;[cit.</a:t>
            </a:r>
            <a:r>
              <a:rPr lang="cs-CZ" sz="2000" dirty="0" smtClean="0"/>
              <a:t>2011-02-06</a:t>
            </a:r>
            <a:r>
              <a:rPr lang="en-US" sz="2000" dirty="0" smtClean="0"/>
              <a:t>]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URL:</a:t>
            </a:r>
            <a:r>
              <a:rPr lang="en-US" sz="2000" dirty="0" smtClean="0"/>
              <a:t>&lt;</a:t>
            </a:r>
            <a:r>
              <a:rPr lang="cs-CZ" sz="2000" dirty="0" smtClean="0"/>
              <a:t>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upload.wikimedia.org/wikipedia/commons/5/52/MS-mechy.jpg</a:t>
            </a:r>
            <a:r>
              <a:rPr lang="en-US" sz="1800" dirty="0" smtClean="0"/>
              <a:t>&gt;[</a:t>
            </a:r>
            <a:r>
              <a:rPr lang="cs-CZ" sz="1800" dirty="0" smtClean="0"/>
              <a:t>cit.2011-02-06</a:t>
            </a:r>
            <a:r>
              <a:rPr lang="en-US" sz="1800" dirty="0" smtClean="0"/>
              <a:t>]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URL:</a:t>
            </a:r>
            <a:r>
              <a:rPr lang="en-US" sz="1800" dirty="0" smtClean="0"/>
              <a:t>&lt;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://fotopribeh.avcr.cz/?</a:t>
            </a:r>
            <a:r>
              <a:rPr lang="cs-CZ" sz="1800" dirty="0" smtClean="0">
                <a:hlinkClick r:id="rId5"/>
              </a:rPr>
              <a:t>p=gal&amp;id=290-3</a:t>
            </a:r>
            <a:r>
              <a:rPr lang="en-US" sz="1800" dirty="0" smtClean="0"/>
              <a:t>&gt;[</a:t>
            </a:r>
            <a:r>
              <a:rPr lang="cs-CZ" sz="1800" dirty="0" smtClean="0"/>
              <a:t>cit.2011-02-06</a:t>
            </a:r>
            <a:r>
              <a:rPr lang="en-US" sz="1800" dirty="0" smtClean="0"/>
              <a:t>]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URL:</a:t>
            </a:r>
            <a:r>
              <a:rPr lang="en-US" sz="1800" dirty="0" smtClean="0"/>
              <a:t>&lt;</a:t>
            </a:r>
            <a:r>
              <a:rPr lang="cs-CZ" sz="1800" dirty="0" smtClean="0"/>
              <a:t> </a:t>
            </a:r>
            <a:r>
              <a:rPr lang="cs-CZ" sz="1800" dirty="0">
                <a:hlinkClick r:id="rId6"/>
              </a:rPr>
              <a:t>http://www.mezistromy.cz/imgcache/--userdata--fotografie--byliny--stavel_kysely_1_240_180_85_0_c.jpg</a:t>
            </a:r>
            <a:r>
              <a:rPr lang="en-US" sz="1800" dirty="0" smtClean="0"/>
              <a:t>&gt;[</a:t>
            </a:r>
            <a:r>
              <a:rPr lang="cs-CZ" sz="1800" dirty="0" smtClean="0"/>
              <a:t>cit.2011-02-06</a:t>
            </a:r>
            <a:r>
              <a:rPr lang="en-US" sz="1800" dirty="0" smtClean="0"/>
              <a:t>]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URL:</a:t>
            </a:r>
            <a:r>
              <a:rPr lang="en-US" sz="1800" dirty="0" smtClean="0"/>
              <a:t>&lt;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www.vls.cz/default.asp?ids=1710&amp;idc=2023&amp;idm=1748&amp;lang=cz</a:t>
            </a:r>
            <a:r>
              <a:rPr lang="en-US" sz="1800" dirty="0" smtClean="0"/>
              <a:t>&gt;[</a:t>
            </a:r>
            <a:r>
              <a:rPr lang="cs-CZ" sz="1800" dirty="0" smtClean="0"/>
              <a:t>cit.2011-02-06</a:t>
            </a:r>
            <a:r>
              <a:rPr lang="en-US" sz="1800" dirty="0" smtClean="0"/>
              <a:t>]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343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206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Rostliny vyšší a nižší</vt:lpstr>
      <vt:lpstr>Prezentace aplikace PowerPoint</vt:lpstr>
      <vt:lpstr>Prezentace aplikace PowerPoint</vt:lpstr>
      <vt:lpstr>Mezi nižší rostliny řadíme například jednobuněčné a mnohobuněčné řasy a lišejníky.   Mezi vyšší rostliny pak mechy, kapradiny, plavuně, přesličky – tedy rostliny výtrusné, ale také všechny rostliny semenné - byliny, keře a stromy.     </vt:lpstr>
      <vt:lpstr>Semenné rostliny dělíme na nahosemenné a krytosemenné.  - Semenné mají semena ukrytá v plodu. - Nahosemenné neutvářejí plody, semeno je ukryté za šupinami zdřevnatělé šištice.</vt:lpstr>
      <vt:lpstr>Krytosemenné rostliny pak dělíme na jednoděložné a dvouděložné.   - Jednoděložné mají podélnou žilnatinu na listech, svazčitý kořen a jednu dělohu.   - Dvouděložné mají rozvětvenou  žilnatinu, hlavní kořen s postranními kořínky a dvě dělohy. </vt:lpstr>
      <vt:lpstr>Všechny rostliny jsou autotrofní organismy – jsou výživově soběstačné.   - Provádějí fotosyntézu.</vt:lpstr>
      <vt:lpstr>Rostliny mohou mít květy jednopohlavní a nebo dvojpohlavní. Pokud jsou jednopohlavní květy na jedné rostlině, jedná se o rostlinu jednodomou, pokud jsou rozděleny na dvou rostlinách, jedná se o rostlinu dvoudomou. </vt:lpstr>
      <vt:lpstr>Obrázky</vt:lpstr>
      <vt:lpstr>Prezentace aplikace PowerPoint</vt:lpstr>
      <vt:lpstr>Prezentace aplikace PowerPoint</vt:lpstr>
      <vt:lpstr>Zdroje  URL:&lt; http://www.osel.cz/_popisky/127_/s_1271782233.jpg&gt;[cit.2011-02-06] URL:&lt; http://cs.wikipedia.org/wiki/Soubor:Spirogyra_sp.jpg&gt;[cit.2011-02-06] URL:&lt; http://upload.wikimedia.org/wikipedia/commons/5/52/MS-mechy.jpg&gt;[cit.2011-02-06] URL:&lt; http://fotopribeh.avcr.cz/?p=gal&amp;id=290-3&gt;[cit.2011-02-06] URL:&lt; http://www.mezistromy.cz/imgcache/--userdata--fotografie--byliny--stavel_kysely_1_240_180_85_0_c.jpg&gt;[cit.2011-02-06] URL:&lt; http://www.vls.cz/default.asp?ids=1710&amp;idc=2023&amp;idm=1748&amp;lang=cz&gt;[cit.2011-02-06]      </vt:lpstr>
    </vt:vector>
  </TitlesOfParts>
  <Company>ZŠ Chrást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vyšší a nižší</dc:title>
  <dc:creator>root</dc:creator>
  <cp:lastModifiedBy>root</cp:lastModifiedBy>
  <cp:revision>46</cp:revision>
  <dcterms:created xsi:type="dcterms:W3CDTF">2011-03-23T14:06:24Z</dcterms:created>
  <dcterms:modified xsi:type="dcterms:W3CDTF">2013-05-14T07:17:45Z</dcterms:modified>
</cp:coreProperties>
</file>