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87" r:id="rId2"/>
    <p:sldId id="323" r:id="rId3"/>
    <p:sldId id="324" r:id="rId4"/>
    <p:sldId id="325" r:id="rId5"/>
    <p:sldId id="326" r:id="rId6"/>
    <p:sldId id="327" r:id="rId7"/>
    <p:sldId id="329" r:id="rId8"/>
    <p:sldId id="328" r:id="rId9"/>
    <p:sldId id="330" r:id="rId10"/>
    <p:sldId id="331" r:id="rId11"/>
    <p:sldId id="332" r:id="rId12"/>
    <p:sldId id="347" r:id="rId13"/>
    <p:sldId id="345" r:id="rId14"/>
    <p:sldId id="334" r:id="rId15"/>
    <p:sldId id="335" r:id="rId16"/>
    <p:sldId id="336" r:id="rId17"/>
    <p:sldId id="333" r:id="rId18"/>
    <p:sldId id="337" r:id="rId19"/>
    <p:sldId id="346" r:id="rId20"/>
    <p:sldId id="338" r:id="rId21"/>
    <p:sldId id="340" r:id="rId22"/>
    <p:sldId id="339" r:id="rId23"/>
    <p:sldId id="341" r:id="rId24"/>
    <p:sldId id="342" r:id="rId25"/>
    <p:sldId id="343" r:id="rId26"/>
    <p:sldId id="344" r:id="rId27"/>
    <p:sldId id="348" r:id="rId28"/>
    <p:sldId id="349" r:id="rId29"/>
    <p:sldId id="350" r:id="rId30"/>
    <p:sldId id="351" r:id="rId31"/>
    <p:sldId id="288" r:id="rId32"/>
    <p:sldId id="352" r:id="rId3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24757-2891-48E7-A9DA-6FB29F684CB5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C4930-12DE-4CA9-B67C-EC4D3AC2B4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5DD05-96A8-4ED8-8EA8-775FB1412E6F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B8745-7F18-48FA-991C-52DEEBC1E1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F4F94-AD07-4A3D-8E26-85FD9879B68E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DA4872-E628-4A09-AD90-DAA2E848CF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E6DBD-3BB8-492D-851C-A5702F9B306A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54F49-1B9F-4708-B62B-DC9E02117B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B779A-1CCA-4B7F-B0CD-8E03EB689B5B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458F1-C70D-42AC-B8AB-0C714D19C8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00A725-72FF-49F4-889D-7F3A845D9935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16F38-7579-4DE4-BC2D-B4DA272F9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8A60E4-E38A-42BF-A8DE-87602FFC0CAB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96DA2-E5B6-48AC-B848-4C588E7C23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90C9A-E011-4677-A7FA-29744C18908E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EFFBF-DD01-4129-80D1-A8B93CDCB2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05F3A4-6B2D-4478-81F3-641D4FAAE533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F7A9A8-E882-4A8E-9385-9B025C19E6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3835C-401B-4972-9728-E056370946FB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1BF4A-3898-45EE-97D1-C0FA251B09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92281-EA53-4905-8119-09F76F89EE10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42F885-AC89-4E7A-B419-1573C8E50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98D1D47-BD0D-4F5A-B1B8-F003C76BA41A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40E4260-7C1B-44EA-8E5E-7921D78965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2" r:id="rId2"/>
    <p:sldLayoutId id="2147483801" r:id="rId3"/>
    <p:sldLayoutId id="2147483800" r:id="rId4"/>
    <p:sldLayoutId id="2147483799" r:id="rId5"/>
    <p:sldLayoutId id="2147483798" r:id="rId6"/>
    <p:sldLayoutId id="2147483797" r:id="rId7"/>
    <p:sldLayoutId id="2147483796" r:id="rId8"/>
    <p:sldLayoutId id="2147483804" r:id="rId9"/>
    <p:sldLayoutId id="2147483795" r:id="rId10"/>
    <p:sldLayoutId id="214748379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6003428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VY_32_INOVACE_5B_2_Pařížská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mírová konference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 </a:t>
                      </a:r>
                      <a:r>
                        <a:rPr lang="cs-CZ" sz="1400" b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9.roč</a:t>
                      </a:r>
                      <a:r>
                        <a:rPr lang="cs-CZ" sz="1400" b="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b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18.9.2012  ve třídě  9. 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 výkladu učiva a jako podklad pro žáky na zápis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probírané látky. Obrazový materiál pomáhá žákům vytvořit konkrétní představu o tomto úseku dějin.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943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10000" b="1" dirty="0" smtClean="0">
                <a:solidFill>
                  <a:schemeClr val="tx2"/>
                </a:solidFill>
              </a:rPr>
              <a:t>Pařížská mírová konference</a:t>
            </a:r>
          </a:p>
        </p:txBody>
      </p:sp>
    </p:spTree>
    <p:extLst>
      <p:ext uri="{BB962C8B-B14F-4D97-AF65-F5344CB8AC3E}">
        <p14:creationId xmlns:p14="http://schemas.microsoft.com/office/powerpoint/2010/main" val="58049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8136904" cy="5193384"/>
          </a:xfrm>
        </p:spPr>
        <p:txBody>
          <a:bodyPr/>
          <a:lstStyle/>
          <a:p>
            <a:pPr marL="0" indent="0">
              <a:buNone/>
            </a:pPr>
            <a:r>
              <a:rPr lang="cs-CZ" sz="5000" b="1" dirty="0" smtClean="0">
                <a:solidFill>
                  <a:srgbClr val="FF0000"/>
                </a:solidFill>
              </a:rPr>
              <a:t>11.11.1918 </a:t>
            </a:r>
            <a:r>
              <a:rPr lang="cs-CZ" sz="5000" b="1" dirty="0" smtClean="0">
                <a:solidFill>
                  <a:schemeClr val="tx2"/>
                </a:solidFill>
              </a:rPr>
              <a:t>kapitulace Německa – konec 1.sv.v.</a:t>
            </a:r>
          </a:p>
          <a:p>
            <a:pPr marL="0" indent="0">
              <a:buNone/>
            </a:pPr>
            <a:endParaRPr lang="cs-CZ" sz="5000" b="1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5000" b="1" dirty="0" smtClean="0">
                <a:solidFill>
                  <a:srgbClr val="FF0000"/>
                </a:solidFill>
              </a:rPr>
              <a:t>18.1.1919 </a:t>
            </a:r>
            <a:r>
              <a:rPr lang="cs-CZ" sz="5000" b="1" dirty="0" smtClean="0">
                <a:solidFill>
                  <a:schemeClr val="tx2"/>
                </a:solidFill>
              </a:rPr>
              <a:t> konference      k dojednání mírových smluv ve Versailles</a:t>
            </a:r>
          </a:p>
        </p:txBody>
      </p:sp>
    </p:spTree>
    <p:extLst>
      <p:ext uri="{BB962C8B-B14F-4D97-AF65-F5344CB8AC3E}">
        <p14:creationId xmlns:p14="http://schemas.microsoft.com/office/powerpoint/2010/main" val="941874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vítěz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smtClean="0">
                <a:solidFill>
                  <a:schemeClr val="tx2"/>
                </a:solidFill>
              </a:rPr>
              <a:t>státy Dohody a jejich spojenci</a:t>
            </a: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Velká Británie</a:t>
            </a: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Francie</a:t>
            </a: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USA</a:t>
            </a: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Itálie</a:t>
            </a: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Japonsko</a:t>
            </a:r>
          </a:p>
        </p:txBody>
      </p:sp>
    </p:spTree>
    <p:extLst>
      <p:ext uri="{BB962C8B-B14F-4D97-AF65-F5344CB8AC3E}">
        <p14:creationId xmlns:p14="http://schemas.microsoft.com/office/powerpoint/2010/main" val="3572131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poražení</a:t>
            </a:r>
            <a:endParaRPr lang="cs-CZ" sz="4500" b="1" dirty="0" smtClean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Německo</a:t>
            </a: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Bulharsko</a:t>
            </a: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osmanská říše</a:t>
            </a: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nástupnické státy Rakouska-Uherska (Rakousko, Maďarsko)</a:t>
            </a:r>
          </a:p>
          <a:p>
            <a:pPr marL="0" indent="0" algn="ctr">
              <a:buNone/>
            </a:pPr>
            <a:endParaRPr lang="cs-CZ" sz="45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441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Mírové smlouvy</a:t>
            </a:r>
            <a:endParaRPr lang="cs-CZ" sz="4500" b="1" dirty="0" smtClean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postupně uzavírány v letech 1919-1920 </a:t>
            </a:r>
          </a:p>
        </p:txBody>
      </p:sp>
    </p:spTree>
    <p:extLst>
      <p:ext uri="{BB962C8B-B14F-4D97-AF65-F5344CB8AC3E}">
        <p14:creationId xmlns:p14="http://schemas.microsoft.com/office/powerpoint/2010/main" val="2924256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Mírové smlouvy</a:t>
            </a:r>
            <a:endParaRPr lang="cs-CZ" sz="4500" b="1" dirty="0" smtClean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postupně uzavírány v letech 1919-1920 </a:t>
            </a: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povinnost poražených států:</a:t>
            </a:r>
          </a:p>
        </p:txBody>
      </p:sp>
    </p:spTree>
    <p:extLst>
      <p:ext uri="{BB962C8B-B14F-4D97-AF65-F5344CB8AC3E}">
        <p14:creationId xmlns:p14="http://schemas.microsoft.com/office/powerpoint/2010/main" val="353667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Mírové smlouvy</a:t>
            </a:r>
            <a:endParaRPr lang="cs-CZ" sz="4500" b="1" dirty="0" smtClean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postupně uzavírány v letech 1919-1920 </a:t>
            </a: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povinnost poražených států: placení reparací</a:t>
            </a:r>
          </a:p>
        </p:txBody>
      </p:sp>
    </p:spTree>
    <p:extLst>
      <p:ext uri="{BB962C8B-B14F-4D97-AF65-F5344CB8AC3E}">
        <p14:creationId xmlns:p14="http://schemas.microsoft.com/office/powerpoint/2010/main" val="353667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Mírové smlouvy</a:t>
            </a:r>
            <a:endParaRPr lang="cs-CZ" sz="4500" b="1" dirty="0" smtClean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postupně uzavírány v letech 1919-1920 </a:t>
            </a: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povinnost poražených států: placení reparací, ztráta území</a:t>
            </a:r>
          </a:p>
        </p:txBody>
      </p:sp>
    </p:spTree>
    <p:extLst>
      <p:ext uri="{BB962C8B-B14F-4D97-AF65-F5344CB8AC3E}">
        <p14:creationId xmlns:p14="http://schemas.microsoft.com/office/powerpoint/2010/main" val="1574221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Mírové smlouvy</a:t>
            </a:r>
            <a:endParaRPr lang="cs-CZ" sz="4500" b="1" dirty="0" smtClean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postupně uzavírány v letech 1919-1920 </a:t>
            </a: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povinnost poražených států: placení reparací, ztráta území, vojenská omezení</a:t>
            </a:r>
          </a:p>
        </p:txBody>
      </p:sp>
    </p:spTree>
    <p:extLst>
      <p:ext uri="{BB962C8B-B14F-4D97-AF65-F5344CB8AC3E}">
        <p14:creationId xmlns:p14="http://schemas.microsoft.com/office/powerpoint/2010/main" val="1574221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Mírové smlouvy</a:t>
            </a:r>
            <a:endParaRPr lang="cs-CZ" sz="4500" b="1" dirty="0" smtClean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postupně uzavírány v letech 1919-1920 </a:t>
            </a:r>
          </a:p>
          <a:p>
            <a:pPr marL="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povinnost poražených států: placení reparací, ztráta území, vojenská omezení, uznání nástupnických států</a:t>
            </a:r>
          </a:p>
        </p:txBody>
      </p:sp>
    </p:spTree>
    <p:extLst>
      <p:ext uri="{BB962C8B-B14F-4D97-AF65-F5344CB8AC3E}">
        <p14:creationId xmlns:p14="http://schemas.microsoft.com/office/powerpoint/2010/main" val="1574221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500" b="1" dirty="0" err="1">
                <a:solidFill>
                  <a:schemeClr val="tx1"/>
                </a:solidFill>
              </a:rPr>
              <a:t>Woodrow</a:t>
            </a:r>
            <a:r>
              <a:rPr lang="cs-CZ" sz="3500" b="1" dirty="0">
                <a:solidFill>
                  <a:schemeClr val="tx1"/>
                </a:solidFill>
              </a:rPr>
              <a:t> Wilson s americkou mírovou komisí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16832"/>
            <a:ext cx="6945560" cy="47750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5074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500" b="1" dirty="0">
                <a:solidFill>
                  <a:schemeClr val="tx1"/>
                </a:solidFill>
              </a:rPr>
              <a:t>Mírová konference. Vlevo čelem k objektivu sedí československá delegace vedená Karlem Kramářem a Edvardem Benešem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16832"/>
            <a:ext cx="7620000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4714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5000" b="1" dirty="0" smtClean="0">
                <a:solidFill>
                  <a:srgbClr val="FF0000"/>
                </a:solidFill>
              </a:rPr>
              <a:t>Mírová smlouva s Německem</a:t>
            </a:r>
          </a:p>
        </p:txBody>
      </p:sp>
    </p:spTree>
    <p:extLst>
      <p:ext uri="{BB962C8B-B14F-4D97-AF65-F5344CB8AC3E}">
        <p14:creationId xmlns:p14="http://schemas.microsoft.com/office/powerpoint/2010/main" val="318270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5000" b="1" dirty="0" smtClean="0">
                <a:solidFill>
                  <a:srgbClr val="FF0000"/>
                </a:solidFill>
              </a:rPr>
              <a:t>Mírová smlouva s Německem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reparace – 20 miliard zlatých marek</a:t>
            </a:r>
          </a:p>
          <a:p>
            <a:pPr marL="0" indent="0" algn="ctr">
              <a:buNone/>
            </a:pPr>
            <a:endParaRPr lang="cs-CZ" sz="40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70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5000" b="1" dirty="0" smtClean="0">
                <a:solidFill>
                  <a:srgbClr val="FF0000"/>
                </a:solidFill>
              </a:rPr>
              <a:t>Mírová smlouva s Německem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reparace – 20 miliard zlatých marek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ztráta velkého </a:t>
            </a:r>
            <a:r>
              <a:rPr lang="cs-CZ" sz="4000" b="1" dirty="0" err="1" smtClean="0">
                <a:solidFill>
                  <a:srgbClr val="002060"/>
                </a:solidFill>
              </a:rPr>
              <a:t>území+kolonií</a:t>
            </a:r>
            <a:endParaRPr lang="cs-CZ" sz="40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70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5000" b="1" dirty="0" smtClean="0">
                <a:solidFill>
                  <a:srgbClr val="FF0000"/>
                </a:solidFill>
              </a:rPr>
              <a:t>Mírová smlouva s Německem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reparace – 20 miliard zlatých marek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ztráta velkého </a:t>
            </a:r>
            <a:r>
              <a:rPr lang="cs-CZ" sz="4000" b="1" dirty="0" err="1" smtClean="0">
                <a:solidFill>
                  <a:srgbClr val="002060"/>
                </a:solidFill>
              </a:rPr>
              <a:t>území+kolonií</a:t>
            </a:r>
            <a:endParaRPr lang="cs-CZ" sz="40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vojenské omezení – pouze       100 000 vojáků</a:t>
            </a:r>
          </a:p>
        </p:txBody>
      </p:sp>
    </p:spTree>
    <p:extLst>
      <p:ext uri="{BB962C8B-B14F-4D97-AF65-F5344CB8AC3E}">
        <p14:creationId xmlns:p14="http://schemas.microsoft.com/office/powerpoint/2010/main" val="4273526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5000" b="1" dirty="0" smtClean="0">
                <a:solidFill>
                  <a:srgbClr val="FF0000"/>
                </a:solidFill>
              </a:rPr>
              <a:t>Mírová smlouva s Německem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reparace – 20 miliard zlatých marek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ztráta velkého </a:t>
            </a:r>
            <a:r>
              <a:rPr lang="cs-CZ" sz="4000" b="1" dirty="0" err="1" smtClean="0">
                <a:solidFill>
                  <a:srgbClr val="002060"/>
                </a:solidFill>
              </a:rPr>
              <a:t>území+kolonií</a:t>
            </a:r>
            <a:endParaRPr lang="cs-CZ" sz="40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vojenské omezení – pouze      100 000 vojáků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demilitarizace Porýní</a:t>
            </a:r>
          </a:p>
        </p:txBody>
      </p:sp>
    </p:spTree>
    <p:extLst>
      <p:ext uri="{BB962C8B-B14F-4D97-AF65-F5344CB8AC3E}">
        <p14:creationId xmlns:p14="http://schemas.microsoft.com/office/powerpoint/2010/main" val="318270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32240" y="1772816"/>
            <a:ext cx="2268413" cy="5415880"/>
          </a:xfrm>
        </p:spPr>
        <p:txBody>
          <a:bodyPr/>
          <a:lstStyle/>
          <a:p>
            <a:pPr algn="ctr"/>
            <a:r>
              <a:rPr lang="cs-CZ" b="1" dirty="0"/>
              <a:t>Územní ztráty Německa v důsledku Versailleské smlouvy (vyznačeny černou barvou)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08720"/>
            <a:ext cx="6696075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6591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96752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Společnost národů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 </a:t>
            </a:r>
            <a:endParaRPr lang="cs-CZ" sz="50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70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96752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Společnost národů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 </a:t>
            </a:r>
            <a:r>
              <a:rPr lang="cs-CZ" sz="5000" b="1" dirty="0" smtClean="0">
                <a:solidFill>
                  <a:srgbClr val="002060"/>
                </a:solidFill>
              </a:rPr>
              <a:t>mezinárodní organizace </a:t>
            </a:r>
          </a:p>
        </p:txBody>
      </p:sp>
    </p:spTree>
    <p:extLst>
      <p:ext uri="{BB962C8B-B14F-4D97-AF65-F5344CB8AC3E}">
        <p14:creationId xmlns:p14="http://schemas.microsoft.com/office/powerpoint/2010/main" val="2677284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96752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Společnost národů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 </a:t>
            </a:r>
            <a:r>
              <a:rPr lang="cs-CZ" sz="5000" b="1" dirty="0" smtClean="0">
                <a:solidFill>
                  <a:srgbClr val="002060"/>
                </a:solidFill>
              </a:rPr>
              <a:t>mezinárodní </a:t>
            </a:r>
            <a:r>
              <a:rPr lang="cs-CZ" sz="5000" b="1" smtClean="0">
                <a:solidFill>
                  <a:srgbClr val="002060"/>
                </a:solidFill>
              </a:rPr>
              <a:t>organizace – spolupráce </a:t>
            </a:r>
            <a:r>
              <a:rPr lang="cs-CZ" sz="5000" b="1" dirty="0" smtClean="0">
                <a:solidFill>
                  <a:srgbClr val="002060"/>
                </a:solidFill>
              </a:rPr>
              <a:t>mezi jednotlivými státy, zajištění odzbrojení a míru</a:t>
            </a:r>
          </a:p>
        </p:txBody>
      </p:sp>
    </p:spTree>
    <p:extLst>
      <p:ext uri="{BB962C8B-B14F-4D97-AF65-F5344CB8AC3E}">
        <p14:creationId xmlns:p14="http://schemas.microsoft.com/office/powerpoint/2010/main" val="2677284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96752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Společnost národů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 </a:t>
            </a:r>
            <a:r>
              <a:rPr lang="cs-CZ" sz="4000" b="1" dirty="0" smtClean="0">
                <a:solidFill>
                  <a:srgbClr val="002060"/>
                </a:solidFill>
              </a:rPr>
              <a:t>založená 1920</a:t>
            </a:r>
          </a:p>
        </p:txBody>
      </p:sp>
    </p:spTree>
    <p:extLst>
      <p:ext uri="{BB962C8B-B14F-4D97-AF65-F5344CB8AC3E}">
        <p14:creationId xmlns:p14="http://schemas.microsoft.com/office/powerpoint/2010/main" val="227277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96752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Společnost národů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 </a:t>
            </a:r>
            <a:r>
              <a:rPr lang="cs-CZ" sz="4000" b="1" dirty="0" smtClean="0">
                <a:solidFill>
                  <a:srgbClr val="002060"/>
                </a:solidFill>
              </a:rPr>
              <a:t>založená 1920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sídlo - Ženeva (Švýcarsko)</a:t>
            </a:r>
          </a:p>
        </p:txBody>
      </p:sp>
    </p:spTree>
    <p:extLst>
      <p:ext uri="{BB962C8B-B14F-4D97-AF65-F5344CB8AC3E}">
        <p14:creationId xmlns:p14="http://schemas.microsoft.com/office/powerpoint/2010/main" val="4016520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96752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Společnost národů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 </a:t>
            </a:r>
            <a:r>
              <a:rPr lang="cs-CZ" sz="4000" b="1" dirty="0" smtClean="0">
                <a:solidFill>
                  <a:srgbClr val="002060"/>
                </a:solidFill>
              </a:rPr>
              <a:t>založená 1920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sídlo - Ženeva (Švýcarsko)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postupně vstoupilo  zhruba 50 států</a:t>
            </a:r>
          </a:p>
        </p:txBody>
      </p:sp>
    </p:spTree>
    <p:extLst>
      <p:ext uri="{BB962C8B-B14F-4D97-AF65-F5344CB8AC3E}">
        <p14:creationId xmlns:p14="http://schemas.microsoft.com/office/powerpoint/2010/main" val="4016520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96752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Společnost národů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 </a:t>
            </a:r>
            <a:r>
              <a:rPr lang="cs-CZ" sz="4000" b="1" dirty="0" smtClean="0">
                <a:solidFill>
                  <a:srgbClr val="002060"/>
                </a:solidFill>
              </a:rPr>
              <a:t>založená 1920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sídlo - Ženeva (Švýcarsko)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postupně vstoupilo  zhruba 50 států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žádné ozbrojené jednotky</a:t>
            </a:r>
          </a:p>
        </p:txBody>
      </p:sp>
    </p:spTree>
    <p:extLst>
      <p:ext uri="{BB962C8B-B14F-4D97-AF65-F5344CB8AC3E}">
        <p14:creationId xmlns:p14="http://schemas.microsoft.com/office/powerpoint/2010/main" val="4016520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100" y="332656"/>
            <a:ext cx="8305800" cy="1143000"/>
          </a:xfrm>
        </p:spPr>
        <p:txBody>
          <a:bodyPr/>
          <a:lstStyle/>
          <a:p>
            <a:pPr algn="ctr"/>
            <a:r>
              <a:rPr lang="cs-CZ" b="1" dirty="0"/>
              <a:t>Mapa členů (1920-1945)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556792"/>
            <a:ext cx="7620000" cy="484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6446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5174" y="485800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500" b="1" dirty="0">
                <a:solidFill>
                  <a:schemeClr val="tx1"/>
                </a:solidFill>
              </a:rPr>
              <a:t>Jeden z otců organizace, </a:t>
            </a:r>
            <a:r>
              <a:rPr lang="cs-CZ" sz="3500" b="1" dirty="0" err="1" smtClean="0">
                <a:solidFill>
                  <a:schemeClr val="tx1"/>
                </a:solidFill>
              </a:rPr>
              <a:t>Woodrow</a:t>
            </a:r>
            <a:r>
              <a:rPr lang="cs-CZ" sz="3500" b="1" dirty="0" smtClean="0">
                <a:solidFill>
                  <a:schemeClr val="tx1"/>
                </a:solidFill>
              </a:rPr>
              <a:t> Wilson</a:t>
            </a:r>
            <a:endParaRPr lang="cs-CZ" sz="3500" b="1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074" y="1628800"/>
            <a:ext cx="7620000" cy="497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9843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823" y="548680"/>
            <a:ext cx="8305800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Zasedání v </a:t>
            </a:r>
            <a:r>
              <a:rPr lang="cs-CZ" dirty="0">
                <a:solidFill>
                  <a:schemeClr val="tx1"/>
                </a:solidFill>
              </a:rPr>
              <a:t>roce </a:t>
            </a:r>
            <a:r>
              <a:rPr lang="cs-CZ" dirty="0" smtClean="0">
                <a:solidFill>
                  <a:schemeClr val="tx1"/>
                </a:solidFill>
              </a:rPr>
              <a:t>1926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54418"/>
            <a:ext cx="6694183" cy="4685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145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08720"/>
            <a:ext cx="8280920" cy="5589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7544" y="476672"/>
            <a:ext cx="82809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000" b="1" dirty="0"/>
              <a:t>Palác národů v Ženevě, postaven jako sídlo Společnosti národů, dnes využíván Organizací spojených národů</a:t>
            </a:r>
          </a:p>
        </p:txBody>
      </p:sp>
    </p:spTree>
    <p:extLst>
      <p:ext uri="{BB962C8B-B14F-4D97-AF65-F5344CB8AC3E}">
        <p14:creationId xmlns:p14="http://schemas.microsoft.com/office/powerpoint/2010/main" val="247436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7399638"/>
              </p:ext>
            </p:extLst>
          </p:nvPr>
        </p:nvGraphicFramePr>
        <p:xfrm>
          <a:off x="683568" y="3233738"/>
          <a:ext cx="8136904" cy="2723574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978-80-7235-428-3.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FORGET, </a:t>
                      </a:r>
                      <a:r>
                        <a:rPr lang="cs-CZ" sz="1100" dirty="0" err="1" smtClean="0">
                          <a:effectLst/>
                        </a:rPr>
                        <a:t>Yann</a:t>
                      </a:r>
                      <a:r>
                        <a:rPr lang="cs-CZ" sz="1100" dirty="0" smtClean="0">
                          <a:effectLst/>
                        </a:rPr>
                        <a:t>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23.5.2013]. Dostupný na WWW: http://cs.wikipedia.org/wiki/Soubor:Palais_des_nations.jpg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23.5.2013]. Dostupný na WWW: http://cs.wikipedia.org/wiki/Soubor:Bundesarchiv_Bild_102-02454,_Genf,_Schlusssitzung_des_V%C3%B6lkerbundrates.jpg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23.5.2013]. Dostupný na WWW: http://cs.wikipedia.org/wiki/Soubor:Origin_of_the_League_of_Nations.png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23.5.2013]. Dostupný na WWW: http://cs.wikipedia.org/wiki/Soubor:League_of_Nations_Anachronous_Map.PNG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09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3263503"/>
              </p:ext>
            </p:extLst>
          </p:nvPr>
        </p:nvGraphicFramePr>
        <p:xfrm>
          <a:off x="683568" y="3233738"/>
          <a:ext cx="8136904" cy="1952430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978-80-7235-428-3.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23.5.2013]. Dostupný na WWW: http://cs.wikipedia.org/wiki/Soubor:WilsonVersailles.jpg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23.5.2013]. Dostupný na WWW: http://cs.wikipedia.org/wiki/Soubor:Territorial_losses_of_Germany.jpg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23.5.2013]. </a:t>
                      </a:r>
                      <a:r>
                        <a:rPr lang="cs-CZ" sz="1100" smtClean="0">
                          <a:effectLst/>
                        </a:rPr>
                        <a:t>Dostupný na WWW: http://cs.wikipedia.org/wiki/Soubor:Versaillesk%C3%A1_smlouva.jpg </a:t>
                      </a: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0734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877</TotalTime>
  <Words>544</Words>
  <Application>Microsoft Office PowerPoint</Application>
  <PresentationFormat>Předvádění na obrazovce (4:3)</PresentationFormat>
  <Paragraphs>144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Tok</vt:lpstr>
      <vt:lpstr>Prezentace aplikace PowerPoint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Woodrow Wilson s americkou mírovou komisí</vt:lpstr>
      <vt:lpstr>Mírová konference. Vlevo čelem k objektivu sedí československá delegace vedená Karlem Kramářem a Edvardem Benešem</vt:lpstr>
      <vt:lpstr> </vt:lpstr>
      <vt:lpstr> </vt:lpstr>
      <vt:lpstr> </vt:lpstr>
      <vt:lpstr> </vt:lpstr>
      <vt:lpstr> </vt:lpstr>
      <vt:lpstr>Prezentace aplikace PowerPoint</vt:lpstr>
      <vt:lpstr> </vt:lpstr>
      <vt:lpstr> </vt:lpstr>
      <vt:lpstr> </vt:lpstr>
      <vt:lpstr> </vt:lpstr>
      <vt:lpstr> </vt:lpstr>
      <vt:lpstr> </vt:lpstr>
      <vt:lpstr> </vt:lpstr>
      <vt:lpstr>Mapa členů (1920-1945)</vt:lpstr>
      <vt:lpstr>Jeden z otců organizace, Woodrow Wilson</vt:lpstr>
      <vt:lpstr>Zasedání v roce 1926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medkova</dc:creator>
  <cp:lastModifiedBy>ntb</cp:lastModifiedBy>
  <cp:revision>47</cp:revision>
  <dcterms:created xsi:type="dcterms:W3CDTF">2011-10-13T09:54:56Z</dcterms:created>
  <dcterms:modified xsi:type="dcterms:W3CDTF">2013-05-24T07:41:00Z</dcterms:modified>
</cp:coreProperties>
</file>