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sldIdLst>
    <p:sldId id="287" r:id="rId2"/>
    <p:sldId id="289" r:id="rId3"/>
    <p:sldId id="290" r:id="rId4"/>
    <p:sldId id="304" r:id="rId5"/>
    <p:sldId id="291" r:id="rId6"/>
    <p:sldId id="305" r:id="rId7"/>
    <p:sldId id="292" r:id="rId8"/>
    <p:sldId id="306" r:id="rId9"/>
    <p:sldId id="293" r:id="rId10"/>
    <p:sldId id="314" r:id="rId11"/>
    <p:sldId id="307" r:id="rId12"/>
    <p:sldId id="308" r:id="rId13"/>
    <p:sldId id="295" r:id="rId14"/>
    <p:sldId id="309" r:id="rId15"/>
    <p:sldId id="296" r:id="rId16"/>
    <p:sldId id="310" r:id="rId17"/>
    <p:sldId id="315" r:id="rId18"/>
    <p:sldId id="297" r:id="rId19"/>
    <p:sldId id="311" r:id="rId20"/>
    <p:sldId id="318" r:id="rId21"/>
    <p:sldId id="298" r:id="rId22"/>
    <p:sldId id="300" r:id="rId23"/>
    <p:sldId id="312" r:id="rId24"/>
    <p:sldId id="301" r:id="rId25"/>
    <p:sldId id="317" r:id="rId26"/>
    <p:sldId id="313" r:id="rId27"/>
    <p:sldId id="302" r:id="rId28"/>
    <p:sldId id="316" r:id="rId29"/>
    <p:sldId id="303" r:id="rId30"/>
    <p:sldId id="319" r:id="rId31"/>
    <p:sldId id="288" r:id="rId3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1920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424757-2891-48E7-A9DA-6FB29F684CB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C4930-12DE-4CA9-B67C-EC4D3AC2B40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55DD05-96A8-4ED8-8EA8-775FB1412E6F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B8745-7F18-48FA-991C-52DEEBC1E1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CF4F94-AD07-4A3D-8E26-85FD9879B6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A4872-E628-4A09-AD90-DAA2E848CF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CE6DBD-3BB8-492D-851C-A5702F9B306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54F49-1B9F-4708-B62B-DC9E02117B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B779A-1CCA-4B7F-B0CD-8E03EB689B5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458F1-C70D-42AC-B8AB-0C714D19C82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00A725-72FF-49F4-889D-7F3A845D993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A16F38-7579-4DE4-BC2D-B4DA272F9D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8A60E4-E38A-42BF-A8DE-87602FFC0CA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696DA2-E5B6-48AC-B848-4C588E7C23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A90C9A-E011-4677-A7FA-29744C1890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EFFBF-DD01-4129-80D1-A8B93CDCB2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5F3A4-6B2D-4478-81F3-641D4FAAE533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7A9A8-E882-4A8E-9385-9B025C19E6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B3835C-401B-4972-9728-E056370946F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C1BF4A-3898-45EE-97D1-C0FA251B099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392281-EA53-4905-8119-09F76F89EE10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2F885-AC89-4E7A-B419-1573C8E504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98D1D47-BD0D-4F5A-B1B8-F003C76BA41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40E4260-7C1B-44EA-8E5E-7921D78965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7/7b/March_on_rome_1.pn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Uq9kPAIvCQ" TargetMode="External"/><Relationship Id="rId2" Type="http://schemas.openxmlformats.org/officeDocument/2006/relationships/hyperlink" Target="https://www.youtube.com/watch?v=mb1d1_ENZzQ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503976"/>
              </p:ext>
            </p:extLst>
          </p:nvPr>
        </p:nvGraphicFramePr>
        <p:xfrm>
          <a:off x="1368425" y="2924944"/>
          <a:ext cx="6875983" cy="3592068"/>
        </p:xfrm>
        <a:graphic>
          <a:graphicData uri="http://schemas.openxmlformats.org/drawingml/2006/table">
            <a:tbl>
              <a:tblPr firstRow="1" firstCol="1" bandRow="1"/>
              <a:tblGrid>
                <a:gridCol w="1290430"/>
                <a:gridCol w="122687"/>
                <a:gridCol w="546286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VY_32_INOVACE_5B_4_Fašismus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Itálii</a:t>
                      </a:r>
                      <a:endParaRPr lang="cs-CZ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5B_Dě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4.10.2012  ve třídě  9. B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 výkladu učiva,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popř. jako podklad pro zápis žáků do sešitů, je možné i využít jako shrnutí a opakování tohoto úseku dějin. Obrazový materiál pomáhá žákům upřesnit představu o fašismu v Itálii. Součástí tohoto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DUMu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je dokumentární film České televize Hitler a Mussolini. Dokument je velmi poutavým a skvělým materiálem pro rozšíření znalostí. V hodině lze spustit pouze část, shlédnutí celku je možné v případě dostatku času, popř. jako podklad pro suplující pedagogy.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4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772400" cy="1780108"/>
          </a:xfrm>
        </p:spPr>
        <p:txBody>
          <a:bodyPr>
            <a:noAutofit/>
          </a:bodyPr>
          <a:lstStyle/>
          <a:p>
            <a:r>
              <a:rPr lang="cs-CZ" sz="8000" b="1" dirty="0" err="1" smtClean="0"/>
              <a:t>Fašišmus</a:t>
            </a:r>
            <a:r>
              <a:rPr lang="cs-CZ" sz="8000" b="1" dirty="0" smtClean="0"/>
              <a:t> v Itálii</a:t>
            </a:r>
            <a:endParaRPr lang="cs-CZ" sz="8000" b="1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30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politický systém s pevnou ústřední vládou</a:t>
            </a:r>
          </a:p>
          <a:p>
            <a:pPr marL="0" indent="0" algn="ctr">
              <a:buNone/>
            </a:pPr>
            <a:endParaRPr lang="cs-CZ" sz="40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63339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politický systém s pevnou ústřední vládou</a:t>
            </a:r>
          </a:p>
          <a:p>
            <a:pPr marL="0" indent="0" algn="ctr">
              <a:buNone/>
            </a:pPr>
            <a:endParaRPr lang="cs-CZ" sz="4000" b="1" dirty="0" smtClean="0"/>
          </a:p>
          <a:p>
            <a:pPr algn="ctr"/>
            <a:r>
              <a:rPr lang="cs-CZ" sz="4000" b="1" dirty="0" smtClean="0"/>
              <a:t>vláda=vůdce s úzkou elitou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31559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zbytek obyvatelstva=ovládaná masa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15554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zbytek obyvatelstva=ovládaná masa</a:t>
            </a:r>
          </a:p>
          <a:p>
            <a:pPr algn="ctr"/>
            <a:r>
              <a:rPr lang="cs-CZ" sz="4000" b="1" dirty="0" smtClean="0"/>
              <a:t>fašismus popírá rovnost lidí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113709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demokratické nástroje jsou omezovány či rušeny</a:t>
            </a:r>
          </a:p>
          <a:p>
            <a:pPr algn="ctr"/>
            <a:endParaRPr lang="cs-CZ" sz="40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15554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demokratické nástroje jsou omezovány či rušeny</a:t>
            </a:r>
          </a:p>
          <a:p>
            <a:pPr algn="ctr"/>
            <a:endParaRPr lang="cs-CZ" sz="4000" b="1" dirty="0" smtClean="0"/>
          </a:p>
          <a:p>
            <a:pPr algn="ctr"/>
            <a:r>
              <a:rPr lang="cs-CZ" sz="4000" b="1" dirty="0" smtClean="0"/>
              <a:t>uctívání moci a síly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26812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zakladatel Ital </a:t>
            </a:r>
          </a:p>
          <a:p>
            <a:pPr marL="0" indent="0" algn="ctr">
              <a:buNone/>
            </a:pPr>
            <a:r>
              <a:rPr lang="cs-CZ" sz="4000" b="1" dirty="0" smtClean="0"/>
              <a:t>Benito Mussolini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15554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340767"/>
            <a:ext cx="3832290" cy="5285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380421" y="2760313"/>
            <a:ext cx="4572000" cy="24468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4500" b="1" dirty="0"/>
              <a:t>Benito </a:t>
            </a:r>
            <a:r>
              <a:rPr lang="cs-CZ" sz="4500" b="1" dirty="0" err="1"/>
              <a:t>Amilcare</a:t>
            </a:r>
            <a:r>
              <a:rPr lang="cs-CZ" sz="4500" b="1" dirty="0"/>
              <a:t> Andrea </a:t>
            </a:r>
            <a:r>
              <a:rPr lang="cs-CZ" sz="4500" b="1" dirty="0" smtClean="0"/>
              <a:t>Mussolini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392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zakladatel Ital </a:t>
            </a:r>
          </a:p>
          <a:p>
            <a:pPr marL="0" indent="0" algn="ctr">
              <a:buNone/>
            </a:pPr>
            <a:r>
              <a:rPr lang="cs-CZ" sz="4000" b="1" dirty="0" smtClean="0"/>
              <a:t>Benito Mussolini</a:t>
            </a:r>
          </a:p>
          <a:p>
            <a:pPr algn="ctr"/>
            <a:r>
              <a:rPr lang="cs-CZ" sz="4000" b="1" dirty="0" smtClean="0"/>
              <a:t>nacionalismus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358399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b="1" dirty="0" smtClean="0"/>
              <a:t>zakladatel Ital </a:t>
            </a:r>
          </a:p>
          <a:p>
            <a:pPr marL="0" indent="0" algn="ctr">
              <a:buNone/>
            </a:pPr>
            <a:r>
              <a:rPr lang="cs-CZ" sz="4000" b="1" dirty="0" smtClean="0"/>
              <a:t>Benito Mussolini</a:t>
            </a:r>
          </a:p>
          <a:p>
            <a:pPr algn="ctr"/>
            <a:r>
              <a:rPr lang="cs-CZ" sz="4000" b="1" dirty="0" smtClean="0"/>
              <a:t>nacionalismus</a:t>
            </a:r>
          </a:p>
          <a:p>
            <a:pPr algn="ctr"/>
            <a:r>
              <a:rPr lang="cs-CZ" sz="4000" b="1" dirty="0" smtClean="0"/>
              <a:t>patriarchální systém</a:t>
            </a:r>
            <a:endParaRPr lang="cs-CZ" sz="40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/>
              <a:t>Fašismus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413926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Itálie – konstituční monarchie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80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Itálie – konstituční monarchie</a:t>
            </a:r>
          </a:p>
          <a:p>
            <a:pPr algn="ctr"/>
            <a:r>
              <a:rPr lang="cs-CZ" sz="4500" b="1" dirty="0" smtClean="0"/>
              <a:t>postavení krále a vlády velmi oslabeno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1922 </a:t>
            </a:r>
            <a:r>
              <a:rPr lang="cs-CZ" sz="4500" b="1" dirty="0" smtClean="0"/>
              <a:t>Benito Mussolini pochod na Řím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80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1922 </a:t>
            </a:r>
            <a:r>
              <a:rPr lang="cs-CZ" sz="4500" b="1" dirty="0" smtClean="0"/>
              <a:t>Benito Mussolini pochod na Řím</a:t>
            </a:r>
          </a:p>
          <a:p>
            <a:pPr algn="ctr"/>
            <a:r>
              <a:rPr lang="cs-CZ" sz="4500" b="1" dirty="0" smtClean="0"/>
              <a:t>Benito Mussolini jmenován ministerským předsedou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900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March on rome 1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55811"/>
            <a:ext cx="6821577" cy="466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3528" y="1196752"/>
            <a:ext cx="387477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/>
              <a:t>Fašisté směřují do Říma</a:t>
            </a:r>
          </a:p>
        </p:txBody>
      </p:sp>
    </p:spTree>
    <p:extLst>
      <p:ext uri="{BB962C8B-B14F-4D97-AF65-F5344CB8AC3E}">
        <p14:creationId xmlns:p14="http://schemas.microsoft.com/office/powerpoint/2010/main" val="334639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Mussolini – Duce – vůdce</a:t>
            </a:r>
          </a:p>
          <a:p>
            <a:pPr algn="ctr"/>
            <a:endParaRPr lang="cs-CZ" sz="45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80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Mussolini – Duce – vůdce</a:t>
            </a:r>
          </a:p>
          <a:p>
            <a:pPr algn="ctr"/>
            <a:r>
              <a:rPr lang="cs-CZ" sz="4500" b="1" dirty="0" smtClean="0"/>
              <a:t>likvidace demokracie a parlamentního systému</a:t>
            </a:r>
          </a:p>
          <a:p>
            <a:pPr algn="ctr"/>
            <a:endParaRPr lang="cs-CZ" sz="45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391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05" y="1662610"/>
            <a:ext cx="7908032" cy="5052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01627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/>
              <a:t>Mussolini v roce 1930, pronášející svůj typicky prožívaný projev</a:t>
            </a:r>
          </a:p>
        </p:txBody>
      </p:sp>
    </p:spTree>
    <p:extLst>
      <p:ext uri="{BB962C8B-B14F-4D97-AF65-F5344CB8AC3E}">
        <p14:creationId xmlns:p14="http://schemas.microsoft.com/office/powerpoint/2010/main" val="413983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přeměna Itálie ve fašistický stát (formálně království)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80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potřeba kolonií – </a:t>
            </a:r>
            <a:r>
              <a:rPr lang="cs-CZ" sz="4500" b="1" dirty="0" smtClean="0">
                <a:solidFill>
                  <a:srgbClr val="FF0000"/>
                </a:solidFill>
              </a:rPr>
              <a:t>1935 </a:t>
            </a:r>
            <a:r>
              <a:rPr lang="cs-CZ" sz="4500" b="1" dirty="0" smtClean="0"/>
              <a:t>útok na Etiopii – ovládnutí území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76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/>
              <a:t>potřeba kolonií – </a:t>
            </a:r>
            <a:r>
              <a:rPr lang="cs-CZ" sz="4500" b="1" dirty="0" smtClean="0">
                <a:solidFill>
                  <a:srgbClr val="FF0000"/>
                </a:solidFill>
              </a:rPr>
              <a:t>1935 </a:t>
            </a:r>
            <a:r>
              <a:rPr lang="cs-CZ" sz="4500" b="1" dirty="0" smtClean="0"/>
              <a:t>útok na Etiopii – ovládnutí území</a:t>
            </a:r>
          </a:p>
          <a:p>
            <a:pPr algn="ctr"/>
            <a:r>
              <a:rPr lang="cs-CZ" sz="4500" b="1" dirty="0" smtClean="0"/>
              <a:t>italský král = etiopský císař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796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1936</a:t>
            </a:r>
            <a:r>
              <a:rPr lang="cs-CZ" sz="4500" b="1" dirty="0" smtClean="0"/>
              <a:t> spojenecké smlouvy s Německem – Osa Berlín – Řím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76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42798"/>
            <a:ext cx="4104456" cy="5500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463479" y="2348880"/>
            <a:ext cx="46805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4500" b="1" dirty="0"/>
              <a:t>Benito Mussolini (vlevo) a Adolf Hitler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169445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1936</a:t>
            </a:r>
            <a:r>
              <a:rPr lang="cs-CZ" sz="4500" b="1" dirty="0" smtClean="0"/>
              <a:t> spojenecké smlouvy s Německem – Osa Berlín – Řím</a:t>
            </a:r>
          </a:p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1939 </a:t>
            </a:r>
            <a:r>
              <a:rPr lang="cs-CZ" sz="4500" b="1" dirty="0" smtClean="0"/>
              <a:t>Itálie vojensky obsadila Albánii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74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Ocelový pakt </a:t>
            </a:r>
            <a:r>
              <a:rPr lang="cs-CZ" sz="4500" b="1" dirty="0" smtClean="0"/>
              <a:t>– vojenská smlouva s Německem o poskytnutí vzájemné pomoci v případě války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76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90" y="1158554"/>
            <a:ext cx="3845087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519611" y="288935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3000" b="1" dirty="0"/>
              <a:t>Hermann Göring a Adolf Hitler v den podpisu Ocelového paktu</a:t>
            </a:r>
          </a:p>
        </p:txBody>
      </p:sp>
    </p:spTree>
    <p:extLst>
      <p:ext uri="{BB962C8B-B14F-4D97-AF65-F5344CB8AC3E}">
        <p14:creationId xmlns:p14="http://schemas.microsoft.com/office/powerpoint/2010/main" val="134739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3404239"/>
            <a:ext cx="7408333" cy="3450696"/>
          </a:xfrm>
        </p:spPr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FF0000"/>
                </a:solidFill>
              </a:rPr>
              <a:t>1937</a:t>
            </a:r>
            <a:r>
              <a:rPr lang="cs-CZ" sz="4500" b="1" dirty="0" smtClean="0"/>
              <a:t> – Itálie vystoupila ze Společnosti národů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Itálie mezi světovými válkami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76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Hitler a Mussolini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Hitler a Mussolini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část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 1 – YouTube</a:t>
            </a:r>
            <a:endParaRPr lang="cs-CZ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Hitler a Mussolini,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část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 2 - YouTube</a:t>
            </a:r>
            <a:endParaRPr lang="cs-CZ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0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797385"/>
              </p:ext>
            </p:extLst>
          </p:nvPr>
        </p:nvGraphicFramePr>
        <p:xfrm>
          <a:off x="683568" y="3233738"/>
          <a:ext cx="8136904" cy="3410898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VÁLKOVÁ, Veronika. </a:t>
                      </a:r>
                      <a:r>
                        <a:rPr lang="cs-CZ" sz="1100" i="1" dirty="0" smtClean="0">
                          <a:effectLst/>
                        </a:rPr>
                        <a:t>Dějepis 9, nejnovější dějiny pro základní školy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978-80-7235-428-3.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http://cs.wikipedia.org/wiki/Soubor:Bundesarchiv_Bild_102-09844,_Mussolini_in_Mailand.jpg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BAIN, George </a:t>
                      </a:r>
                      <a:r>
                        <a:rPr lang="cs-CZ" sz="1100" dirty="0" err="1" smtClean="0">
                          <a:effectLst/>
                        </a:rPr>
                        <a:t>Grantham</a:t>
                      </a:r>
                      <a:r>
                        <a:rPr lang="cs-CZ" sz="1100" dirty="0" smtClean="0">
                          <a:effectLst/>
                        </a:rPr>
                        <a:t>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http://cs.wikipedia.org/wiki/Soubor:Mussolini-ggbain.jpg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http://cs.wikipedia.org/wiki/Soubor:Bundesarchiv_Bild_146-1980-048-11A,_Berlin,_Hermann_G%C3%B6ring_und_Adolf_Hitler.jpg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http://cs.wikipedia.org/wiki/Soubor:March_on_rome_1.png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MUZEJ REVOLUCIJE NARODNOSTI JUGOSLAVIJE.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http://cs.wikipedia.org/wiki/Soubor:Benito_Mussolini_and_Adolf_Hitler.jpg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Youtube.com</a:t>
                      </a:r>
                      <a:r>
                        <a:rPr lang="cs-CZ" sz="1100" dirty="0" smtClean="0">
                          <a:effectLst/>
                        </a:rPr>
                        <a:t> [online]. [cit. 22.5.2013]. Dostupný na WWW: https://www.youtube.com/watch?v=mb1d1_ENZzQ </a:t>
                      </a:r>
                    </a:p>
                    <a:p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Youtube.com</a:t>
                      </a:r>
                      <a:r>
                        <a:rPr lang="cs-CZ" sz="1100" dirty="0" smtClean="0">
                          <a:effectLst/>
                        </a:rPr>
                        <a:t> [online]. [cit. 22.5.2013]. </a:t>
                      </a:r>
                      <a:r>
                        <a:rPr lang="cs-CZ" sz="1100" smtClean="0">
                          <a:effectLst/>
                        </a:rPr>
                        <a:t>Dostupný na WWW: https://www.youtube.com/watch?v=pUq9kPAIvCQ </a:t>
                      </a:r>
                      <a:endParaRPr lang="cs-CZ" sz="1100" dirty="0" smtClean="0">
                        <a:effectLst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09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978</TotalTime>
  <Words>538</Words>
  <Application>Microsoft Office PowerPoint</Application>
  <PresentationFormat>Předvádění na obrazovce (4:3)</PresentationFormat>
  <Paragraphs>109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Vlnění</vt:lpstr>
      <vt:lpstr>Prezentace aplikace PowerPoint</vt:lpstr>
      <vt:lpstr>Fašišmus v Itálii</vt:lpstr>
      <vt:lpstr>Fašismus</vt:lpstr>
      <vt:lpstr>Fašismus</vt:lpstr>
      <vt:lpstr>Fašismus</vt:lpstr>
      <vt:lpstr>Fašismus</vt:lpstr>
      <vt:lpstr>Fašismus</vt:lpstr>
      <vt:lpstr>Fašismus</vt:lpstr>
      <vt:lpstr>Fašismus</vt:lpstr>
      <vt:lpstr>Prezentace aplikace PowerPoint</vt:lpstr>
      <vt:lpstr>Fašismus</vt:lpstr>
      <vt:lpstr>Fašismus</vt:lpstr>
      <vt:lpstr>Itálie mezi světovými válkami</vt:lpstr>
      <vt:lpstr>Itálie mezi světovými válkami</vt:lpstr>
      <vt:lpstr>Itálie mezi světovými válkami</vt:lpstr>
      <vt:lpstr>Itálie mezi světovými válkami</vt:lpstr>
      <vt:lpstr>Prezentace aplikace PowerPoint</vt:lpstr>
      <vt:lpstr>Itálie mezi světovými válkami</vt:lpstr>
      <vt:lpstr>Itálie mezi světovými válkami</vt:lpstr>
      <vt:lpstr>Prezentace aplikace PowerPoint</vt:lpstr>
      <vt:lpstr>Itálie mezi světovými válkami</vt:lpstr>
      <vt:lpstr>Itálie mezi světovými válkami</vt:lpstr>
      <vt:lpstr>Itálie mezi světovými válkami</vt:lpstr>
      <vt:lpstr>Itálie mezi světovými válkami</vt:lpstr>
      <vt:lpstr>Prezentace aplikace PowerPoint</vt:lpstr>
      <vt:lpstr>Itálie mezi světovými válkami</vt:lpstr>
      <vt:lpstr>Itálie mezi světovými válkami</vt:lpstr>
      <vt:lpstr>Prezentace aplikace PowerPoint</vt:lpstr>
      <vt:lpstr>Itálie mezi světovými válkami</vt:lpstr>
      <vt:lpstr>Hitler a Mussolini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medkova</dc:creator>
  <cp:lastModifiedBy>ntb</cp:lastModifiedBy>
  <cp:revision>54</cp:revision>
  <dcterms:created xsi:type="dcterms:W3CDTF">2011-10-13T09:54:56Z</dcterms:created>
  <dcterms:modified xsi:type="dcterms:W3CDTF">2013-05-24T07:42:01Z</dcterms:modified>
</cp:coreProperties>
</file>