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1" r:id="rId1"/>
  </p:sldMasterIdLst>
  <p:sldIdLst>
    <p:sldId id="287" r:id="rId2"/>
    <p:sldId id="289" r:id="rId3"/>
    <p:sldId id="294" r:id="rId4"/>
    <p:sldId id="296" r:id="rId5"/>
    <p:sldId id="295" r:id="rId6"/>
    <p:sldId id="300" r:id="rId7"/>
    <p:sldId id="291" r:id="rId8"/>
    <p:sldId id="297" r:id="rId9"/>
    <p:sldId id="301" r:id="rId10"/>
    <p:sldId id="298" r:id="rId11"/>
    <p:sldId id="302" r:id="rId12"/>
    <p:sldId id="303" r:id="rId13"/>
    <p:sldId id="299" r:id="rId14"/>
    <p:sldId id="304" r:id="rId15"/>
    <p:sldId id="288" r:id="rId16"/>
    <p:sldId id="305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6" autoAdjust="0"/>
    <p:restoredTop sz="94660"/>
  </p:normalViewPr>
  <p:slideViewPr>
    <p:cSldViewPr>
      <p:cViewPr>
        <p:scale>
          <a:sx n="76" d="100"/>
          <a:sy n="76" d="100"/>
        </p:scale>
        <p:origin x="-1242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424757-2891-48E7-A9DA-6FB29F684CB5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9C4930-12DE-4CA9-B67C-EC4D3AC2B40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55DD05-96A8-4ED8-8EA8-775FB1412E6F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1B8745-7F18-48FA-991C-52DEEBC1E15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CF4F94-AD07-4A3D-8E26-85FD9879B68E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pPr>
              <a:defRPr/>
            </a:pPr>
            <a:fld id="{97DA4872-E628-4A09-AD90-DAA2E848CFA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CE6DBD-3BB8-492D-851C-A5702F9B306A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054F49-1B9F-4708-B62B-DC9E02117BC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6B779A-1CCA-4B7F-B0CD-8E03EB689B5B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4458F1-C70D-42AC-B8AB-0C714D19C82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B00A725-72FF-49F4-889D-7F3A845D9935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A16F38-7579-4DE4-BC2D-B4DA272F9DD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78A60E4-E38A-42BF-A8DE-87602FFC0CAB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696DA2-E5B6-48AC-B848-4C588E7C23A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A90C9A-E011-4677-A7FA-29744C18908E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5EFFBF-DD01-4129-80D1-A8B93CDCB2E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05F3A4-6B2D-4478-81F3-641D4FAAE533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F7A9A8-E882-4A8E-9385-9B025C19E61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B3835C-401B-4972-9728-E056370946FB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C1BF4A-3898-45EE-97D1-C0FA251B099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D392281-EA53-4905-8119-09F76F89EE10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42F885-AC89-4E7A-B419-1573C8E504F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9000"/>
            <a:duotone>
              <a:schemeClr val="bg2">
                <a:shade val="3000"/>
                <a:satMod val="110000"/>
              </a:schemeClr>
              <a:schemeClr val="bg2">
                <a:tint val="60000"/>
                <a:satMod val="425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A98D1D47-BD0D-4F5A-B1B8-F003C76BA41A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140E4260-7C1B-44EA-8E5E-7921D78965A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02" r:id="rId1"/>
    <p:sldLayoutId id="2147483903" r:id="rId2"/>
    <p:sldLayoutId id="2147483904" r:id="rId3"/>
    <p:sldLayoutId id="2147483905" r:id="rId4"/>
    <p:sldLayoutId id="2147483906" r:id="rId5"/>
    <p:sldLayoutId id="2147483907" r:id="rId6"/>
    <p:sldLayoutId id="2147483908" r:id="rId7"/>
    <p:sldLayoutId id="2147483909" r:id="rId8"/>
    <p:sldLayoutId id="2147483910" r:id="rId9"/>
    <p:sldLayoutId id="2147483911" r:id="rId10"/>
    <p:sldLayoutId id="2147483912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I0fawtplnQ" TargetMode="External"/><Relationship Id="rId2" Type="http://schemas.openxmlformats.org/officeDocument/2006/relationships/hyperlink" Target="https://www.youtube.com/watch?v=qGOLIroNIdM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6378172"/>
              </p:ext>
            </p:extLst>
          </p:nvPr>
        </p:nvGraphicFramePr>
        <p:xfrm>
          <a:off x="1368425" y="2924944"/>
          <a:ext cx="6405925" cy="3525012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Medková Blanka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VY_32_INOVACE_5B_6_Nacismus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 Německu</a:t>
                      </a:r>
                      <a:endParaRPr lang="cs-CZ" sz="11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chemeClr val="bg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chemeClr val="bg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5B_Dě </a:t>
                      </a:r>
                      <a:r>
                        <a:rPr lang="cs-CZ" sz="14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9.roč</a:t>
                      </a:r>
                      <a:r>
                        <a:rPr lang="cs-CZ" sz="14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chemeClr val="bg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chemeClr val="bg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</a:t>
                      </a:r>
                      <a:r>
                        <a:rPr lang="cs-CZ" sz="14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ověřen dne 11.10.2012  ve třídě  9. 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výkladu a jako podklad pro zápis žákům. Obrazový materiál je důležitou součástí pro poznání znaků a symbolů nacismu. V závěru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DUMu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je přiložen dvoudílný kvalitně zpracovaný dokument o osobnosti Adolfa Hitlera. V hodině lze spustit jen část. Shlédnutí celku je možné při dostatku času, popř. při suplovaných hodinách či při závěrečném opakování v červnu.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9438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2708920"/>
            <a:ext cx="8229600" cy="1828800"/>
          </a:xfrm>
        </p:spPr>
        <p:txBody>
          <a:bodyPr>
            <a:noAutofit/>
          </a:bodyPr>
          <a:lstStyle/>
          <a:p>
            <a:r>
              <a:rPr lang="cs-CZ" sz="6500" dirty="0" smtClean="0">
                <a:solidFill>
                  <a:srgbClr val="C00000"/>
                </a:solidFill>
              </a:rPr>
              <a:t>Nacismus </a:t>
            </a:r>
            <a:br>
              <a:rPr lang="cs-CZ" sz="6500" dirty="0" smtClean="0">
                <a:solidFill>
                  <a:srgbClr val="C00000"/>
                </a:solidFill>
              </a:rPr>
            </a:br>
            <a:r>
              <a:rPr lang="cs-CZ" sz="6500" dirty="0" smtClean="0">
                <a:solidFill>
                  <a:srgbClr val="C00000"/>
                </a:solidFill>
              </a:rPr>
              <a:t>v Německu</a:t>
            </a:r>
            <a:endParaRPr lang="cs-CZ" sz="65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002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Nacismus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709160"/>
          </a:xfrm>
        </p:spPr>
        <p:txBody>
          <a:bodyPr>
            <a:noAutofit/>
          </a:bodyPr>
          <a:lstStyle/>
          <a:p>
            <a:pPr marL="137160" indent="0">
              <a:buNone/>
            </a:pPr>
            <a:r>
              <a:rPr lang="cs-CZ" sz="4500" b="1" u="sng" dirty="0" smtClean="0">
                <a:solidFill>
                  <a:srgbClr val="C00000"/>
                </a:solidFill>
                <a:latin typeface="Lucida Fax" pitchFamily="18" charset="0"/>
              </a:rPr>
              <a:t>Spojení dvou myšlenek</a:t>
            </a:r>
          </a:p>
          <a:p>
            <a:r>
              <a:rPr lang="cs-CZ" sz="4500" b="1" dirty="0" smtClean="0">
                <a:solidFill>
                  <a:srgbClr val="C00000"/>
                </a:solidFill>
                <a:latin typeface="Lucida Fax" pitchFamily="18" charset="0"/>
              </a:rPr>
              <a:t>1. fašistické pojetí státu</a:t>
            </a:r>
          </a:p>
        </p:txBody>
      </p:sp>
    </p:spTree>
    <p:extLst>
      <p:ext uri="{BB962C8B-B14F-4D97-AF65-F5344CB8AC3E}">
        <p14:creationId xmlns:p14="http://schemas.microsoft.com/office/powerpoint/2010/main" val="22753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Nacismus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709160"/>
          </a:xfrm>
        </p:spPr>
        <p:txBody>
          <a:bodyPr>
            <a:noAutofit/>
          </a:bodyPr>
          <a:lstStyle/>
          <a:p>
            <a:pPr marL="137160" indent="0">
              <a:buNone/>
            </a:pPr>
            <a:r>
              <a:rPr lang="cs-CZ" sz="4500" b="1" u="sng" dirty="0" smtClean="0">
                <a:solidFill>
                  <a:srgbClr val="C00000"/>
                </a:solidFill>
                <a:latin typeface="Lucida Fax" pitchFamily="18" charset="0"/>
              </a:rPr>
              <a:t>Spojení dvou myšlenek</a:t>
            </a:r>
          </a:p>
          <a:p>
            <a:r>
              <a:rPr lang="cs-CZ" sz="4500" b="1" dirty="0" smtClean="0">
                <a:solidFill>
                  <a:srgbClr val="C00000"/>
                </a:solidFill>
                <a:latin typeface="Lucida Fax" pitchFamily="18" charset="0"/>
              </a:rPr>
              <a:t>1. fašistické pojetí státu</a:t>
            </a:r>
          </a:p>
          <a:p>
            <a:r>
              <a:rPr lang="cs-CZ" sz="4500" b="1" dirty="0" smtClean="0">
                <a:solidFill>
                  <a:srgbClr val="C00000"/>
                </a:solidFill>
                <a:latin typeface="Lucida Fax" pitchFamily="18" charset="0"/>
              </a:rPr>
              <a:t>2. rasistická představa o nadřazenosti árijské rasy</a:t>
            </a:r>
          </a:p>
        </p:txBody>
      </p:sp>
    </p:spTree>
    <p:extLst>
      <p:ext uri="{BB962C8B-B14F-4D97-AF65-F5344CB8AC3E}">
        <p14:creationId xmlns:p14="http://schemas.microsoft.com/office/powerpoint/2010/main" val="1347310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Nacismus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/>
            <a:r>
              <a:rPr lang="cs-CZ" sz="5000" b="1" dirty="0" smtClean="0">
                <a:solidFill>
                  <a:srgbClr val="C00000"/>
                </a:solidFill>
                <a:latin typeface="+mj-lt"/>
              </a:rPr>
              <a:t>árijec = příslušník „vyšší rasy“ (Němci)</a:t>
            </a:r>
          </a:p>
          <a:p>
            <a:pPr lvl="1"/>
            <a:r>
              <a:rPr lang="cs-CZ" sz="5000" b="1" dirty="0" smtClean="0">
                <a:solidFill>
                  <a:srgbClr val="C00000"/>
                </a:solidFill>
                <a:latin typeface="+mj-lt"/>
              </a:rPr>
              <a:t>ostatní – méněcenné rasy (Slované, Židé, aj)</a:t>
            </a:r>
            <a:endParaRPr lang="cs-CZ" sz="50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753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77252" y="548680"/>
            <a:ext cx="3759244" cy="5760680"/>
          </a:xfrm>
        </p:spPr>
        <p:txBody>
          <a:bodyPr>
            <a:noAutofit/>
          </a:bodyPr>
          <a:lstStyle/>
          <a:p>
            <a:pPr marL="137160" indent="0" algn="ctr">
              <a:buNone/>
            </a:pPr>
            <a:r>
              <a:rPr lang="cs-CZ" sz="2500" b="1" dirty="0" smtClean="0">
                <a:solidFill>
                  <a:srgbClr val="C00000"/>
                </a:solidFill>
              </a:rPr>
              <a:t>Antisemitizmus</a:t>
            </a:r>
          </a:p>
          <a:p>
            <a:pPr marL="137160" indent="0" algn="ctr">
              <a:buNone/>
            </a:pPr>
            <a:r>
              <a:rPr lang="cs-CZ" sz="2500" b="1" dirty="0" smtClean="0">
                <a:solidFill>
                  <a:srgbClr val="C00000"/>
                </a:solidFill>
              </a:rPr>
              <a:t>1.dubna 1933</a:t>
            </a:r>
          </a:p>
          <a:p>
            <a:pPr marL="137160" indent="0" algn="ctr">
              <a:buNone/>
            </a:pPr>
            <a:r>
              <a:rPr lang="cs-CZ" sz="2500" b="1" dirty="0" smtClean="0">
                <a:solidFill>
                  <a:srgbClr val="C00000"/>
                </a:solidFill>
              </a:rPr>
              <a:t>Překlad </a:t>
            </a:r>
            <a:r>
              <a:rPr lang="cs-CZ" sz="2500" b="1" dirty="0">
                <a:solidFill>
                  <a:srgbClr val="C00000"/>
                </a:solidFill>
              </a:rPr>
              <a:t>německého textu: „Němci! Nedejte se! Nekupujte u Židů!“. V reakci na německý </a:t>
            </a:r>
            <a:r>
              <a:rPr lang="cs-CZ" sz="2500" b="1" i="1" dirty="0" err="1">
                <a:solidFill>
                  <a:srgbClr val="C00000"/>
                </a:solidFill>
              </a:rPr>
              <a:t>Ermächtigungsgesetz</a:t>
            </a:r>
            <a:r>
              <a:rPr lang="cs-CZ" sz="2500" b="1" dirty="0">
                <a:solidFill>
                  <a:srgbClr val="C00000"/>
                </a:solidFill>
              </a:rPr>
              <a:t> (zákonnou platformu omezující práva židovských obchodníků) začali i Židé podobným způsobem bojkotovat německé </a:t>
            </a:r>
            <a:r>
              <a:rPr lang="cs-CZ" sz="2500" b="1" dirty="0" smtClean="0">
                <a:solidFill>
                  <a:srgbClr val="C00000"/>
                </a:solidFill>
              </a:rPr>
              <a:t>zboží.</a:t>
            </a:r>
            <a:endParaRPr lang="cs-CZ" sz="2500" b="1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4881716" cy="6381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4119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Nacismus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389567" y="1578476"/>
            <a:ext cx="5482952" cy="4709160"/>
          </a:xfrm>
        </p:spPr>
        <p:txBody>
          <a:bodyPr>
            <a:normAutofit lnSpcReduction="10000"/>
          </a:bodyPr>
          <a:lstStyle/>
          <a:p>
            <a:r>
              <a:rPr lang="cs-CZ" sz="5000" b="1" dirty="0" smtClean="0">
                <a:solidFill>
                  <a:srgbClr val="C00000"/>
                </a:solidFill>
                <a:latin typeface="+mj-lt"/>
              </a:rPr>
              <a:t>Zformulování nacistického programu </a:t>
            </a:r>
          </a:p>
          <a:p>
            <a:r>
              <a:rPr lang="cs-CZ" sz="5000" b="1" dirty="0" smtClean="0">
                <a:solidFill>
                  <a:srgbClr val="C00000"/>
                </a:solidFill>
                <a:latin typeface="+mj-lt"/>
              </a:rPr>
              <a:t> Mein Kampf (Můj boj) – Adolf Hitler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8" y="1484784"/>
            <a:ext cx="3297189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286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      Mein Kampf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709160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r>
              <a:rPr lang="cs-CZ" sz="4500" b="1" dirty="0" smtClean="0">
                <a:solidFill>
                  <a:srgbClr val="C00000"/>
                </a:solidFill>
                <a:latin typeface="+mj-lt"/>
              </a:rPr>
              <a:t>3 zásadní body:</a:t>
            </a:r>
          </a:p>
          <a:p>
            <a:r>
              <a:rPr lang="cs-CZ" sz="4500" b="1" dirty="0" smtClean="0">
                <a:solidFill>
                  <a:srgbClr val="C00000"/>
                </a:solidFill>
                <a:latin typeface="+mj-lt"/>
              </a:rPr>
              <a:t>1. boj o životní prostor</a:t>
            </a:r>
          </a:p>
          <a:p>
            <a:r>
              <a:rPr lang="cs-CZ" sz="4500" b="1" dirty="0" smtClean="0">
                <a:solidFill>
                  <a:srgbClr val="C00000"/>
                </a:solidFill>
                <a:latin typeface="+mj-lt"/>
              </a:rPr>
              <a:t>2. světovláda německého národa</a:t>
            </a:r>
          </a:p>
          <a:p>
            <a:r>
              <a:rPr lang="cs-CZ" sz="4500" b="1" dirty="0" smtClean="0">
                <a:solidFill>
                  <a:srgbClr val="C00000"/>
                </a:solidFill>
                <a:latin typeface="+mj-lt"/>
              </a:rPr>
              <a:t>3. boj o rasovou čistotu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60648"/>
            <a:ext cx="2969907" cy="2227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3919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3754760" cy="4709160"/>
          </a:xfrm>
        </p:spPr>
        <p:txBody>
          <a:bodyPr>
            <a:normAutofit/>
          </a:bodyPr>
          <a:lstStyle/>
          <a:p>
            <a:pPr marL="137160" indent="0" algn="ctr">
              <a:buNone/>
            </a:pPr>
            <a:r>
              <a:rPr lang="cs-CZ" sz="4000" b="1" dirty="0">
                <a:solidFill>
                  <a:srgbClr val="C00000"/>
                </a:solidFill>
              </a:rPr>
              <a:t>Budova pracujících s nacistickou tématikou - kolem roku 1934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7134" y="332656"/>
            <a:ext cx="4218781" cy="629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7293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Nacismus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Nacismus</a:t>
            </a:r>
            <a:r>
              <a:rPr lang="cs-CZ" sz="4000" b="1" dirty="0" smtClean="0">
                <a:solidFill>
                  <a:srgbClr val="C00000"/>
                </a:solidFill>
                <a:latin typeface="+mj-lt"/>
              </a:rPr>
              <a:t>=rasistická a antisemitská ideologie</a:t>
            </a:r>
          </a:p>
          <a:p>
            <a:pPr algn="ctr"/>
            <a:r>
              <a:rPr lang="cs-CZ" sz="4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NSDAP </a:t>
            </a:r>
            <a:r>
              <a:rPr lang="cs-CZ" sz="4000" b="1" dirty="0" smtClean="0">
                <a:solidFill>
                  <a:srgbClr val="C00000"/>
                </a:solidFill>
                <a:latin typeface="+mj-lt"/>
              </a:rPr>
              <a:t>Hitlerova </a:t>
            </a:r>
            <a:r>
              <a:rPr lang="cs-CZ" sz="4000" b="1" dirty="0">
                <a:solidFill>
                  <a:srgbClr val="C00000"/>
                </a:solidFill>
                <a:latin typeface="+mj-lt"/>
              </a:rPr>
              <a:t>nacistická strana </a:t>
            </a:r>
            <a:endParaRPr lang="cs-CZ" sz="4000" b="1" dirty="0" smtClean="0">
              <a:solidFill>
                <a:schemeClr val="bg1">
                  <a:lumMod val="95000"/>
                  <a:lumOff val="5000"/>
                </a:schemeClr>
              </a:solidFill>
              <a:latin typeface="+mj-lt"/>
            </a:endParaRPr>
          </a:p>
          <a:p>
            <a:pPr algn="ctr"/>
            <a:r>
              <a:rPr lang="cs-CZ" sz="4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30.1.1933</a:t>
            </a:r>
            <a:r>
              <a:rPr lang="cs-CZ" sz="4000" b="1" dirty="0" smtClean="0">
                <a:solidFill>
                  <a:srgbClr val="C00000"/>
                </a:solidFill>
                <a:latin typeface="+mj-lt"/>
              </a:rPr>
              <a:t> jmenoval prezident Hitlera kancléřem</a:t>
            </a:r>
            <a:endParaRPr lang="cs-CZ" sz="40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03919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151" y="260648"/>
            <a:ext cx="6141293" cy="6203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653444" y="1742111"/>
            <a:ext cx="2232248" cy="3240400"/>
          </a:xfrm>
        </p:spPr>
        <p:txBody>
          <a:bodyPr>
            <a:noAutofit/>
          </a:bodyPr>
          <a:lstStyle/>
          <a:p>
            <a:pPr marL="137160" indent="0" algn="ctr">
              <a:buNone/>
            </a:pPr>
            <a:r>
              <a:rPr lang="cs-CZ" sz="3500" b="1" dirty="0">
                <a:solidFill>
                  <a:srgbClr val="C00000"/>
                </a:solidFill>
              </a:rPr>
              <a:t>Zlatý stranický odznak NSDAP</a:t>
            </a:r>
          </a:p>
        </p:txBody>
      </p:sp>
    </p:spTree>
    <p:extLst>
      <p:ext uri="{BB962C8B-B14F-4D97-AF65-F5344CB8AC3E}">
        <p14:creationId xmlns:p14="http://schemas.microsoft.com/office/powerpoint/2010/main" val="134580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C00000"/>
                </a:solidFill>
                <a:effectLst/>
              </a:rPr>
              <a:t>Barvy používané NSDAP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412776"/>
            <a:ext cx="7620000" cy="50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495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rgbClr val="C00000"/>
                </a:solidFill>
              </a:rPr>
              <a:t>Vlajka Třetí říše, symbol nacistické ideologie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628800"/>
            <a:ext cx="7620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078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268760"/>
            <a:ext cx="8229600" cy="1143000"/>
          </a:xfrm>
        </p:spPr>
        <p:txBody>
          <a:bodyPr>
            <a:normAutofit/>
          </a:bodyPr>
          <a:lstStyle/>
          <a:p>
            <a:r>
              <a:rPr lang="cs-CZ" sz="5500" dirty="0" smtClean="0">
                <a:solidFill>
                  <a:srgbClr val="C00000"/>
                </a:solidFill>
              </a:rPr>
              <a:t>Apokalypsa Hitler</a:t>
            </a:r>
            <a:endParaRPr lang="cs-CZ" sz="55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3068960"/>
            <a:ext cx="8229600" cy="1728192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hlinkClick r:id="rId2"/>
              </a:rPr>
              <a:t>Apokalypsa Jak se zrodil Hitler CZ – </a:t>
            </a:r>
            <a:r>
              <a:rPr lang="cs-CZ" sz="2000" dirty="0" err="1" smtClean="0">
                <a:hlinkClick r:id="rId2"/>
              </a:rPr>
              <a:t>YouTube</a:t>
            </a:r>
            <a:endParaRPr lang="cs-CZ" sz="2000" dirty="0" smtClean="0"/>
          </a:p>
          <a:p>
            <a:pPr algn="ctr"/>
            <a:r>
              <a:rPr lang="cs-CZ" sz="2000" dirty="0" smtClean="0">
                <a:hlinkClick r:id="rId3"/>
              </a:rPr>
              <a:t>Apokalypsa Hitler 2 díl VŮDCE CZ V BARVĚ SKVĚLÝ DOKUMENT - </a:t>
            </a:r>
            <a:r>
              <a:rPr lang="cs-CZ" sz="2000" dirty="0" err="1" smtClean="0">
                <a:hlinkClick r:id="rId3"/>
              </a:rPr>
              <a:t>YouTube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239193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5952304"/>
              </p:ext>
            </p:extLst>
          </p:nvPr>
        </p:nvGraphicFramePr>
        <p:xfrm>
          <a:off x="683568" y="3233738"/>
          <a:ext cx="8136904" cy="3099050"/>
        </p:xfrm>
        <a:graphic>
          <a:graphicData uri="http://schemas.openxmlformats.org/drawingml/2006/table">
            <a:tbl>
              <a:tblPr firstRow="1" firstCol="1" bandRow="1"/>
              <a:tblGrid>
                <a:gridCol w="1527069"/>
                <a:gridCol w="145186"/>
                <a:gridCol w="6464649"/>
              </a:tblGrid>
              <a:tr h="4832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</a:t>
                      </a:r>
                      <a:r>
                        <a:rPr lang="cs-CZ" sz="14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VÁLKOVÁ, Veronika. </a:t>
                      </a:r>
                      <a:r>
                        <a:rPr lang="cs-CZ" sz="110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Dějepis 9, nejnovější dějiny pro základní školy</a:t>
                      </a:r>
                      <a:r>
                        <a:rPr lang="cs-CZ" sz="110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. Praha: SPN - pedagogické nakladatelství, 2009, ISBN 978-80-7235-428-3. </a:t>
                      </a:r>
                      <a:endParaRPr lang="cs-CZ" sz="110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solidFill>
                            <a:schemeClr val="bg1"/>
                          </a:solidFill>
                          <a:effectLst/>
                        </a:rPr>
                        <a:t>Youtube.com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 [online]. [cit. 23.5.2013]. Dostupný na WWW: https://www.youtube.com/watch?v=QI0fawtplnQ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solidFill>
                            <a:schemeClr val="bg1"/>
                          </a:solidFill>
                          <a:effectLst/>
                        </a:rPr>
                        <a:t>Youtube.com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 [online]. [cit. 23.5.2013]. Dostupný na WWW: https://www.youtube.com/watch?v=z49g06-Gaxs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HUTTENLOCHER, Anton. </a:t>
                      </a:r>
                      <a:r>
                        <a:rPr lang="cs-CZ" sz="1100" i="1" dirty="0" smtClean="0">
                          <a:solidFill>
                            <a:schemeClr val="bg1"/>
                          </a:solidFill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 [online]. [cit. 23.5.2013]. Dostupný na WWW: http://cs.wikipedia.org/wiki/Soubor:Erstausgabe_von_Mein_Kampf.jpg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solidFill>
                            <a:schemeClr val="bg1"/>
                          </a:solidFill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 [online]. [cit. 23.5.2013]. Dostupný na WWW: http://cs.wikipedia.org/wiki/Soubor:Hitler,_recoloured.jpg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solidFill>
                            <a:schemeClr val="bg1"/>
                          </a:solidFill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 [online]. [cit. 23.5.2013]. Dostupný na WWW: http://cs.wikipedia.org/wiki/Soubor:Flag_of_the_NSDAP_(1920%E2%80%931945).svg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solidFill>
                            <a:schemeClr val="bg1"/>
                          </a:solidFill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 [online]. [cit. 23.5.2013]. Dostupný na WWW: http://cs.wikipedia.org/wiki/Soubor:Anti-Semitismus_1933.jpg </a:t>
                      </a: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909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3498018"/>
              </p:ext>
            </p:extLst>
          </p:nvPr>
        </p:nvGraphicFramePr>
        <p:xfrm>
          <a:off x="683568" y="3233738"/>
          <a:ext cx="8136904" cy="2135120"/>
        </p:xfrm>
        <a:graphic>
          <a:graphicData uri="http://schemas.openxmlformats.org/drawingml/2006/table">
            <a:tbl>
              <a:tblPr firstRow="1" firstCol="1" bandRow="1"/>
              <a:tblGrid>
                <a:gridCol w="1527069"/>
                <a:gridCol w="145186"/>
                <a:gridCol w="6464649"/>
              </a:tblGrid>
              <a:tr h="4832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</a:t>
                      </a:r>
                      <a:r>
                        <a:rPr lang="cs-CZ" sz="14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solidFill>
                            <a:schemeClr val="bg1"/>
                          </a:solidFill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 [online]. [cit. 23.5.2013]. Dostupný na WWW: http://cs.wikipedia.org/wiki/Soubor:Bundesarchiv_Bild_102-15750,_Ausstellung_%22Deutsches_Volk-Deutsche_Arbeit%22.jpg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solidFill>
                            <a:schemeClr val="bg1"/>
                          </a:solidFill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 [online]. [cit. 23.5.2013]. Dostupný na WWW: http://cs.wikipedia.org/wiki/Soubor:ParteiabzeichenGold.jpeg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solidFill>
                            <a:schemeClr val="bg1"/>
                          </a:solidFill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 [online]. [cit. 23.5.2013]. Dostupný na WWW: http://cs.wikipedia.org/wiki/Soubor:Flag_of_the_German_Empire.svg </a:t>
                      </a: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7873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1033</TotalTime>
  <Words>506</Words>
  <Application>Microsoft Office PowerPoint</Application>
  <PresentationFormat>Předvádění na obrazovce (4:3)</PresentationFormat>
  <Paragraphs>82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Vrchol</vt:lpstr>
      <vt:lpstr>Prezentace aplikace PowerPoint</vt:lpstr>
      <vt:lpstr>Nacismus  v Německu</vt:lpstr>
      <vt:lpstr>Nacismus</vt:lpstr>
      <vt:lpstr>Nacismus</vt:lpstr>
      <vt:lpstr>Nacismus</vt:lpstr>
      <vt:lpstr>Prezentace aplikace PowerPoint</vt:lpstr>
      <vt:lpstr>Nacismus</vt:lpstr>
      <vt:lpstr>      Mein Kampf</vt:lpstr>
      <vt:lpstr>Prezentace aplikace PowerPoint</vt:lpstr>
      <vt:lpstr>Nacismus</vt:lpstr>
      <vt:lpstr>Prezentace aplikace PowerPoint</vt:lpstr>
      <vt:lpstr>Barvy používané NSDAP</vt:lpstr>
      <vt:lpstr>Vlajka Třetí říše, symbol nacistické ideologie</vt:lpstr>
      <vt:lpstr>Apokalypsa Hitler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medkova</dc:creator>
  <cp:lastModifiedBy>ntb</cp:lastModifiedBy>
  <cp:revision>61</cp:revision>
  <dcterms:created xsi:type="dcterms:W3CDTF">2011-10-13T09:54:56Z</dcterms:created>
  <dcterms:modified xsi:type="dcterms:W3CDTF">2013-05-24T07:45:31Z</dcterms:modified>
</cp:coreProperties>
</file>