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1" r:id="rId1"/>
  </p:sldMasterIdLst>
  <p:sldIdLst>
    <p:sldId id="287" r:id="rId2"/>
    <p:sldId id="289" r:id="rId3"/>
    <p:sldId id="297" r:id="rId4"/>
    <p:sldId id="298" r:id="rId5"/>
    <p:sldId id="311" r:id="rId6"/>
    <p:sldId id="312" r:id="rId7"/>
    <p:sldId id="299" r:id="rId8"/>
    <p:sldId id="300" r:id="rId9"/>
    <p:sldId id="291" r:id="rId10"/>
    <p:sldId id="301" r:id="rId11"/>
    <p:sldId id="295" r:id="rId12"/>
    <p:sldId id="302" r:id="rId13"/>
    <p:sldId id="303" r:id="rId14"/>
    <p:sldId id="315" r:id="rId15"/>
    <p:sldId id="292" r:id="rId16"/>
    <p:sldId id="304" r:id="rId17"/>
    <p:sldId id="294" r:id="rId18"/>
    <p:sldId id="305" r:id="rId19"/>
    <p:sldId id="306" r:id="rId20"/>
    <p:sldId id="307" r:id="rId21"/>
    <p:sldId id="308" r:id="rId22"/>
    <p:sldId id="309" r:id="rId23"/>
    <p:sldId id="316" r:id="rId24"/>
    <p:sldId id="293" r:id="rId25"/>
    <p:sldId id="317" r:id="rId26"/>
    <p:sldId id="310" r:id="rId27"/>
    <p:sldId id="313" r:id="rId28"/>
    <p:sldId id="314" r:id="rId29"/>
    <p:sldId id="318" r:id="rId30"/>
    <p:sldId id="288" r:id="rId31"/>
    <p:sldId id="319" r:id="rId3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60"/>
  </p:normalViewPr>
  <p:slideViewPr>
    <p:cSldViewPr>
      <p:cViewPr>
        <p:scale>
          <a:sx n="76" d="100"/>
          <a:sy n="76" d="100"/>
        </p:scale>
        <p:origin x="-125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424757-2891-48E7-A9DA-6FB29F684CB5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9C4930-12DE-4CA9-B67C-EC4D3AC2B4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55DD05-96A8-4ED8-8EA8-775FB1412E6F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B8745-7F18-48FA-991C-52DEEBC1E1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CF4F94-AD07-4A3D-8E26-85FD9879B68E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>
              <a:defRPr/>
            </a:pPr>
            <a:fld id="{97DA4872-E628-4A09-AD90-DAA2E848CF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CE6DBD-3BB8-492D-851C-A5702F9B306A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054F49-1B9F-4708-B62B-DC9E02117B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B779A-1CCA-4B7F-B0CD-8E03EB689B5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458F1-C70D-42AC-B8AB-0C714D19C8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00A725-72FF-49F4-889D-7F3A845D9935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A16F38-7579-4DE4-BC2D-B4DA272F9D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8A60E4-E38A-42BF-A8DE-87602FFC0CA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696DA2-E5B6-48AC-B848-4C588E7C23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A90C9A-E011-4677-A7FA-29744C18908E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EFFBF-DD01-4129-80D1-A8B93CDCB2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05F3A4-6B2D-4478-81F3-641D4FAAE533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F7A9A8-E882-4A8E-9385-9B025C19E6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B3835C-401B-4972-9728-E056370946F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C1BF4A-3898-45EE-97D1-C0FA251B09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D392281-EA53-4905-8119-09F76F89EE10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42F885-AC89-4E7A-B419-1573C8E504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3000"/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A98D1D47-BD0D-4F5A-B1B8-F003C76BA41A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140E4260-7C1B-44EA-8E5E-7921D78965A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c/Bundesarchiv_Bild_183-R69173,_M%C3%BCnchener_Abkommen,_Staatschef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b/b3/VE%C4%8CERN%C3%8D_%C4%8CESK%C3%89_SLOVO_22._9._1938.jpg" TargetMode="Externa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Neville_Chamberlain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g4w0tSuRDM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1042684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VY_32_INOVACE_5B_7_Mnichovská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dohoda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13.11. 2012  ve třídě  9.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výkladu a vytvoření přehledného zápisu. Obrazový materiál vytvoření žákům konkrétní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představu. Díl Mnichov z cyklu Dějiny národa udatného českého národa v závěru tohoto </a:t>
                      </a:r>
                      <a:r>
                        <a:rPr lang="cs-CZ" sz="1400" baseline="0" dirty="0" err="1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DUMu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shrne probranou látku a zábavnou formu dětem zopakuje toto téma.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43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002060"/>
                </a:solidFill>
              </a:rPr>
              <a:t>Francie + Velká Británie </a:t>
            </a:r>
            <a:r>
              <a:rPr lang="cs-CZ" sz="4500" b="1" dirty="0" smtClean="0">
                <a:solidFill>
                  <a:srgbClr val="002060"/>
                </a:solidFill>
                <a:latin typeface="Times New Roman"/>
                <a:cs typeface="Times New Roman"/>
              </a:rPr>
              <a:t>→</a:t>
            </a:r>
            <a:r>
              <a:rPr lang="cs-CZ" sz="4500" b="1" dirty="0" smtClean="0">
                <a:solidFill>
                  <a:srgbClr val="002060"/>
                </a:solidFill>
              </a:rPr>
              <a:t> </a:t>
            </a:r>
            <a:r>
              <a:rPr lang="cs-CZ" sz="4500" b="1" dirty="0" smtClean="0">
                <a:solidFill>
                  <a:srgbClr val="FF0000"/>
                </a:solidFill>
              </a:rPr>
              <a:t>politika usmiřování </a:t>
            </a:r>
          </a:p>
        </p:txBody>
      </p:sp>
    </p:spTree>
    <p:extLst>
      <p:ext uri="{BB962C8B-B14F-4D97-AF65-F5344CB8AC3E}">
        <p14:creationId xmlns:p14="http://schemas.microsoft.com/office/powerpoint/2010/main" val="233130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002060"/>
                </a:solidFill>
              </a:rPr>
              <a:t>Francie + Velká Británie </a:t>
            </a:r>
            <a:r>
              <a:rPr lang="cs-CZ" sz="4500" b="1" dirty="0" smtClean="0">
                <a:solidFill>
                  <a:srgbClr val="002060"/>
                </a:solidFill>
                <a:latin typeface="Times New Roman"/>
                <a:cs typeface="Times New Roman"/>
              </a:rPr>
              <a:t>→</a:t>
            </a:r>
            <a:r>
              <a:rPr lang="cs-CZ" sz="4500" b="1" dirty="0" smtClean="0">
                <a:solidFill>
                  <a:srgbClr val="002060"/>
                </a:solidFill>
              </a:rPr>
              <a:t> </a:t>
            </a:r>
            <a:r>
              <a:rPr lang="cs-CZ" sz="4500" b="1" dirty="0" smtClean="0">
                <a:solidFill>
                  <a:srgbClr val="FF0000"/>
                </a:solidFill>
              </a:rPr>
              <a:t>politika usmiřování </a:t>
            </a:r>
          </a:p>
          <a:p>
            <a:pPr marL="13716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(snaha vyhnout se válce)</a:t>
            </a:r>
          </a:p>
        </p:txBody>
      </p:sp>
    </p:spTree>
    <p:extLst>
      <p:ext uri="{BB962C8B-B14F-4D97-AF65-F5344CB8AC3E}">
        <p14:creationId xmlns:p14="http://schemas.microsoft.com/office/powerpoint/2010/main" val="278485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002060"/>
                </a:solidFill>
              </a:rPr>
              <a:t>Francie + Velká Británie </a:t>
            </a:r>
            <a:r>
              <a:rPr lang="cs-CZ" sz="4500" b="1" dirty="0" smtClean="0">
                <a:solidFill>
                  <a:srgbClr val="002060"/>
                </a:solidFill>
                <a:latin typeface="Times New Roman"/>
                <a:cs typeface="Times New Roman"/>
              </a:rPr>
              <a:t>→</a:t>
            </a:r>
            <a:r>
              <a:rPr lang="cs-CZ" sz="4500" b="1" dirty="0" smtClean="0">
                <a:solidFill>
                  <a:srgbClr val="002060"/>
                </a:solidFill>
              </a:rPr>
              <a:t> </a:t>
            </a:r>
            <a:r>
              <a:rPr lang="cs-CZ" sz="4500" b="1" dirty="0" smtClean="0">
                <a:solidFill>
                  <a:srgbClr val="FF0000"/>
                </a:solidFill>
              </a:rPr>
              <a:t>politika usmiřování </a:t>
            </a:r>
          </a:p>
          <a:p>
            <a:pPr marL="13716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(snaha vyhnout se válce)</a:t>
            </a:r>
          </a:p>
          <a:p>
            <a:pPr algn="ctr"/>
            <a:r>
              <a:rPr lang="cs-CZ" sz="4500" b="1" dirty="0" smtClean="0">
                <a:solidFill>
                  <a:srgbClr val="002060"/>
                </a:solidFill>
              </a:rPr>
              <a:t>získá-li Hitler československé pohraničí, bude mír zachován</a:t>
            </a:r>
          </a:p>
        </p:txBody>
      </p:sp>
    </p:spTree>
    <p:extLst>
      <p:ext uri="{BB962C8B-B14F-4D97-AF65-F5344CB8AC3E}">
        <p14:creationId xmlns:p14="http://schemas.microsoft.com/office/powerpoint/2010/main" val="278485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dirty="0">
                <a:solidFill>
                  <a:schemeClr val="bg1"/>
                </a:solidFill>
                <a:effectLst/>
              </a:rPr>
              <a:t>Fotografie z průběhu Mnichovských jednání – zleva: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Neville Chamberlain </a:t>
            </a:r>
            <a:r>
              <a:rPr lang="cs-CZ" sz="2000" dirty="0">
                <a:solidFill>
                  <a:schemeClr val="bg1"/>
                </a:solidFill>
                <a:effectLst/>
              </a:rPr>
              <a:t>za Velkou Británii, </a:t>
            </a:r>
            <a:r>
              <a:rPr lang="cs-CZ" sz="2000" dirty="0" err="1" smtClean="0">
                <a:solidFill>
                  <a:schemeClr val="bg1"/>
                </a:solidFill>
                <a:effectLst/>
              </a:rPr>
              <a:t>Édouard</a:t>
            </a:r>
            <a:r>
              <a:rPr lang="cs-CZ" sz="2000" smtClean="0">
                <a:solidFill>
                  <a:schemeClr val="bg1"/>
                </a:solidFill>
                <a:effectLst/>
              </a:rPr>
              <a:t> Daladier, </a:t>
            </a:r>
            <a:r>
              <a:rPr lang="cs-CZ" sz="2000" dirty="0">
                <a:solidFill>
                  <a:schemeClr val="bg1"/>
                </a:solidFill>
                <a:effectLst/>
              </a:rPr>
              <a:t>zástupce Francie,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Adolf Hitler </a:t>
            </a:r>
            <a:r>
              <a:rPr lang="cs-CZ" sz="2000" dirty="0">
                <a:solidFill>
                  <a:schemeClr val="bg1"/>
                </a:solidFill>
                <a:effectLst/>
              </a:rPr>
              <a:t>za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Nacistické Německo </a:t>
            </a:r>
            <a:r>
              <a:rPr lang="cs-CZ" sz="2000" dirty="0">
                <a:solidFill>
                  <a:schemeClr val="bg1"/>
                </a:solidFill>
                <a:effectLst/>
              </a:rPr>
              <a:t>a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Benito Mussolini </a:t>
            </a:r>
            <a:r>
              <a:rPr lang="cs-CZ" sz="2000" dirty="0">
                <a:solidFill>
                  <a:schemeClr val="bg1"/>
                </a:solidFill>
                <a:effectLst/>
              </a:rPr>
              <a:t>za fašistickou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Itálii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Soubor:Bundesarchiv Bild 183-R69173, Münchener Abkommen, Staatschefs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618" y="1600200"/>
            <a:ext cx="6848763" cy="470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420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000" dirty="0">
                <a:solidFill>
                  <a:schemeClr val="bg1"/>
                </a:solidFill>
                <a:effectLst/>
              </a:rPr>
              <a:t>Představy v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roce 1931 </a:t>
            </a:r>
            <a:r>
              <a:rPr lang="cs-CZ" sz="2000" dirty="0">
                <a:solidFill>
                  <a:schemeClr val="bg1"/>
                </a:solidFill>
                <a:effectLst/>
              </a:rPr>
              <a:t>o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uzavřenosti Československa </a:t>
            </a:r>
            <a:r>
              <a:rPr lang="cs-CZ" sz="2000" dirty="0">
                <a:solidFill>
                  <a:schemeClr val="bg1"/>
                </a:solidFill>
                <a:effectLst/>
              </a:rPr>
              <a:t>v německém prostoru po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anšlusu. </a:t>
            </a:r>
            <a:r>
              <a:rPr lang="cs-CZ" sz="2000" dirty="0">
                <a:solidFill>
                  <a:schemeClr val="bg1"/>
                </a:solidFill>
                <a:effectLst/>
              </a:rPr>
              <a:t>V době Mnichovské dohody si územní nároky vůči Československu dělalo nejen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Německo </a:t>
            </a:r>
            <a:r>
              <a:rPr lang="cs-CZ" sz="2000" dirty="0">
                <a:solidFill>
                  <a:schemeClr val="bg1"/>
                </a:solidFill>
                <a:effectLst/>
              </a:rPr>
              <a:t>(rozšířené o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Rakousko) </a:t>
            </a:r>
            <a:r>
              <a:rPr lang="cs-CZ" sz="2000" dirty="0">
                <a:solidFill>
                  <a:schemeClr val="bg1"/>
                </a:solidFill>
                <a:effectLst/>
              </a:rPr>
              <a:t>a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Maďarsko, </a:t>
            </a:r>
            <a:r>
              <a:rPr lang="cs-CZ" sz="2000" dirty="0">
                <a:solidFill>
                  <a:schemeClr val="bg1"/>
                </a:solidFill>
                <a:effectLst/>
              </a:rPr>
              <a:t>ale i </a:t>
            </a:r>
            <a:r>
              <a:rPr lang="cs-CZ" sz="2000" dirty="0" smtClean="0">
                <a:solidFill>
                  <a:schemeClr val="bg1"/>
                </a:solidFill>
                <a:effectLst/>
              </a:rPr>
              <a:t>Polsko. </a:t>
            </a:r>
            <a:r>
              <a:rPr lang="cs-CZ" sz="2000" dirty="0">
                <a:solidFill>
                  <a:schemeClr val="bg1"/>
                </a:solidFill>
                <a:effectLst/>
              </a:rPr>
              <a:t>Jedinou „přátelskou hranicí“ tak byl krátký úsek československo-rumunské hranice na úplném východě Československa.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420" y="1844824"/>
            <a:ext cx="7620000" cy="479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993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709160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léto 1938 </a:t>
            </a:r>
            <a:r>
              <a:rPr lang="cs-CZ" sz="3800" b="1" dirty="0" smtClean="0">
                <a:solidFill>
                  <a:srgbClr val="002060"/>
                </a:solidFill>
              </a:rPr>
              <a:t>Velká Británie - vyslání mise do Československa </a:t>
            </a:r>
            <a:r>
              <a:rPr lang="cs-CZ" sz="3800" b="1" dirty="0" smtClean="0">
                <a:solidFill>
                  <a:srgbClr val="002060"/>
                </a:solidFill>
                <a:cs typeface="Times New Roman"/>
              </a:rPr>
              <a:t>→ není zájem o objektivitu</a:t>
            </a:r>
          </a:p>
        </p:txBody>
      </p:sp>
    </p:spTree>
    <p:extLst>
      <p:ext uri="{BB962C8B-B14F-4D97-AF65-F5344CB8AC3E}">
        <p14:creationId xmlns:p14="http://schemas.microsoft.com/office/powerpoint/2010/main" val="306017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709160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>
                <a:solidFill>
                  <a:srgbClr val="FF0000"/>
                </a:solidFill>
              </a:rPr>
              <a:t>léto 1938 </a:t>
            </a:r>
            <a:r>
              <a:rPr lang="cs-CZ" sz="3800" b="1" dirty="0" smtClean="0">
                <a:solidFill>
                  <a:srgbClr val="002060"/>
                </a:solidFill>
              </a:rPr>
              <a:t>Velká Británie - vyslání mise do Československa </a:t>
            </a:r>
            <a:r>
              <a:rPr lang="cs-CZ" sz="3800" b="1" dirty="0" smtClean="0">
                <a:solidFill>
                  <a:srgbClr val="002060"/>
                </a:solidFill>
                <a:cs typeface="Times New Roman"/>
              </a:rPr>
              <a:t>→ není zájem o objektivitu</a:t>
            </a:r>
          </a:p>
          <a:p>
            <a:pPr algn="ctr"/>
            <a:r>
              <a:rPr lang="cs-CZ" sz="3800" b="1" dirty="0" smtClean="0">
                <a:solidFill>
                  <a:srgbClr val="FF0000"/>
                </a:solidFill>
                <a:cs typeface="Times New Roman"/>
              </a:rPr>
              <a:t>Výsledná zpráva: </a:t>
            </a:r>
            <a:r>
              <a:rPr lang="cs-CZ" sz="3800" b="1" dirty="0" smtClean="0">
                <a:solidFill>
                  <a:srgbClr val="002060"/>
                </a:solidFill>
                <a:cs typeface="Times New Roman"/>
              </a:rPr>
              <a:t>soužití Čechů a Němců v jednom státě není možné a viníci jsou Češi, kteří jsou také zodpovědní za případný konflikt s Německem.</a:t>
            </a:r>
            <a:endParaRPr lang="cs-CZ" sz="38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17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91264" cy="4536544"/>
          </a:xfrm>
        </p:spPr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FF0000"/>
                </a:solidFill>
              </a:rPr>
              <a:t>doporučení VB a Francie československé vládě: </a:t>
            </a:r>
          </a:p>
          <a:p>
            <a:pPr marL="137160" indent="0">
              <a:buNone/>
            </a:pPr>
            <a:r>
              <a:rPr lang="cs-CZ" dirty="0">
                <a:solidFill>
                  <a:srgbClr val="002060"/>
                </a:solidFill>
              </a:rPr>
              <a:t>	</a:t>
            </a:r>
            <a:endParaRPr lang="cs-CZ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60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36544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4500" b="1" dirty="0" smtClean="0">
                <a:solidFill>
                  <a:srgbClr val="FF0000"/>
                </a:solidFill>
              </a:rPr>
              <a:t>doporučení VB a Francie československé vládě: </a:t>
            </a:r>
          </a:p>
          <a:p>
            <a:pPr algn="ctr"/>
            <a:endParaRPr lang="cs-CZ" sz="4500" b="1" dirty="0" smtClean="0">
              <a:solidFill>
                <a:srgbClr val="FF0000"/>
              </a:solidFill>
            </a:endParaRPr>
          </a:p>
          <a:p>
            <a:pPr marL="13716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odevzdat </a:t>
            </a:r>
            <a:r>
              <a:rPr lang="cs-CZ" sz="4500" b="1" dirty="0">
                <a:solidFill>
                  <a:srgbClr val="002060"/>
                </a:solidFill>
              </a:rPr>
              <a:t>bez plebiscitu Německu okresy, </a:t>
            </a:r>
            <a:r>
              <a:rPr lang="cs-CZ" sz="4500" b="1" dirty="0" smtClean="0">
                <a:solidFill>
                  <a:srgbClr val="002060"/>
                </a:solidFill>
              </a:rPr>
              <a:t>kde </a:t>
            </a:r>
            <a:r>
              <a:rPr lang="cs-CZ" sz="4500" b="1" dirty="0">
                <a:solidFill>
                  <a:srgbClr val="002060"/>
                </a:solidFill>
              </a:rPr>
              <a:t>žije více než 50% německého 	</a:t>
            </a:r>
            <a:r>
              <a:rPr lang="cs-CZ" sz="4500" b="1" dirty="0" smtClean="0">
                <a:solidFill>
                  <a:srgbClr val="002060"/>
                </a:solidFill>
              </a:rPr>
              <a:t>obyvatelstva</a:t>
            </a:r>
          </a:p>
          <a:p>
            <a:pPr marL="137160" indent="0">
              <a:buNone/>
            </a:pPr>
            <a:r>
              <a:rPr lang="cs-CZ" dirty="0">
                <a:solidFill>
                  <a:srgbClr val="002060"/>
                </a:solidFill>
              </a:rPr>
              <a:t>	</a:t>
            </a:r>
            <a:endParaRPr lang="cs-CZ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38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solidFill>
                  <a:srgbClr val="002060"/>
                </a:solidFill>
              </a:rPr>
              <a:t>nátlak britského a francouzského velvyslance </a:t>
            </a:r>
            <a:r>
              <a:rPr lang="cs-CZ" sz="5000" b="1" dirty="0" smtClean="0">
                <a:solidFill>
                  <a:srgbClr val="002060"/>
                </a:solidFill>
                <a:cs typeface="Times New Roman"/>
              </a:rPr>
              <a:t>→ </a:t>
            </a:r>
            <a:r>
              <a:rPr lang="cs-CZ" dirty="0">
                <a:solidFill>
                  <a:srgbClr val="002060"/>
                </a:solidFill>
              </a:rPr>
              <a:t>	</a:t>
            </a:r>
            <a:endParaRPr lang="cs-CZ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12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solidFill>
                  <a:srgbClr val="002060"/>
                </a:solidFill>
              </a:rPr>
              <a:t>nátlak britského a francouzského velvyslance </a:t>
            </a:r>
            <a:r>
              <a:rPr lang="cs-CZ" sz="5000" b="1" dirty="0" smtClean="0">
                <a:solidFill>
                  <a:srgbClr val="002060"/>
                </a:solidFill>
                <a:cs typeface="Times New Roman"/>
              </a:rPr>
              <a:t>→ prezident Beneš souhlasil</a:t>
            </a:r>
          </a:p>
          <a:p>
            <a:pPr marL="137160" indent="0" algn="ctr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61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solidFill>
                  <a:srgbClr val="002060"/>
                </a:solidFill>
              </a:rPr>
              <a:t>nátlak britského a francouzského velvyslance </a:t>
            </a:r>
            <a:r>
              <a:rPr lang="cs-CZ" sz="5000" b="1" dirty="0" smtClean="0">
                <a:solidFill>
                  <a:srgbClr val="002060"/>
                </a:solidFill>
                <a:cs typeface="Times New Roman"/>
              </a:rPr>
              <a:t>→ prezident Beneš souhlasil</a:t>
            </a:r>
          </a:p>
          <a:p>
            <a:pPr algn="ctr"/>
            <a:r>
              <a:rPr lang="cs-CZ" sz="5000" b="1" dirty="0" smtClean="0">
                <a:solidFill>
                  <a:srgbClr val="002060"/>
                </a:solidFill>
                <a:cs typeface="Times New Roman"/>
              </a:rPr>
              <a:t>Hitler své nároky zvýšil </a:t>
            </a:r>
          </a:p>
          <a:p>
            <a:pPr marL="137160" indent="0">
              <a:buNone/>
            </a:pPr>
            <a:r>
              <a:rPr lang="cs-CZ" dirty="0">
                <a:solidFill>
                  <a:srgbClr val="002060"/>
                </a:solidFill>
              </a:rPr>
              <a:t>	</a:t>
            </a:r>
            <a:endParaRPr lang="cs-CZ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61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</a:rPr>
              <a:t>Titulní strana Večerního Českého Slova </a:t>
            </a:r>
            <a:endParaRPr lang="cs-CZ" sz="4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22</a:t>
            </a:r>
            <a:r>
              <a:rPr lang="cs-CZ" sz="4000" b="1" dirty="0">
                <a:solidFill>
                  <a:schemeClr val="bg1"/>
                </a:solidFill>
              </a:rPr>
              <a:t>. září 1938</a:t>
            </a:r>
          </a:p>
        </p:txBody>
      </p:sp>
      <p:pic>
        <p:nvPicPr>
          <p:cNvPr id="4098" name="Picture 2" descr="Soubor:VEČERNÍ ČESKÉ SLOVO 22. 9. 1938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0648"/>
            <a:ext cx="4412393" cy="6200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45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solidFill>
                  <a:srgbClr val="FF0000"/>
                </a:solidFill>
                <a:cs typeface="Times New Roman"/>
              </a:rPr>
              <a:t>23. 9. 1938 </a:t>
            </a:r>
            <a:r>
              <a:rPr lang="cs-CZ" sz="5000" b="1" dirty="0" smtClean="0">
                <a:solidFill>
                  <a:srgbClr val="002060"/>
                </a:solidFill>
                <a:cs typeface="Times New Roman"/>
              </a:rPr>
              <a:t>– čs. vláda - vyhlášení všeobecné mobilizace</a:t>
            </a:r>
          </a:p>
          <a:p>
            <a:pPr marL="137160" indent="0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21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sz="5000" b="1" dirty="0" smtClean="0">
                <a:solidFill>
                  <a:srgbClr val="FF0000"/>
                </a:solidFill>
                <a:cs typeface="Times New Roman"/>
              </a:rPr>
              <a:t>23. 9. 1938 </a:t>
            </a:r>
            <a:r>
              <a:rPr lang="cs-CZ" sz="5000" b="1" dirty="0" smtClean="0">
                <a:solidFill>
                  <a:srgbClr val="002060"/>
                </a:solidFill>
                <a:cs typeface="Times New Roman"/>
              </a:rPr>
              <a:t>– čs. vláda - vyhlášení všeobecné mobilizace</a:t>
            </a:r>
          </a:p>
          <a:p>
            <a:pPr algn="ctr"/>
            <a:r>
              <a:rPr lang="cs-CZ" sz="5000" b="1" dirty="0" smtClean="0">
                <a:solidFill>
                  <a:srgbClr val="002060"/>
                </a:solidFill>
                <a:cs typeface="Times New Roman"/>
              </a:rPr>
              <a:t>VB a Francie – raději obětují malý stát v srdci Evropy než riskovat válku</a:t>
            </a:r>
          </a:p>
          <a:p>
            <a:pPr marL="137160" indent="0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449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29. 9. 1938 konference 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  <a:cs typeface="Times New Roman"/>
              </a:rPr>
              <a:t> </a:t>
            </a:r>
            <a:r>
              <a:rPr lang="cs-CZ" sz="4500" b="1" dirty="0" smtClean="0">
                <a:solidFill>
                  <a:srgbClr val="002060"/>
                </a:solidFill>
                <a:cs typeface="Times New Roman"/>
              </a:rPr>
              <a:t>  </a:t>
            </a: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8998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29. 9. 1938 konference 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  <a:cs typeface="Times New Roman"/>
              </a:rPr>
              <a:t> </a:t>
            </a:r>
            <a:r>
              <a:rPr lang="cs-CZ" sz="4500" b="1" dirty="0" smtClean="0">
                <a:solidFill>
                  <a:srgbClr val="002060"/>
                </a:solidFill>
                <a:cs typeface="Times New Roman"/>
              </a:rPr>
              <a:t>  </a:t>
            </a:r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Mnichov</a:t>
            </a:r>
            <a:endParaRPr lang="cs-CZ" sz="4500" b="1" dirty="0" smtClean="0">
              <a:solidFill>
                <a:srgbClr val="FF0000"/>
              </a:solidFill>
            </a:endParaRP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</a:rPr>
              <a:t>	</a:t>
            </a: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49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29. 9. 1938 konference 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  Mnichov</a:t>
            </a:r>
            <a:endParaRPr lang="cs-CZ" sz="4500" b="1" dirty="0" smtClean="0">
              <a:solidFill>
                <a:srgbClr val="FF0000"/>
              </a:solidFill>
            </a:endParaRP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</a:rPr>
              <a:t>	</a:t>
            </a:r>
            <a:r>
              <a:rPr lang="cs-CZ" sz="4500" b="1" dirty="0" smtClean="0">
                <a:solidFill>
                  <a:srgbClr val="002060"/>
                </a:solidFill>
              </a:rPr>
              <a:t>Velká Británie</a:t>
            </a:r>
          </a:p>
          <a:p>
            <a:pPr marL="13716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 </a:t>
            </a:r>
            <a:r>
              <a:rPr lang="cs-CZ" sz="4500" b="1" dirty="0">
                <a:solidFill>
                  <a:srgbClr val="002060"/>
                </a:solidFill>
              </a:rPr>
              <a:t>	</a:t>
            </a: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49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29. 9. 1938 konference 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  Mnichov</a:t>
            </a:r>
            <a:endParaRPr lang="cs-CZ" sz="4500" b="1" dirty="0" smtClean="0">
              <a:solidFill>
                <a:srgbClr val="FF0000"/>
              </a:solidFill>
            </a:endParaRP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</a:rPr>
              <a:t>	</a:t>
            </a:r>
            <a:r>
              <a:rPr lang="cs-CZ" sz="4500" b="1" dirty="0" smtClean="0">
                <a:solidFill>
                  <a:srgbClr val="002060"/>
                </a:solidFill>
              </a:rPr>
              <a:t>Velká Británie</a:t>
            </a:r>
          </a:p>
          <a:p>
            <a:pPr marL="13716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 </a:t>
            </a:r>
            <a:r>
              <a:rPr lang="cs-CZ" sz="4500" b="1" dirty="0">
                <a:solidFill>
                  <a:srgbClr val="002060"/>
                </a:solidFill>
              </a:rPr>
              <a:t>	</a:t>
            </a:r>
            <a:r>
              <a:rPr lang="cs-CZ" sz="4500" b="1" dirty="0" smtClean="0">
                <a:solidFill>
                  <a:srgbClr val="002060"/>
                </a:solidFill>
              </a:rPr>
              <a:t>Francie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</a:rPr>
              <a:t>	</a:t>
            </a: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49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29. 9. 1938 konference 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  Mnichov</a:t>
            </a:r>
            <a:endParaRPr lang="cs-CZ" sz="4500" b="1" dirty="0" smtClean="0">
              <a:solidFill>
                <a:srgbClr val="FF0000"/>
              </a:solidFill>
            </a:endParaRP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</a:rPr>
              <a:t>	</a:t>
            </a:r>
            <a:r>
              <a:rPr lang="cs-CZ" sz="4500" b="1" dirty="0" smtClean="0">
                <a:solidFill>
                  <a:srgbClr val="002060"/>
                </a:solidFill>
              </a:rPr>
              <a:t>Velká Británie</a:t>
            </a:r>
          </a:p>
          <a:p>
            <a:pPr marL="13716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 </a:t>
            </a:r>
            <a:r>
              <a:rPr lang="cs-CZ" sz="4500" b="1" dirty="0">
                <a:solidFill>
                  <a:srgbClr val="002060"/>
                </a:solidFill>
              </a:rPr>
              <a:t>	</a:t>
            </a:r>
            <a:r>
              <a:rPr lang="cs-CZ" sz="4500" b="1" dirty="0" smtClean="0">
                <a:solidFill>
                  <a:srgbClr val="002060"/>
                </a:solidFill>
              </a:rPr>
              <a:t>Francie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</a:rPr>
              <a:t>	</a:t>
            </a:r>
            <a:r>
              <a:rPr lang="cs-CZ" sz="4500" b="1" dirty="0" smtClean="0">
                <a:solidFill>
                  <a:srgbClr val="002060"/>
                </a:solidFill>
              </a:rPr>
              <a:t>Itálie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</a:rPr>
              <a:t>	</a:t>
            </a:r>
            <a:endParaRPr lang="cs-CZ" sz="4500" b="1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49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29. 9. 1938 konference 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4500" b="1" dirty="0" smtClean="0">
                <a:solidFill>
                  <a:srgbClr val="FF0000"/>
                </a:solidFill>
                <a:cs typeface="Times New Roman"/>
              </a:rPr>
              <a:t>  Mnichov</a:t>
            </a:r>
            <a:endParaRPr lang="cs-CZ" sz="4500" b="1" dirty="0" smtClean="0">
              <a:solidFill>
                <a:srgbClr val="FF0000"/>
              </a:solidFill>
            </a:endParaRP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</a:rPr>
              <a:t>	</a:t>
            </a:r>
            <a:r>
              <a:rPr lang="cs-CZ" sz="4500" b="1" dirty="0" smtClean="0">
                <a:solidFill>
                  <a:srgbClr val="002060"/>
                </a:solidFill>
              </a:rPr>
              <a:t>Velká Británie</a:t>
            </a:r>
          </a:p>
          <a:p>
            <a:pPr marL="137160" indent="0" algn="ctr">
              <a:buNone/>
            </a:pPr>
            <a:r>
              <a:rPr lang="cs-CZ" sz="4500" b="1" dirty="0" smtClean="0">
                <a:solidFill>
                  <a:srgbClr val="002060"/>
                </a:solidFill>
              </a:rPr>
              <a:t> </a:t>
            </a:r>
            <a:r>
              <a:rPr lang="cs-CZ" sz="4500" b="1" dirty="0">
                <a:solidFill>
                  <a:srgbClr val="002060"/>
                </a:solidFill>
              </a:rPr>
              <a:t>	</a:t>
            </a:r>
            <a:r>
              <a:rPr lang="cs-CZ" sz="4500" b="1" dirty="0" smtClean="0">
                <a:solidFill>
                  <a:srgbClr val="002060"/>
                </a:solidFill>
              </a:rPr>
              <a:t>Francie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</a:rPr>
              <a:t>	</a:t>
            </a:r>
            <a:r>
              <a:rPr lang="cs-CZ" sz="4500" b="1" dirty="0" smtClean="0">
                <a:solidFill>
                  <a:srgbClr val="002060"/>
                </a:solidFill>
              </a:rPr>
              <a:t>Itálie</a:t>
            </a:r>
          </a:p>
          <a:p>
            <a:pPr marL="137160" indent="0" algn="ctr">
              <a:buNone/>
            </a:pPr>
            <a:r>
              <a:rPr lang="cs-CZ" sz="4500" b="1" dirty="0">
                <a:solidFill>
                  <a:srgbClr val="002060"/>
                </a:solidFill>
              </a:rPr>
              <a:t>	</a:t>
            </a:r>
            <a:r>
              <a:rPr lang="cs-CZ" sz="4500" b="1" dirty="0" smtClean="0">
                <a:solidFill>
                  <a:srgbClr val="002060"/>
                </a:solidFill>
              </a:rPr>
              <a:t>Německo</a:t>
            </a:r>
            <a:r>
              <a:rPr lang="cs-CZ" sz="4500" b="1" dirty="0">
                <a:solidFill>
                  <a:srgbClr val="002060"/>
                </a:solidFill>
              </a:rPr>
              <a:t>	</a:t>
            </a:r>
            <a:endParaRPr lang="cs-CZ" sz="4500" b="1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49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5760"/>
            <a:ext cx="8229600" cy="1143000"/>
          </a:xfrm>
        </p:spPr>
        <p:txBody>
          <a:bodyPr>
            <a:normAutofit/>
          </a:bodyPr>
          <a:lstStyle/>
          <a:p>
            <a:r>
              <a:rPr lang="cs-CZ" sz="2500" dirty="0">
                <a:solidFill>
                  <a:schemeClr val="bg1"/>
                </a:solidFill>
                <a:effectLst/>
                <a:hlinkClick r:id="rId2" tooltip="Neville Chamberlain"/>
              </a:rPr>
              <a:t>Neville Chamberlain</a:t>
            </a:r>
            <a:r>
              <a:rPr lang="cs-CZ" sz="2500" dirty="0">
                <a:solidFill>
                  <a:schemeClr val="bg1"/>
                </a:solidFill>
                <a:effectLst/>
              </a:rPr>
              <a:t> oznamuje, že podpisem Mnichovské dohody „přinesl mír“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6897960" cy="5236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835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002060"/>
                </a:solidFill>
              </a:rPr>
              <a:t>dohoda: </a:t>
            </a:r>
            <a:r>
              <a:rPr lang="cs-CZ" sz="4500" b="1" dirty="0" smtClean="0">
                <a:solidFill>
                  <a:srgbClr val="FF0000"/>
                </a:solidFill>
              </a:rPr>
              <a:t>Československo odstoupí Německu své pohraničí</a:t>
            </a:r>
          </a:p>
          <a:p>
            <a:pPr marL="137160" indent="0" algn="ctr">
              <a:buNone/>
            </a:pPr>
            <a:r>
              <a:rPr lang="cs-CZ" sz="4500" dirty="0">
                <a:solidFill>
                  <a:srgbClr val="002060"/>
                </a:solidFill>
              </a:rPr>
              <a:t>	</a:t>
            </a:r>
            <a:endParaRPr lang="cs-CZ" sz="4500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44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bg1"/>
                </a:solidFill>
                <a:effectLst/>
              </a:rPr>
              <a:t>Příjezd německých vojsk do Sudet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556792"/>
            <a:ext cx="7620000" cy="477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264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002060"/>
                </a:solidFill>
              </a:rPr>
              <a:t>dohoda: </a:t>
            </a:r>
            <a:r>
              <a:rPr lang="cs-CZ" sz="4500" b="1" dirty="0" smtClean="0">
                <a:solidFill>
                  <a:srgbClr val="FF0000"/>
                </a:solidFill>
              </a:rPr>
              <a:t>Československo odstoupí Německu své pohraničí</a:t>
            </a:r>
          </a:p>
          <a:p>
            <a:pPr algn="ctr"/>
            <a:r>
              <a:rPr lang="cs-CZ" sz="4500" b="1" dirty="0" smtClean="0">
                <a:solidFill>
                  <a:srgbClr val="002060"/>
                </a:solidFill>
              </a:rPr>
              <a:t>zástupci Československa u jednání nepřítomni, výsledek pouze oznámen</a:t>
            </a:r>
            <a:endParaRPr lang="cs-CZ" sz="4500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316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2840"/>
            <a:ext cx="7338392" cy="55037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000" dirty="0">
                <a:solidFill>
                  <a:schemeClr val="bg1"/>
                </a:solidFill>
              </a:rPr>
              <a:t>Budova (dnešní </a:t>
            </a:r>
            <a:r>
              <a:rPr lang="cs-CZ" sz="3000" dirty="0" err="1">
                <a:solidFill>
                  <a:schemeClr val="bg1"/>
                </a:solidFill>
              </a:rPr>
              <a:t>Musik</a:t>
            </a:r>
            <a:r>
              <a:rPr lang="cs-CZ" sz="3000" dirty="0">
                <a:solidFill>
                  <a:schemeClr val="bg1"/>
                </a:solidFill>
              </a:rPr>
              <a:t> </a:t>
            </a:r>
            <a:r>
              <a:rPr lang="cs-CZ" sz="3000" dirty="0" err="1">
                <a:solidFill>
                  <a:schemeClr val="bg1"/>
                </a:solidFill>
              </a:rPr>
              <a:t>Hochschule</a:t>
            </a:r>
            <a:r>
              <a:rPr lang="cs-CZ" sz="3000" dirty="0">
                <a:solidFill>
                  <a:schemeClr val="bg1"/>
                </a:solidFill>
              </a:rPr>
              <a:t>), ve které došlo k podpisu Mnichovské dohody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102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bg1"/>
                </a:solidFill>
                <a:effectLst/>
              </a:rPr>
              <a:t>Československé pohraniční opevnění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700808"/>
            <a:ext cx="7620000" cy="500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1412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Dějiny udatného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01008"/>
            <a:ext cx="8229600" cy="28083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>
                    <a:lumMod val="50000"/>
                    <a:lumOff val="50000"/>
                  </a:schemeClr>
                </a:solidFill>
                <a:hlinkClick r:id="rId2"/>
              </a:rPr>
              <a:t>Mnichov - Dějiny udatného českého národa - </a:t>
            </a:r>
            <a:r>
              <a:rPr lang="cs-CZ" dirty="0" err="1" smtClean="0">
                <a:solidFill>
                  <a:schemeClr val="bg1">
                    <a:lumMod val="50000"/>
                    <a:lumOff val="50000"/>
                  </a:schemeClr>
                </a:solidFill>
                <a:hlinkClick r:id="rId2"/>
              </a:rPr>
              <a:t>YouTube</a:t>
            </a:r>
            <a:endParaRPr lang="cs-CZ" dirty="0">
              <a:solidFill>
                <a:schemeClr val="bg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18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6384710"/>
              </p:ext>
            </p:extLst>
          </p:nvPr>
        </p:nvGraphicFramePr>
        <p:xfrm>
          <a:off x="683568" y="3233738"/>
          <a:ext cx="8136904" cy="329183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22.5.2013]. Dostupný na WWW: https://www.youtube.com/watch?v=zg4w0tSuRDM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23.5.2013]. Dostupný na WWW: http://cs.wikipedia.org/wiki/Soubor:Bundesarchiv_Bild_183-R69173,_M%C3%BCnchener_Abkommen,_Staatschefs.jpg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23.5.2013]. Dostupný na WWW: http://cs.wikipedia.org/wiki/Soubor:Republika_po_Anschlussu.jpg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COTTON, Olivier.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23.5.2013]. Dostupný na WWW: http://cs.wikipedia.org/wiki/Soubor:F%C3%BChrerbau_Munich.jpg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CZECHOSLOVAK NEWSPAPER VEČERNÍ ČESKÉ SLOVO.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23.5.2013]. Dostupný na WWW: http://cs.wikipedia.org/wiki/Soubor:VE%C4%8CERN%C3%8D_%C4%8CESK%C3%89_SLOVO_22._9._1938.jpg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09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6232867"/>
              </p:ext>
            </p:extLst>
          </p:nvPr>
        </p:nvGraphicFramePr>
        <p:xfrm>
          <a:off x="683568" y="3233738"/>
          <a:ext cx="8136904" cy="2136834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TOMAŠOVSKÝ, Petr.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23.5.2013]. Dostupný na WWW: http://cs.wikipedia.org/wiki/Soubor:MO_S-19(c).jpg </a:t>
                      </a:r>
                    </a:p>
                    <a:p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23.5.2013]. Dostupný na WWW: http://cs.wikipedia.org/wiki/Soubor:MunichAgreement_.jpg </a:t>
                      </a:r>
                    </a:p>
                    <a:p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23.5.2013]. Dostupný na WWW: http://cs.wikipedia.org/wiki/Soubor:P%C5%99%C3%ADjezd_n%C4%9Bmeck%C3%A9ho_vojska_do_Sudet.jpg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82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1543</TotalTime>
  <Words>688</Words>
  <Application>Microsoft Office PowerPoint</Application>
  <PresentationFormat>Předvádění na obrazovce (4:3)</PresentationFormat>
  <Paragraphs>131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Vrchol</vt:lpstr>
      <vt:lpstr>Prezentace aplikace PowerPoint</vt:lpstr>
      <vt:lpstr>Mnichovská dohoda</vt:lpstr>
      <vt:lpstr>Mnichovská dohoda</vt:lpstr>
      <vt:lpstr>Mnichovská dohoda</vt:lpstr>
      <vt:lpstr>Fotografie z průběhu Mnichovských jednání – zleva: Neville Chamberlain za Velkou Británii, Édouard Daladier, zástupce Francie, Adolf Hitler za Nacistické Německo a Benito Mussolini za fašistickou Itálii</vt:lpstr>
      <vt:lpstr>Představy v roce 1931 o uzavřenosti Československa v německém prostoru po anšlusu. V době Mnichovské dohody si územní nároky vůči Československu dělalo nejen Německo (rozšířené o Rakousko) a Maďarsko, ale i Polsko. Jedinou „přátelskou hranicí“ tak byl krátký úsek československo-rumunské hranice na úplném východě Československa.</vt:lpstr>
      <vt:lpstr>Mnichovská dohoda</vt:lpstr>
      <vt:lpstr>Mnichovská dohoda</vt:lpstr>
      <vt:lpstr>Mnichovská dohoda</vt:lpstr>
      <vt:lpstr>Mnichovská dohoda</vt:lpstr>
      <vt:lpstr>Mnichovská dohoda</vt:lpstr>
      <vt:lpstr>Mnichovská dohoda</vt:lpstr>
      <vt:lpstr>Mnichovská dohoda</vt:lpstr>
      <vt:lpstr>Prezentace aplikace PowerPoint</vt:lpstr>
      <vt:lpstr>Mnichovská dohoda</vt:lpstr>
      <vt:lpstr>Mnichovská dohoda</vt:lpstr>
      <vt:lpstr>Mnichovská dohoda</vt:lpstr>
      <vt:lpstr>Mnichovská dohoda</vt:lpstr>
      <vt:lpstr>Mnichovská dohoda</vt:lpstr>
      <vt:lpstr>Mnichovská dohoda</vt:lpstr>
      <vt:lpstr>Mnichovská dohoda</vt:lpstr>
      <vt:lpstr>Mnichovská dohoda</vt:lpstr>
      <vt:lpstr>Neville Chamberlain oznamuje, že podpisem Mnichovské dohody „přinesl mír“</vt:lpstr>
      <vt:lpstr>Mnichovská dohoda</vt:lpstr>
      <vt:lpstr>Příjezd německých vojsk do Sudet</vt:lpstr>
      <vt:lpstr>Mnichovská dohoda</vt:lpstr>
      <vt:lpstr>Budova (dnešní Musik Hochschule), ve které došlo k podpisu Mnichovské dohody</vt:lpstr>
      <vt:lpstr>Československé pohraniční opevnění</vt:lpstr>
      <vt:lpstr>Dějiny udatného českého národa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medkova</dc:creator>
  <cp:lastModifiedBy>ntb</cp:lastModifiedBy>
  <cp:revision>70</cp:revision>
  <dcterms:created xsi:type="dcterms:W3CDTF">2011-10-13T09:54:56Z</dcterms:created>
  <dcterms:modified xsi:type="dcterms:W3CDTF">2013-05-24T07:46:05Z</dcterms:modified>
</cp:coreProperties>
</file>