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7" r:id="rId2"/>
    <p:sldId id="289" r:id="rId3"/>
    <p:sldId id="337" r:id="rId4"/>
    <p:sldId id="290" r:id="rId5"/>
    <p:sldId id="328" r:id="rId6"/>
    <p:sldId id="327" r:id="rId7"/>
    <p:sldId id="306" r:id="rId8"/>
    <p:sldId id="308" r:id="rId9"/>
    <p:sldId id="329" r:id="rId10"/>
    <p:sldId id="307" r:id="rId11"/>
    <p:sldId id="309" r:id="rId12"/>
    <p:sldId id="310" r:id="rId13"/>
    <p:sldId id="311" r:id="rId14"/>
    <p:sldId id="312" r:id="rId15"/>
    <p:sldId id="330" r:id="rId16"/>
    <p:sldId id="313" r:id="rId17"/>
    <p:sldId id="314" r:id="rId18"/>
    <p:sldId id="315" r:id="rId19"/>
    <p:sldId id="316" r:id="rId20"/>
    <p:sldId id="317" r:id="rId21"/>
    <p:sldId id="318" r:id="rId22"/>
    <p:sldId id="319" r:id="rId23"/>
    <p:sldId id="320" r:id="rId24"/>
    <p:sldId id="321" r:id="rId25"/>
    <p:sldId id="322" r:id="rId26"/>
    <p:sldId id="323" r:id="rId27"/>
    <p:sldId id="324" r:id="rId28"/>
    <p:sldId id="331" r:id="rId29"/>
    <p:sldId id="325" r:id="rId30"/>
    <p:sldId id="326" r:id="rId31"/>
    <p:sldId id="332" r:id="rId32"/>
    <p:sldId id="336" r:id="rId33"/>
    <p:sldId id="288" r:id="rId34"/>
    <p:sldId id="335" r:id="rId3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424757-2891-48E7-A9DA-6FB29F684CB5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9C4930-12DE-4CA9-B67C-EC4D3AC2B40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55DD05-96A8-4ED8-8EA8-775FB1412E6F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B8745-7F18-48FA-991C-52DEEBC1E1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CF4F94-AD07-4A3D-8E26-85FD9879B68E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DA4872-E628-4A09-AD90-DAA2E848CF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CE6DBD-3BB8-492D-851C-A5702F9B306A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054F49-1B9F-4708-B62B-DC9E02117B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B779A-1CCA-4B7F-B0CD-8E03EB689B5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4458F1-C70D-42AC-B8AB-0C714D19C82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B00A725-72FF-49F4-889D-7F3A845D9935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A16F38-7579-4DE4-BC2D-B4DA272F9D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8A60E4-E38A-42BF-A8DE-87602FFC0CA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696DA2-E5B6-48AC-B848-4C588E7C23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A90C9A-E011-4677-A7FA-29744C18908E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EFFBF-DD01-4129-80D1-A8B93CDCB2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05F3A4-6B2D-4478-81F3-641D4FAAE533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F7A9A8-E882-4A8E-9385-9B025C19E6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B3835C-401B-4972-9728-E056370946F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C1BF4A-3898-45EE-97D1-C0FA251B09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D392281-EA53-4905-8119-09F76F89EE10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42F885-AC89-4E7A-B419-1573C8E504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98D1D47-BD0D-4F5A-B1B8-F003C76BA41A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140E4260-7C1B-44EA-8E5E-7921D78965A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zg4w0tSuRDM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5/55/Bundesarchiv_Bild_183-58507-003,_Besetzung_des_Sudetenlands,_Grenzpfahl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acSgCLxfZY" TargetMode="Externa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5085200"/>
              </p:ext>
            </p:extLst>
          </p:nvPr>
        </p:nvGraphicFramePr>
        <p:xfrm>
          <a:off x="539552" y="2924944"/>
          <a:ext cx="8136903" cy="3346704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5"/>
                <a:gridCol w="6464649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VY_32_INOVACE_5B_8_Druhá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republika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20. 11.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 9. 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 výkladu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učiva o kapitole našich dějin Druhá republika. Do problematiky žáky uvede díl cyklu Dějiny udatného českého národa. Prezentace poslouží i jako podklad pro zápis žáků, případné opakování v následné hodině. Obrazový materiál dokreslí žákům atmosféru tohoto období. Závěr hodiny je žákům nabídnuta ukázka 3 minuty s Václavem Junkem, který představí obsah své publikace o tomto období, což může být podklad pro další vzdělávání žáků jako námět na rozšiřující samostudium.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43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067944" y="2564904"/>
            <a:ext cx="4896544" cy="1780108"/>
          </a:xfrm>
        </p:spPr>
        <p:txBody>
          <a:bodyPr>
            <a:noAutofit/>
          </a:bodyPr>
          <a:lstStyle/>
          <a:p>
            <a:r>
              <a:rPr lang="cs-CZ" sz="75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Druhá republika</a:t>
            </a:r>
            <a:endParaRPr lang="cs-CZ" sz="75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3571597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1297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Dějiny </a:t>
            </a:r>
            <a:r>
              <a:rPr lang="cs-CZ" dirty="0"/>
              <a:t>udatného</a:t>
            </a:r>
            <a:br>
              <a:rPr lang="cs-CZ" dirty="0"/>
            </a:br>
            <a:r>
              <a:rPr lang="cs-CZ" dirty="0" smtClean="0"/>
              <a:t>českého národa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03648" y="3789040"/>
            <a:ext cx="6400800" cy="1473200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Mnichov - Dějiny udatného českého národa - </a:t>
            </a:r>
            <a:r>
              <a:rPr lang="cs-CZ" dirty="0" err="1" smtClean="0">
                <a:hlinkClick r:id="rId2"/>
              </a:rPr>
              <a:t>YouTube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892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500" b="1" dirty="0" smtClean="0"/>
              <a:t>československý stát v období mezi mnichovskou dohodou a jeho zánikem v březnu roku 1939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republika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535" y="620688"/>
            <a:ext cx="1005096" cy="671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595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Podpis mnichovské dohody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97726"/>
            <a:ext cx="8640960" cy="5373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318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republika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28800"/>
            <a:ext cx="8712968" cy="4572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16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500" b="1" dirty="0" smtClean="0"/>
              <a:t>Deset dnů na předání pohraničí Německu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odstoupení pohraničí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4741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500" b="1" dirty="0" smtClean="0"/>
              <a:t>Deset dnů na předání pohraničí Německu</a:t>
            </a:r>
          </a:p>
          <a:p>
            <a:pPr algn="ctr"/>
            <a:r>
              <a:rPr lang="cs-CZ" sz="4500" b="1" dirty="0" smtClean="0"/>
              <a:t>Beneš – rozkaz: stažení armády bez výstřelu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odstoupení pohraničí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2992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Sudetští Němci ničí </a:t>
            </a:r>
            <a:r>
              <a:rPr lang="cs-CZ" dirty="0"/>
              <a:t>čs. pohraniční sloupy</a:t>
            </a:r>
          </a:p>
        </p:txBody>
      </p:sp>
      <p:pic>
        <p:nvPicPr>
          <p:cNvPr id="4098" name="Picture 2" descr="Soubor:Bundesarchiv Bild 183-58507-003, Besetzung des Sudetenlands, Grenzpfahl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8654376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640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561259"/>
          </a:xfrm>
        </p:spPr>
        <p:txBody>
          <a:bodyPr>
            <a:noAutofit/>
          </a:bodyPr>
          <a:lstStyle/>
          <a:p>
            <a:r>
              <a:rPr lang="cs-CZ" sz="3500" b="1" dirty="0" smtClean="0"/>
              <a:t>na zabraném území musí zůstat:</a:t>
            </a:r>
          </a:p>
          <a:p>
            <a:pPr>
              <a:buFont typeface="Wingdings" pitchFamily="2" charset="2"/>
              <a:buChar char="Ø"/>
            </a:pPr>
            <a:endParaRPr lang="cs-CZ" sz="4000" b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odstoupení pohraničí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29774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561259"/>
          </a:xfrm>
        </p:spPr>
        <p:txBody>
          <a:bodyPr>
            <a:noAutofit/>
          </a:bodyPr>
          <a:lstStyle/>
          <a:p>
            <a:r>
              <a:rPr lang="cs-CZ" sz="3500" b="1" dirty="0" smtClean="0"/>
              <a:t>na zabraném území musí zůstat:</a:t>
            </a:r>
          </a:p>
          <a:p>
            <a:pPr>
              <a:buFont typeface="Wingdings" pitchFamily="2" charset="2"/>
              <a:buChar char="Ø"/>
            </a:pPr>
            <a:r>
              <a:rPr lang="cs-CZ" sz="4500" b="1" dirty="0" smtClean="0"/>
              <a:t>	v</a:t>
            </a:r>
            <a:r>
              <a:rPr lang="cs-CZ" sz="4000" b="1" dirty="0" smtClean="0"/>
              <a:t>ojenská technika</a:t>
            </a:r>
          </a:p>
          <a:p>
            <a:pPr>
              <a:buFont typeface="Wingdings" pitchFamily="2" charset="2"/>
              <a:buChar char="Ø"/>
            </a:pPr>
            <a:endParaRPr lang="cs-CZ" sz="4000" b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odstoupení pohraničí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8246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561259"/>
          </a:xfrm>
        </p:spPr>
        <p:txBody>
          <a:bodyPr>
            <a:noAutofit/>
          </a:bodyPr>
          <a:lstStyle/>
          <a:p>
            <a:r>
              <a:rPr lang="cs-CZ" sz="3500" b="1" dirty="0" smtClean="0"/>
              <a:t>na zabraném území musí zůstat:</a:t>
            </a:r>
          </a:p>
          <a:p>
            <a:pPr>
              <a:buFont typeface="Wingdings" pitchFamily="2" charset="2"/>
              <a:buChar char="Ø"/>
            </a:pPr>
            <a:r>
              <a:rPr lang="cs-CZ" sz="4500" b="1" dirty="0" smtClean="0"/>
              <a:t>	v</a:t>
            </a:r>
            <a:r>
              <a:rPr lang="cs-CZ" sz="4000" b="1" dirty="0" smtClean="0"/>
              <a:t>ojenská technika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	vybavení letišť a továren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odstoupení pohraničí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8246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561259"/>
          </a:xfrm>
        </p:spPr>
        <p:txBody>
          <a:bodyPr>
            <a:noAutofit/>
          </a:bodyPr>
          <a:lstStyle/>
          <a:p>
            <a:r>
              <a:rPr lang="cs-CZ" sz="3500" b="1" dirty="0" smtClean="0"/>
              <a:t>na zabraném území musí zůstat:</a:t>
            </a:r>
          </a:p>
          <a:p>
            <a:pPr>
              <a:buFont typeface="Wingdings" pitchFamily="2" charset="2"/>
              <a:buChar char="Ø"/>
            </a:pPr>
            <a:r>
              <a:rPr lang="cs-CZ" sz="4500" b="1" dirty="0" smtClean="0"/>
              <a:t>	v</a:t>
            </a:r>
            <a:r>
              <a:rPr lang="cs-CZ" sz="4000" b="1" dirty="0" smtClean="0"/>
              <a:t>ojenská technika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	vybavení letišť a továren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	lokomotivy a vagony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odstoupení pohraničí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8246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561259"/>
          </a:xfrm>
        </p:spPr>
        <p:txBody>
          <a:bodyPr>
            <a:noAutofit/>
          </a:bodyPr>
          <a:lstStyle/>
          <a:p>
            <a:r>
              <a:rPr lang="cs-CZ" sz="3500" b="1" dirty="0" smtClean="0"/>
              <a:t>na zabraném území musí zůstat:</a:t>
            </a:r>
          </a:p>
          <a:p>
            <a:pPr>
              <a:buFont typeface="Wingdings" pitchFamily="2" charset="2"/>
              <a:buChar char="Ø"/>
            </a:pPr>
            <a:r>
              <a:rPr lang="cs-CZ" sz="4500" b="1" dirty="0" smtClean="0"/>
              <a:t>	v</a:t>
            </a:r>
            <a:r>
              <a:rPr lang="cs-CZ" sz="4000" b="1" dirty="0" smtClean="0"/>
              <a:t>ojenská technika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	vybavení letišť a továren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	lokomotivy a vagony</a:t>
            </a:r>
          </a:p>
          <a:p>
            <a:pPr>
              <a:buFont typeface="Wingdings" pitchFamily="2" charset="2"/>
              <a:buChar char="Ø"/>
            </a:pPr>
            <a:r>
              <a:rPr lang="cs-CZ" sz="4000" b="1" dirty="0" smtClean="0"/>
              <a:t>	dobytek, suroviny a zásoby 	potravin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odstoupení pohraničí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8246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Wehrmacht zabírá české pohraničí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8634536" cy="5259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857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816424"/>
          </a:xfrm>
        </p:spPr>
        <p:txBody>
          <a:bodyPr>
            <a:noAutofit/>
          </a:bodyPr>
          <a:lstStyle/>
          <a:p>
            <a:pPr algn="ctr"/>
            <a:r>
              <a:rPr lang="cs-CZ" sz="4200" b="1" dirty="0" smtClean="0"/>
              <a:t>zabrané území – platnost norimberských rasových zákonů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odstoupení pohraničí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8246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816424"/>
          </a:xfrm>
        </p:spPr>
        <p:txBody>
          <a:bodyPr>
            <a:noAutofit/>
          </a:bodyPr>
          <a:lstStyle/>
          <a:p>
            <a:pPr algn="ctr"/>
            <a:r>
              <a:rPr lang="cs-CZ" sz="4200" b="1" dirty="0" smtClean="0"/>
              <a:t>zabrané území – platnost norimberských rasových zákonů</a:t>
            </a:r>
          </a:p>
          <a:p>
            <a:pPr algn="ctr"/>
            <a:r>
              <a:rPr lang="cs-CZ" sz="4200" b="1" dirty="0" smtClean="0"/>
              <a:t>při zabírání Hitler nerespektoval národnostní složení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odstoupení pohraničí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2444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18252" y="2780928"/>
            <a:ext cx="4968551" cy="3816424"/>
          </a:xfrm>
        </p:spPr>
        <p:txBody>
          <a:bodyPr>
            <a:noAutofit/>
          </a:bodyPr>
          <a:lstStyle/>
          <a:p>
            <a:pPr algn="ctr"/>
            <a:r>
              <a:rPr lang="cs-CZ" sz="3800" b="1" dirty="0" smtClean="0"/>
              <a:t>útěk českého a židovského obyvatelstva ze zabíraného pohraničí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odstoupení pohraničí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41" y="2276872"/>
            <a:ext cx="3463585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444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816424"/>
          </a:xfrm>
        </p:spPr>
        <p:txBody>
          <a:bodyPr>
            <a:noAutofit/>
          </a:bodyPr>
          <a:lstStyle/>
          <a:p>
            <a:pPr algn="ctr"/>
            <a:r>
              <a:rPr lang="cs-CZ" sz="3800" b="1" dirty="0" smtClean="0"/>
              <a:t>územní nároky Polska a Maďarska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územní nároky Polska a </a:t>
            </a:r>
            <a:r>
              <a:rPr lang="cs-CZ" b="1" dirty="0" smtClean="0"/>
              <a:t>Maďarska</a:t>
            </a:r>
            <a:endParaRPr lang="cs-CZ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657962"/>
            <a:ext cx="8640961" cy="4903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289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816424"/>
          </a:xfrm>
        </p:spPr>
        <p:txBody>
          <a:bodyPr>
            <a:noAutofit/>
          </a:bodyPr>
          <a:lstStyle/>
          <a:p>
            <a:pPr algn="ctr"/>
            <a:r>
              <a:rPr lang="cs-CZ" sz="3800" b="1" dirty="0" smtClean="0"/>
              <a:t>útěk českého a židovského obyvatelstva ze zabíraného pohraničí</a:t>
            </a:r>
          </a:p>
          <a:p>
            <a:pPr algn="ctr"/>
            <a:r>
              <a:rPr lang="cs-CZ" sz="3800" b="1" dirty="0" smtClean="0"/>
              <a:t>územní nároky Polska a Maďarska</a:t>
            </a:r>
          </a:p>
          <a:p>
            <a:pPr algn="ctr"/>
            <a:r>
              <a:rPr lang="cs-CZ" sz="3800" b="1" dirty="0" smtClean="0">
                <a:solidFill>
                  <a:srgbClr val="FF0000"/>
                </a:solidFill>
              </a:rPr>
              <a:t>ztráta 30% území, 40% průmyslu a 33% obyvatelstva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odstoupení pohraničí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7289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816424"/>
          </a:xfrm>
        </p:spPr>
        <p:txBody>
          <a:bodyPr>
            <a:noAutofit/>
          </a:bodyPr>
          <a:lstStyle/>
          <a:p>
            <a:pPr algn="ctr"/>
            <a:r>
              <a:rPr lang="cs-CZ" sz="3800" b="1" dirty="0" smtClean="0">
                <a:solidFill>
                  <a:srgbClr val="FF0000"/>
                </a:solidFill>
              </a:rPr>
              <a:t>5. 10. 1938 </a:t>
            </a:r>
            <a:r>
              <a:rPr lang="cs-CZ" sz="3800" b="1" dirty="0" smtClean="0"/>
              <a:t>abdikace prezidenta Beneše (emigrace do VB)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politické a ústavní změny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7289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816424"/>
          </a:xfrm>
        </p:spPr>
        <p:txBody>
          <a:bodyPr>
            <a:noAutofit/>
          </a:bodyPr>
          <a:lstStyle/>
          <a:p>
            <a:pPr algn="ctr"/>
            <a:r>
              <a:rPr lang="cs-CZ" sz="3800" b="1" dirty="0" smtClean="0">
                <a:solidFill>
                  <a:srgbClr val="FF0000"/>
                </a:solidFill>
              </a:rPr>
              <a:t>5. 10. 1938 </a:t>
            </a:r>
            <a:r>
              <a:rPr lang="cs-CZ" sz="3800" b="1" dirty="0" smtClean="0"/>
              <a:t>abdikace prezidenta Beneše (emigrace do VB)</a:t>
            </a:r>
          </a:p>
          <a:p>
            <a:pPr algn="ctr"/>
            <a:r>
              <a:rPr lang="cs-CZ" sz="3800" b="1" dirty="0" smtClean="0">
                <a:solidFill>
                  <a:srgbClr val="FF0000"/>
                </a:solidFill>
              </a:rPr>
              <a:t>6. 10. 1938 </a:t>
            </a:r>
            <a:r>
              <a:rPr lang="cs-CZ" sz="3800" b="1" dirty="0" smtClean="0"/>
              <a:t>vyhlášení slovenské autonomie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politické a ústavní změny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32519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816424"/>
          </a:xfrm>
        </p:spPr>
        <p:txBody>
          <a:bodyPr>
            <a:noAutofit/>
          </a:bodyPr>
          <a:lstStyle/>
          <a:p>
            <a:pPr algn="ctr"/>
            <a:r>
              <a:rPr lang="cs-CZ" sz="3800" b="1" dirty="0" smtClean="0">
                <a:solidFill>
                  <a:srgbClr val="FF0000"/>
                </a:solidFill>
              </a:rPr>
              <a:t>5. 10. 1938 </a:t>
            </a:r>
            <a:r>
              <a:rPr lang="cs-CZ" sz="3800" b="1" dirty="0" smtClean="0"/>
              <a:t>abdikace prezidenta Beneše (emigrace do VB)</a:t>
            </a:r>
          </a:p>
          <a:p>
            <a:pPr algn="ctr"/>
            <a:r>
              <a:rPr lang="cs-CZ" sz="3800" b="1" dirty="0" smtClean="0">
                <a:solidFill>
                  <a:srgbClr val="FF0000"/>
                </a:solidFill>
              </a:rPr>
              <a:t>6. 10. 1938 </a:t>
            </a:r>
            <a:r>
              <a:rPr lang="cs-CZ" sz="3800" b="1" dirty="0" smtClean="0"/>
              <a:t>vyhlášení slovenské autonomie</a:t>
            </a:r>
          </a:p>
          <a:p>
            <a:pPr algn="ctr"/>
            <a:r>
              <a:rPr lang="cs-CZ" sz="3800" b="1" dirty="0" smtClean="0">
                <a:solidFill>
                  <a:srgbClr val="FF0000"/>
                </a:solidFill>
              </a:rPr>
              <a:t>30. 10. 1938</a:t>
            </a:r>
            <a:r>
              <a:rPr lang="cs-CZ" sz="3800" b="1" dirty="0" smtClean="0"/>
              <a:t> nový prezident </a:t>
            </a:r>
            <a:r>
              <a:rPr lang="cs-CZ" sz="3800" b="1" dirty="0" smtClean="0">
                <a:solidFill>
                  <a:srgbClr val="FF0000"/>
                </a:solidFill>
              </a:rPr>
              <a:t>Emil Hácha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politické a ústavní změny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32519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816424"/>
          </a:xfrm>
        </p:spPr>
        <p:txBody>
          <a:bodyPr>
            <a:noAutofit/>
          </a:bodyPr>
          <a:lstStyle/>
          <a:p>
            <a:pPr algn="ctr"/>
            <a:r>
              <a:rPr lang="cs-CZ" sz="3800" b="1" dirty="0" smtClean="0">
                <a:solidFill>
                  <a:srgbClr val="FF0000"/>
                </a:solidFill>
              </a:rPr>
              <a:t>prosinec 1938 </a:t>
            </a:r>
            <a:r>
              <a:rPr lang="cs-CZ" sz="3800" b="1" dirty="0" smtClean="0">
                <a:solidFill>
                  <a:srgbClr val="002060"/>
                </a:solidFill>
              </a:rPr>
              <a:t>Národní shromáždění </a:t>
            </a:r>
          </a:p>
          <a:p>
            <a:pPr algn="ctr"/>
            <a:r>
              <a:rPr lang="cs-CZ" sz="3800" b="1" dirty="0" smtClean="0">
                <a:solidFill>
                  <a:srgbClr val="002060"/>
                </a:solidFill>
              </a:rPr>
              <a:t>schválení zmocňovacího zákona </a:t>
            </a:r>
            <a:r>
              <a:rPr lang="cs-CZ" sz="3800" b="1" dirty="0" smtClean="0">
                <a:solidFill>
                  <a:srgbClr val="002060"/>
                </a:solidFill>
                <a:cs typeface="Times New Roman"/>
              </a:rPr>
              <a:t>→</a:t>
            </a:r>
            <a:r>
              <a:rPr lang="cs-CZ" sz="3800" b="1" dirty="0" smtClean="0">
                <a:solidFill>
                  <a:srgbClr val="002060"/>
                </a:solidFill>
              </a:rPr>
              <a:t>vláda po dobu dvou let nahrazuje zákony vládními nařízeními – </a:t>
            </a:r>
            <a:r>
              <a:rPr lang="cs-CZ" sz="3800" b="1" dirty="0" smtClean="0">
                <a:solidFill>
                  <a:srgbClr val="FF0000"/>
                </a:solidFill>
              </a:rPr>
              <a:t>konec demokracie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politické a ústavní změny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32519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816424"/>
          </a:xfrm>
        </p:spPr>
        <p:txBody>
          <a:bodyPr>
            <a:noAutofit/>
          </a:bodyPr>
          <a:lstStyle/>
          <a:p>
            <a:pPr algn="ctr"/>
            <a:r>
              <a:rPr lang="cs-CZ" sz="3800" b="1" dirty="0" smtClean="0">
                <a:solidFill>
                  <a:srgbClr val="FF0000"/>
                </a:solidFill>
              </a:rPr>
              <a:t>14. 3. 1939 – </a:t>
            </a:r>
            <a:r>
              <a:rPr lang="cs-CZ" sz="3800" b="1" dirty="0" smtClean="0">
                <a:solidFill>
                  <a:srgbClr val="002060"/>
                </a:solidFill>
              </a:rPr>
              <a:t>vyhlášení samostatného slovenského státu (prezident Jozef Tiso)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rozbití Československa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4081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816424"/>
          </a:xfrm>
        </p:spPr>
        <p:txBody>
          <a:bodyPr>
            <a:noAutofit/>
          </a:bodyPr>
          <a:lstStyle/>
          <a:p>
            <a:pPr algn="ctr"/>
            <a:r>
              <a:rPr lang="cs-CZ" sz="3800" b="1" dirty="0" smtClean="0">
                <a:solidFill>
                  <a:srgbClr val="FF0000"/>
                </a:solidFill>
              </a:rPr>
              <a:t>14. 3. 1939 – </a:t>
            </a:r>
            <a:r>
              <a:rPr lang="cs-CZ" sz="3800" b="1" dirty="0" smtClean="0">
                <a:solidFill>
                  <a:srgbClr val="002060"/>
                </a:solidFill>
              </a:rPr>
              <a:t>vyhlášení samostatného slovenského státu (prezident Jozef Tiso)</a:t>
            </a:r>
          </a:p>
          <a:p>
            <a:pPr algn="ctr"/>
            <a:r>
              <a:rPr lang="cs-CZ" sz="3800" b="1" dirty="0" smtClean="0">
                <a:solidFill>
                  <a:srgbClr val="002060"/>
                </a:solidFill>
              </a:rPr>
              <a:t>obsazení Podkarpatské Rusi maďarskou armádou</a:t>
            </a:r>
            <a:endParaRPr lang="cs-CZ" sz="3800" b="1" dirty="0" smtClean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rozbití Československa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7694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816424"/>
          </a:xfrm>
        </p:spPr>
        <p:txBody>
          <a:bodyPr>
            <a:noAutofit/>
          </a:bodyPr>
          <a:lstStyle/>
          <a:p>
            <a:pPr algn="ctr"/>
            <a:r>
              <a:rPr lang="cs-CZ" sz="5000" b="1" dirty="0" smtClean="0">
                <a:solidFill>
                  <a:srgbClr val="002060"/>
                </a:solidFill>
              </a:rPr>
              <a:t>Hácha donucen Hitlerem podepsat souhlas s okupací Československa německou armádou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rozbití Československa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7694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7"/>
            <a:ext cx="8136904" cy="49607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918" y="9087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/>
              <a:t>Berlín 14.-15. březen </a:t>
            </a:r>
            <a:r>
              <a:rPr lang="cs-CZ" b="1" dirty="0" smtClean="0"/>
              <a:t>1939 </a:t>
            </a:r>
          </a:p>
          <a:p>
            <a:pPr algn="ctr"/>
            <a:r>
              <a:rPr lang="cs-CZ" b="1" dirty="0" smtClean="0"/>
              <a:t>jednání </a:t>
            </a:r>
            <a:r>
              <a:rPr lang="cs-CZ" b="1" dirty="0"/>
              <a:t>E. Háchy s A. Hitlerem</a:t>
            </a:r>
          </a:p>
        </p:txBody>
      </p:sp>
    </p:spTree>
    <p:extLst>
      <p:ext uri="{BB962C8B-B14F-4D97-AF65-F5344CB8AC3E}">
        <p14:creationId xmlns:p14="http://schemas.microsoft.com/office/powerpoint/2010/main" val="4243335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816424"/>
          </a:xfrm>
        </p:spPr>
        <p:txBody>
          <a:bodyPr>
            <a:noAutofit/>
          </a:bodyPr>
          <a:lstStyle/>
          <a:p>
            <a:pPr algn="ctr"/>
            <a:r>
              <a:rPr lang="cs-CZ" sz="5000" b="1" dirty="0" smtClean="0">
                <a:solidFill>
                  <a:srgbClr val="FF0000"/>
                </a:solidFill>
              </a:rPr>
              <a:t>15. 3. 1939</a:t>
            </a:r>
            <a:r>
              <a:rPr lang="cs-CZ" sz="5000" b="1" dirty="0" smtClean="0">
                <a:solidFill>
                  <a:srgbClr val="002060"/>
                </a:solidFill>
              </a:rPr>
              <a:t> překročení hranic něm. armádou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rozbití Československa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87447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564904"/>
            <a:ext cx="8424935" cy="3816424"/>
          </a:xfrm>
        </p:spPr>
        <p:txBody>
          <a:bodyPr>
            <a:noAutofit/>
          </a:bodyPr>
          <a:lstStyle/>
          <a:p>
            <a:pPr algn="ctr"/>
            <a:r>
              <a:rPr lang="cs-CZ" sz="5000" b="1" dirty="0" smtClean="0">
                <a:solidFill>
                  <a:srgbClr val="FF0000"/>
                </a:solidFill>
              </a:rPr>
              <a:t>15. 3. 1939</a:t>
            </a:r>
            <a:r>
              <a:rPr lang="cs-CZ" sz="5000" b="1" dirty="0" smtClean="0">
                <a:solidFill>
                  <a:srgbClr val="002060"/>
                </a:solidFill>
              </a:rPr>
              <a:t> překročení hranic něm. armádou</a:t>
            </a:r>
          </a:p>
          <a:p>
            <a:pPr algn="ctr"/>
            <a:r>
              <a:rPr lang="cs-CZ" sz="5000" b="1" dirty="0" smtClean="0">
                <a:solidFill>
                  <a:srgbClr val="FF0000"/>
                </a:solidFill>
              </a:rPr>
              <a:t>16. 3. 1939 </a:t>
            </a:r>
            <a:r>
              <a:rPr lang="cs-CZ" sz="5000" b="1" dirty="0" smtClean="0">
                <a:solidFill>
                  <a:srgbClr val="002060"/>
                </a:solidFill>
              </a:rPr>
              <a:t>vyhlášení </a:t>
            </a:r>
            <a:r>
              <a:rPr lang="cs-CZ" sz="5000" b="1" dirty="0" smtClean="0">
                <a:solidFill>
                  <a:srgbClr val="00B050"/>
                </a:solidFill>
              </a:rPr>
              <a:t>protektorátu Čechy a Morava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Druhá republika – rozbití Československa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67960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07845"/>
            <a:ext cx="6978352" cy="5094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1078338"/>
            <a:ext cx="4139275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2200" b="1" dirty="0"/>
              <a:t>Hitler v Praze 15. března 1939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331179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3 minuty s Václavem Junkem…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556001"/>
            <a:ext cx="7704856" cy="14732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hlinkClick r:id="rId2"/>
              </a:rPr>
              <a:t>3 minuty s ... Václav Junek - Druhá republika - Nultá hodina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772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5497728"/>
              </p:ext>
            </p:extLst>
          </p:nvPr>
        </p:nvGraphicFramePr>
        <p:xfrm>
          <a:off x="611559" y="3063326"/>
          <a:ext cx="8136905" cy="3620448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50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978-80-7235-428-3.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http://cs.wikipedia.org/wiki/Soubor:Flag_of_Czechoslovakia.svg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SHAZZ.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http://cs.wikipedia.org/wiki/Soubor:Czechoslovakia_COA_medium.svg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AKTRON.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http://cs.wikipedia.org/wiki/Soubor:Druh%C3%A1_%C4%8Ceskoslovensk%C3%A1_republika_1938.png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http://cs.wikipedia.org/wiki/Soubor:Bundesarchiv_Bild_146-1976-033-06,_M%C3%BCnchener_Abkommen,_Unterschrift_Adolf_Hitler.jpg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http://cs.wikipedia.org/wiki/Soubor:Bundesarchiv_Bild_183-58507-003,_Besetzung_des_Sudetenlands,_Grenzpfahl.jpg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 dirty="0" smtClean="0">
                          <a:effectLst/>
                        </a:rPr>
                        <a:t>JUNEK, Václav. </a:t>
                      </a:r>
                      <a:r>
                        <a:rPr lang="pt-BR" sz="1100" i="1" dirty="0" smtClean="0">
                          <a:effectLst/>
                        </a:rPr>
                        <a:t>Youtube.com</a:t>
                      </a:r>
                      <a:r>
                        <a:rPr lang="pt-BR" sz="1100" dirty="0" smtClean="0">
                          <a:effectLst/>
                        </a:rPr>
                        <a:t> [online]. [cit. 22.5.2013]. Dostupný na WWW: http://www.youtube.com/watch?v=3acSgCLxfZY 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533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09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12878"/>
              </p:ext>
            </p:extLst>
          </p:nvPr>
        </p:nvGraphicFramePr>
        <p:xfrm>
          <a:off x="467544" y="3069791"/>
          <a:ext cx="8424937" cy="3624134"/>
        </p:xfrm>
        <a:graphic>
          <a:graphicData uri="http://schemas.openxmlformats.org/drawingml/2006/table">
            <a:tbl>
              <a:tblPr firstRow="1" firstCol="1" bandRow="1"/>
              <a:tblGrid>
                <a:gridCol w="1581125"/>
                <a:gridCol w="150326"/>
                <a:gridCol w="6693486"/>
              </a:tblGrid>
              <a:tr h="2487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0174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http://cs.wikipedia.org/wiki/Soubor:Bundesarchiv_Bild_146-2005-0176,_Anschluss_sudetendeutscher_Gebiete.jpg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http://cs.wikipedia.org/wiki/Soubor:Czech_refugees_from_the_Sudetenland_1.gif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AKTRON.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http://cs.wikipedia.org/wiki/Soubor:Druh%C3%A1_%C4%8Ceskoslovensk%C3%A1_republika_1938_podkarp._rus.png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http://cs.wikipedia.org/wiki/Soubor:Bundesarchiv_B_145_Bild-F051623-0206,_Berlin,_Besuch_Emil_Hacha,_Gespr%C3%A4ch_mit_Hitler.jpg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http://cs.wikipedia.org/wiki/Soubor:Bundesarchiv_Bild_183-2004-1202-505,_Prag,_Burg,_Besuch_Adolf_Hitler.jpg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http://www.youtube.com/watch?v=zg4w0tSuRDM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07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139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2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1095</TotalTime>
  <Words>799</Words>
  <Application>Microsoft Office PowerPoint</Application>
  <PresentationFormat>Předvádění na obrazovce (4:3)</PresentationFormat>
  <Paragraphs>128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Vlnění</vt:lpstr>
      <vt:lpstr>Prezentace aplikace PowerPoint</vt:lpstr>
      <vt:lpstr>Druhá republika</vt:lpstr>
      <vt:lpstr>Dějiny udatného českého národa</vt:lpstr>
      <vt:lpstr>Druhá republika</vt:lpstr>
      <vt:lpstr>Podpis mnichovské dohody</vt:lpstr>
      <vt:lpstr>Druhá republika</vt:lpstr>
      <vt:lpstr>Druhá republika – odstoupení pohraničí</vt:lpstr>
      <vt:lpstr>Druhá republika – odstoupení pohraničí</vt:lpstr>
      <vt:lpstr>Sudetští Němci ničí čs. pohraniční sloupy</vt:lpstr>
      <vt:lpstr>Druhá republika – odstoupení pohraničí</vt:lpstr>
      <vt:lpstr>Druhá republika – odstoupení pohraničí</vt:lpstr>
      <vt:lpstr>Druhá republika – odstoupení pohraničí</vt:lpstr>
      <vt:lpstr>Druhá republika – odstoupení pohraničí</vt:lpstr>
      <vt:lpstr>Druhá republika – odstoupení pohraničí</vt:lpstr>
      <vt:lpstr>Wehrmacht zabírá české pohraničí</vt:lpstr>
      <vt:lpstr>Druhá republika – odstoupení pohraničí</vt:lpstr>
      <vt:lpstr>Druhá republika – odstoupení pohraničí</vt:lpstr>
      <vt:lpstr>Druhá republika – odstoupení pohraničí</vt:lpstr>
      <vt:lpstr>územní nároky Polska a Maďarska</vt:lpstr>
      <vt:lpstr>Druhá republika – odstoupení pohraničí</vt:lpstr>
      <vt:lpstr>Druhá republika – politické a ústavní změny</vt:lpstr>
      <vt:lpstr>Druhá republika – politické a ústavní změny</vt:lpstr>
      <vt:lpstr>Druhá republika – politické a ústavní změny</vt:lpstr>
      <vt:lpstr>Druhá republika – politické a ústavní změny</vt:lpstr>
      <vt:lpstr>Druhá republika – rozbití Československa</vt:lpstr>
      <vt:lpstr>Druhá republika – rozbití Československa</vt:lpstr>
      <vt:lpstr>Druhá republika – rozbití Československa</vt:lpstr>
      <vt:lpstr>Prezentace aplikace PowerPoint</vt:lpstr>
      <vt:lpstr>Druhá republika – rozbití Československa</vt:lpstr>
      <vt:lpstr>Druhá republika – rozbití Československa</vt:lpstr>
      <vt:lpstr>Prezentace aplikace PowerPoint</vt:lpstr>
      <vt:lpstr>3 minuty s Václavem Junkem…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medkova</dc:creator>
  <cp:lastModifiedBy>ntb</cp:lastModifiedBy>
  <cp:revision>66</cp:revision>
  <dcterms:created xsi:type="dcterms:W3CDTF">2011-10-13T09:54:56Z</dcterms:created>
  <dcterms:modified xsi:type="dcterms:W3CDTF">2013-05-24T07:46:52Z</dcterms:modified>
</cp:coreProperties>
</file>