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7" r:id="rId1"/>
  </p:sldMasterIdLst>
  <p:sldIdLst>
    <p:sldId id="287" r:id="rId2"/>
    <p:sldId id="289" r:id="rId3"/>
    <p:sldId id="290" r:id="rId4"/>
    <p:sldId id="294" r:id="rId5"/>
    <p:sldId id="291" r:id="rId6"/>
    <p:sldId id="292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09" r:id="rId21"/>
    <p:sldId id="308" r:id="rId22"/>
    <p:sldId id="310" r:id="rId23"/>
    <p:sldId id="311" r:id="rId24"/>
    <p:sldId id="312" r:id="rId25"/>
    <p:sldId id="313" r:id="rId26"/>
    <p:sldId id="314" r:id="rId27"/>
    <p:sldId id="315" r:id="rId28"/>
    <p:sldId id="316" r:id="rId29"/>
    <p:sldId id="317" r:id="rId30"/>
    <p:sldId id="318" r:id="rId31"/>
    <p:sldId id="319" r:id="rId32"/>
    <p:sldId id="320" r:id="rId33"/>
    <p:sldId id="321" r:id="rId34"/>
    <p:sldId id="288" r:id="rId3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424757-2891-48E7-A9DA-6FB29F684CB5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9C4930-12DE-4CA9-B67C-EC4D3AC2B40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55DD05-96A8-4ED8-8EA8-775FB1412E6F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1B8745-7F18-48FA-991C-52DEEBC1E15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CF4F94-AD07-4A3D-8E26-85FD9879B68E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DA4872-E628-4A09-AD90-DAA2E848CFA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CE6DBD-3BB8-492D-851C-A5702F9B306A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054F49-1B9F-4708-B62B-DC9E02117BC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6B779A-1CCA-4B7F-B0CD-8E03EB689B5B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4458F1-C70D-42AC-B8AB-0C714D19C82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B00A725-72FF-49F4-889D-7F3A845D9935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A16F38-7579-4DE4-BC2D-B4DA272F9DD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8A60E4-E38A-42BF-A8DE-87602FFC0CAB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696DA2-E5B6-48AC-B848-4C588E7C23A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A90C9A-E011-4677-A7FA-29744C18908E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5EFFBF-DD01-4129-80D1-A8B93CDCB2E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05F3A4-6B2D-4478-81F3-641D4FAAE533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F7A9A8-E882-4A8E-9385-9B025C19E61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B3835C-401B-4972-9728-E056370946FB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C1BF4A-3898-45EE-97D1-C0FA251B099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D392281-EA53-4905-8119-09F76F89EE10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42F885-AC89-4E7A-B419-1573C8E504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98D1D47-BD0D-4F5A-B1B8-F003C76BA41A}" type="datetimeFigureOut">
              <a:rPr lang="cs-CZ" smtClean="0"/>
              <a:pPr>
                <a:defRPr/>
              </a:pPr>
              <a:t>24.5.2013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40E4260-7C1B-44EA-8E5E-7921D78965A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458778"/>
              </p:ext>
            </p:extLst>
          </p:nvPr>
        </p:nvGraphicFramePr>
        <p:xfrm>
          <a:off x="1368425" y="2924944"/>
          <a:ext cx="6405925" cy="2529142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Medková Blanka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VY_32_INOVACE_5B_10_Literatura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,divadlo,film,hudba v meziválečném období</a:t>
                      </a:r>
                      <a:endParaRPr lang="cs-CZ" sz="11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5B_Dě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9.roč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ověřen dne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6. 12. 2012 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ve třídě  9. 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 výkladu učiva a vytvoření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přehledného zápisu.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43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683568" y="2636912"/>
            <a:ext cx="7772400" cy="1780108"/>
          </a:xfrm>
        </p:spPr>
        <p:txBody>
          <a:bodyPr>
            <a:noAutofit/>
          </a:bodyPr>
          <a:lstStyle/>
          <a:p>
            <a:r>
              <a:rPr lang="cs-CZ" sz="8000" b="1" dirty="0" smtClean="0"/>
              <a:t>Literatura a divadlo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4134300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dirty="0" smtClean="0"/>
              <a:t>Knihy inspirované </a:t>
            </a:r>
            <a:r>
              <a:rPr lang="cs-CZ" sz="4000" b="1" dirty="0" smtClean="0"/>
              <a:t>válečnými událostmi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 a divadlo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0373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dirty="0" smtClean="0"/>
              <a:t>Knihy inspirované </a:t>
            </a:r>
            <a:r>
              <a:rPr lang="cs-CZ" sz="4000" b="1" dirty="0" smtClean="0"/>
              <a:t>válečnými událostmi</a:t>
            </a:r>
          </a:p>
          <a:p>
            <a:pPr algn="ctr"/>
            <a:r>
              <a:rPr lang="cs-CZ" sz="4000" dirty="0" smtClean="0"/>
              <a:t>Knihy pro pozapomenutí na starosti – </a:t>
            </a:r>
            <a:r>
              <a:rPr lang="cs-CZ" sz="4000" b="1" dirty="0" smtClean="0"/>
              <a:t>humoristické romány, detektivky, sci-fi + knihy pro děti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 a divadlo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062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852936"/>
            <a:ext cx="8208912" cy="3450696"/>
          </a:xfrm>
        </p:spPr>
        <p:txBody>
          <a:bodyPr>
            <a:normAutofit/>
          </a:bodyPr>
          <a:lstStyle/>
          <a:p>
            <a:pPr algn="ctr"/>
            <a:r>
              <a:rPr lang="cs-CZ" sz="5000" b="1" dirty="0" smtClean="0"/>
              <a:t>státy s totalitními režimy (literatura i divadlo) </a:t>
            </a:r>
            <a:r>
              <a:rPr lang="cs-CZ" sz="5000" b="1" dirty="0" smtClean="0">
                <a:latin typeface="Times New Roman"/>
                <a:cs typeface="Times New Roman"/>
              </a:rPr>
              <a:t>→</a:t>
            </a:r>
            <a:r>
              <a:rPr lang="cs-CZ" sz="5000" b="1" dirty="0" smtClean="0"/>
              <a:t>podpora vládnoucí ideologie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 a divadlo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212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2675467"/>
            <a:ext cx="8136903" cy="3450696"/>
          </a:xfrm>
        </p:spPr>
        <p:txBody>
          <a:bodyPr>
            <a:no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Divadlo</a:t>
            </a:r>
            <a:r>
              <a:rPr lang="cs-CZ" sz="4000" b="1" dirty="0" smtClean="0"/>
              <a:t> – klasická dramata, moderní vážné i komediální hry</a:t>
            </a:r>
          </a:p>
          <a:p>
            <a:pPr marL="0" indent="0" algn="ctr">
              <a:buNone/>
            </a:pPr>
            <a:endParaRPr lang="cs-CZ" sz="40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 a divadlo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212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2675467"/>
            <a:ext cx="8136903" cy="3450696"/>
          </a:xfrm>
        </p:spPr>
        <p:txBody>
          <a:bodyPr>
            <a:no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Divadlo</a:t>
            </a:r>
            <a:r>
              <a:rPr lang="cs-CZ" sz="4000" b="1" dirty="0" smtClean="0"/>
              <a:t> – klasická dramata, moderní vážné i komediální hry</a:t>
            </a:r>
          </a:p>
          <a:p>
            <a:pPr algn="ctr"/>
            <a:r>
              <a:rPr lang="cs-CZ" sz="4000" b="1" dirty="0" smtClean="0"/>
              <a:t>tzv. </a:t>
            </a:r>
            <a:r>
              <a:rPr lang="cs-CZ" sz="4000" b="1" dirty="0" smtClean="0">
                <a:solidFill>
                  <a:srgbClr val="FF0000"/>
                </a:solidFill>
              </a:rPr>
              <a:t>malé scény </a:t>
            </a:r>
            <a:r>
              <a:rPr lang="cs-CZ" sz="4000" b="1" dirty="0" smtClean="0"/>
              <a:t>– menší, netradiční divadla (improvizace)</a:t>
            </a:r>
            <a:endParaRPr lang="cs-CZ" sz="40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 a divadlo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989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683568" y="2636912"/>
            <a:ext cx="7772400" cy="1780108"/>
          </a:xfrm>
        </p:spPr>
        <p:txBody>
          <a:bodyPr>
            <a:noAutofit/>
          </a:bodyPr>
          <a:lstStyle/>
          <a:p>
            <a:r>
              <a:rPr lang="cs-CZ" sz="15000" b="1" dirty="0" smtClean="0"/>
              <a:t>Film</a:t>
            </a:r>
            <a:endParaRPr lang="cs-CZ" sz="15000" b="1" dirty="0"/>
          </a:p>
        </p:txBody>
      </p:sp>
    </p:spTree>
    <p:extLst>
      <p:ext uri="{BB962C8B-B14F-4D97-AF65-F5344CB8AC3E}">
        <p14:creationId xmlns:p14="http://schemas.microsoft.com/office/powerpoint/2010/main" val="1246001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2675467"/>
            <a:ext cx="8136903" cy="3450696"/>
          </a:xfrm>
        </p:spPr>
        <p:txBody>
          <a:bodyPr>
            <a:noAutofit/>
          </a:bodyPr>
          <a:lstStyle/>
          <a:p>
            <a:pPr algn="ctr"/>
            <a:r>
              <a:rPr lang="cs-CZ" sz="4000" b="1" dirty="0" smtClean="0"/>
              <a:t>černobílý film</a:t>
            </a:r>
          </a:p>
          <a:p>
            <a:pPr marL="0" indent="0" algn="ctr">
              <a:buNone/>
            </a:pPr>
            <a:endParaRPr lang="cs-CZ" sz="4000" b="1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Film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4059445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2675467"/>
            <a:ext cx="8136903" cy="3450696"/>
          </a:xfrm>
        </p:spPr>
        <p:txBody>
          <a:bodyPr>
            <a:noAutofit/>
          </a:bodyPr>
          <a:lstStyle/>
          <a:p>
            <a:pPr algn="ctr"/>
            <a:r>
              <a:rPr lang="cs-CZ" sz="4000" b="1" dirty="0" smtClean="0"/>
              <a:t>černobílý film</a:t>
            </a:r>
          </a:p>
          <a:p>
            <a:pPr algn="ctr"/>
            <a:r>
              <a:rPr lang="cs-CZ" sz="4000" b="1" dirty="0" smtClean="0"/>
              <a:t>20. léta – němé filmy s hudebním doprovodem živých muzikantů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Film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2660701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2675467"/>
            <a:ext cx="8136903" cy="3450696"/>
          </a:xfrm>
        </p:spPr>
        <p:txBody>
          <a:bodyPr>
            <a:noAutofit/>
          </a:bodyPr>
          <a:lstStyle/>
          <a:p>
            <a:pPr algn="ctr"/>
            <a:r>
              <a:rPr lang="cs-CZ" sz="4000" b="1" dirty="0" smtClean="0"/>
              <a:t>černobílý film</a:t>
            </a:r>
          </a:p>
          <a:p>
            <a:pPr algn="ctr"/>
            <a:r>
              <a:rPr lang="cs-CZ" sz="4000" b="1" dirty="0" smtClean="0"/>
              <a:t>20. léta – němé filmy s hudebním doprovodem živých muzikantů</a:t>
            </a:r>
          </a:p>
          <a:p>
            <a:pPr algn="ctr"/>
            <a:r>
              <a:rPr lang="cs-CZ" sz="4000" b="1" dirty="0" smtClean="0"/>
              <a:t>náměty -  westerny, romantické filmy, grotesky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Film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2660701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2675467"/>
            <a:ext cx="8136903" cy="3450696"/>
          </a:xfrm>
        </p:spPr>
        <p:txBody>
          <a:bodyPr>
            <a:noAutofit/>
          </a:bodyPr>
          <a:lstStyle/>
          <a:p>
            <a:pPr algn="ctr"/>
            <a:r>
              <a:rPr lang="cs-CZ" sz="4500" b="1" dirty="0" smtClean="0"/>
              <a:t>30. léta – zvukový film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Film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2660701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2675467"/>
            <a:ext cx="8136903" cy="3450696"/>
          </a:xfrm>
        </p:spPr>
        <p:txBody>
          <a:bodyPr>
            <a:noAutofit/>
          </a:bodyPr>
          <a:lstStyle/>
          <a:p>
            <a:pPr algn="ctr"/>
            <a:r>
              <a:rPr lang="cs-CZ" sz="4500" b="1" dirty="0" smtClean="0"/>
              <a:t>30. léta – zvukový film</a:t>
            </a:r>
          </a:p>
          <a:p>
            <a:pPr algn="ctr"/>
            <a:r>
              <a:rPr lang="cs-CZ" sz="4500" b="1" dirty="0" smtClean="0"/>
              <a:t>filmy pro pamětníky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Film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4105018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2675467"/>
            <a:ext cx="8136903" cy="3450696"/>
          </a:xfrm>
        </p:spPr>
        <p:txBody>
          <a:bodyPr>
            <a:noAutofit/>
          </a:bodyPr>
          <a:lstStyle/>
          <a:p>
            <a:pPr algn="ctr"/>
            <a:r>
              <a:rPr lang="cs-CZ" sz="4500" b="1" dirty="0" smtClean="0"/>
              <a:t>30. léta – zvukový film</a:t>
            </a:r>
          </a:p>
          <a:p>
            <a:pPr algn="ctr"/>
            <a:r>
              <a:rPr lang="cs-CZ" sz="4500" b="1" dirty="0" smtClean="0"/>
              <a:t>filmy pro pamětníky</a:t>
            </a:r>
          </a:p>
          <a:p>
            <a:pPr algn="ctr"/>
            <a:r>
              <a:rPr lang="cs-CZ" sz="4500" b="1" dirty="0" smtClean="0"/>
              <a:t>zrod filmové hudby</a:t>
            </a:r>
            <a:r>
              <a:rPr lang="cs-CZ" sz="4500" b="1" dirty="0"/>
              <a:t> </a:t>
            </a:r>
            <a:r>
              <a:rPr lang="cs-CZ" sz="4500" b="1" dirty="0" smtClean="0"/>
              <a:t>(symfonické a taneční orchestry)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Film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4105018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2420888"/>
            <a:ext cx="8136903" cy="3450696"/>
          </a:xfrm>
        </p:spPr>
        <p:txBody>
          <a:bodyPr>
            <a:noAutofit/>
          </a:bodyPr>
          <a:lstStyle/>
          <a:p>
            <a:pPr algn="ctr"/>
            <a:r>
              <a:rPr lang="cs-CZ" sz="3800" b="1" dirty="0" smtClean="0"/>
              <a:t>kreslený film</a:t>
            </a:r>
          </a:p>
          <a:p>
            <a:pPr marL="0" indent="0" algn="ctr">
              <a:buNone/>
            </a:pPr>
            <a:r>
              <a:rPr lang="cs-CZ" sz="3800" dirty="0" err="1" smtClean="0"/>
              <a:t>Walt</a:t>
            </a:r>
            <a:r>
              <a:rPr lang="cs-CZ" sz="3800" dirty="0" smtClean="0"/>
              <a:t> </a:t>
            </a:r>
            <a:r>
              <a:rPr lang="cs-CZ" sz="3800" dirty="0" err="1" smtClean="0"/>
              <a:t>Disney</a:t>
            </a:r>
            <a:r>
              <a:rPr lang="cs-CZ" sz="3800" dirty="0" smtClean="0"/>
              <a:t> (</a:t>
            </a:r>
            <a:r>
              <a:rPr lang="cs-CZ" sz="3800" dirty="0" err="1" smtClean="0"/>
              <a:t>Mickey</a:t>
            </a:r>
            <a:r>
              <a:rPr lang="cs-CZ" sz="3800" dirty="0" smtClean="0"/>
              <a:t> Mouse, Sněhurka a sedm trpaslíků)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Film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4105018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2420888"/>
            <a:ext cx="8136903" cy="3450696"/>
          </a:xfrm>
        </p:spPr>
        <p:txBody>
          <a:bodyPr>
            <a:noAutofit/>
          </a:bodyPr>
          <a:lstStyle/>
          <a:p>
            <a:pPr algn="ctr"/>
            <a:r>
              <a:rPr lang="cs-CZ" sz="3800" b="1" dirty="0" smtClean="0"/>
              <a:t>kreslený film</a:t>
            </a:r>
          </a:p>
          <a:p>
            <a:pPr marL="0" indent="0" algn="ctr">
              <a:buNone/>
            </a:pPr>
            <a:r>
              <a:rPr lang="cs-CZ" sz="3800" dirty="0" err="1" smtClean="0"/>
              <a:t>Walt</a:t>
            </a:r>
            <a:r>
              <a:rPr lang="cs-CZ" sz="3800" dirty="0" smtClean="0"/>
              <a:t> </a:t>
            </a:r>
            <a:r>
              <a:rPr lang="cs-CZ" sz="3800" dirty="0" err="1" smtClean="0"/>
              <a:t>Disney</a:t>
            </a:r>
            <a:r>
              <a:rPr lang="cs-CZ" sz="3800" dirty="0" smtClean="0"/>
              <a:t> (</a:t>
            </a:r>
            <a:r>
              <a:rPr lang="cs-CZ" sz="3800" dirty="0" err="1" smtClean="0"/>
              <a:t>Mickey</a:t>
            </a:r>
            <a:r>
              <a:rPr lang="cs-CZ" sz="3800" dirty="0" smtClean="0"/>
              <a:t> Mouse, Sněhurka a sedm trpaslíků)</a:t>
            </a:r>
          </a:p>
          <a:p>
            <a:pPr algn="ctr"/>
            <a:r>
              <a:rPr lang="cs-CZ" sz="3800" b="1" dirty="0" smtClean="0"/>
              <a:t>dokumentární snímky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Film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245128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2420888"/>
            <a:ext cx="8136903" cy="3450696"/>
          </a:xfrm>
        </p:spPr>
        <p:txBody>
          <a:bodyPr>
            <a:noAutofit/>
          </a:bodyPr>
          <a:lstStyle/>
          <a:p>
            <a:pPr algn="ctr"/>
            <a:r>
              <a:rPr lang="cs-CZ" sz="3800" b="1" dirty="0" smtClean="0"/>
              <a:t>kreslený film</a:t>
            </a:r>
          </a:p>
          <a:p>
            <a:pPr marL="0" indent="0" algn="ctr">
              <a:buNone/>
            </a:pPr>
            <a:r>
              <a:rPr lang="cs-CZ" sz="3800" dirty="0" err="1" smtClean="0"/>
              <a:t>Walt</a:t>
            </a:r>
            <a:r>
              <a:rPr lang="cs-CZ" sz="3800" dirty="0" smtClean="0"/>
              <a:t> </a:t>
            </a:r>
            <a:r>
              <a:rPr lang="cs-CZ" sz="3800" dirty="0" err="1" smtClean="0"/>
              <a:t>Disney</a:t>
            </a:r>
            <a:r>
              <a:rPr lang="cs-CZ" sz="3800" dirty="0" smtClean="0"/>
              <a:t> (</a:t>
            </a:r>
            <a:r>
              <a:rPr lang="cs-CZ" sz="3800" dirty="0" err="1" smtClean="0"/>
              <a:t>Mickey</a:t>
            </a:r>
            <a:r>
              <a:rPr lang="cs-CZ" sz="3800" dirty="0" smtClean="0"/>
              <a:t> Mouse, Sněhurka a sedm trpaslíků)</a:t>
            </a:r>
          </a:p>
          <a:p>
            <a:pPr algn="ctr"/>
            <a:r>
              <a:rPr lang="cs-CZ" sz="3800" b="1" dirty="0" smtClean="0"/>
              <a:t>dokumentární snímky</a:t>
            </a:r>
          </a:p>
          <a:p>
            <a:pPr algn="ctr"/>
            <a:r>
              <a:rPr lang="cs-CZ" sz="3800" b="1" dirty="0" smtClean="0"/>
              <a:t>snímky sloužící k propagandě </a:t>
            </a:r>
            <a:r>
              <a:rPr lang="cs-CZ" sz="3800" dirty="0" smtClean="0"/>
              <a:t>(Německo, Sovětský svaz)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Film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245128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2780928"/>
            <a:ext cx="8136903" cy="3450696"/>
          </a:xfrm>
        </p:spPr>
        <p:txBody>
          <a:bodyPr>
            <a:noAutofit/>
          </a:bodyPr>
          <a:lstStyle/>
          <a:p>
            <a:pPr algn="ctr"/>
            <a:r>
              <a:rPr lang="cs-CZ" sz="7000" b="1" dirty="0" smtClean="0"/>
              <a:t>vážná (klasická)</a:t>
            </a:r>
          </a:p>
          <a:p>
            <a:pPr algn="ctr"/>
            <a:r>
              <a:rPr lang="cs-CZ" sz="7000" b="1" dirty="0" smtClean="0"/>
              <a:t>populární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Hudba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245128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2492896"/>
            <a:ext cx="8136903" cy="34506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500" b="1" dirty="0" smtClean="0"/>
              <a:t>Vážná hudba</a:t>
            </a:r>
          </a:p>
          <a:p>
            <a:pPr algn="ctr"/>
            <a:r>
              <a:rPr lang="cs-CZ" sz="4500" dirty="0" smtClean="0"/>
              <a:t>symfonie, opery, balety, koncerty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Hudba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421447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2492896"/>
            <a:ext cx="8136903" cy="34506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500" b="1" dirty="0" smtClean="0"/>
              <a:t>Vážná hudba</a:t>
            </a:r>
          </a:p>
          <a:p>
            <a:pPr algn="ctr"/>
            <a:r>
              <a:rPr lang="cs-CZ" sz="4500" dirty="0" smtClean="0"/>
              <a:t>symfonie, opery, balety, koncerty</a:t>
            </a:r>
          </a:p>
          <a:p>
            <a:pPr algn="ctr"/>
            <a:r>
              <a:rPr lang="cs-CZ" sz="4500" b="1" dirty="0" smtClean="0"/>
              <a:t>expresionismus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Hudba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1895627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2492896"/>
            <a:ext cx="8136903" cy="34506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500" b="1" dirty="0" smtClean="0"/>
              <a:t>Vážná hudba</a:t>
            </a:r>
          </a:p>
          <a:p>
            <a:pPr algn="ctr"/>
            <a:r>
              <a:rPr lang="cs-CZ" sz="4500" dirty="0" smtClean="0"/>
              <a:t>symfonie, opery, balety, koncerty</a:t>
            </a:r>
          </a:p>
          <a:p>
            <a:pPr algn="ctr"/>
            <a:r>
              <a:rPr lang="cs-CZ" sz="4500" b="1" dirty="0" smtClean="0"/>
              <a:t>expresionismus</a:t>
            </a:r>
          </a:p>
          <a:p>
            <a:pPr algn="ctr"/>
            <a:r>
              <a:rPr lang="cs-CZ" sz="4500" b="1" dirty="0" smtClean="0"/>
              <a:t>neoklasicismus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Hudba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1895627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2780928"/>
            <a:ext cx="8136903" cy="34506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500" b="1" u="sng" dirty="0" smtClean="0"/>
              <a:t>Expresionismus</a:t>
            </a:r>
          </a:p>
          <a:p>
            <a:pPr marL="0" indent="0" algn="ctr">
              <a:buNone/>
            </a:pPr>
            <a:endParaRPr lang="cs-CZ" sz="4500" b="1" dirty="0" smtClean="0"/>
          </a:p>
          <a:p>
            <a:pPr algn="ctr"/>
            <a:r>
              <a:rPr lang="cs-CZ" sz="4500" b="1" dirty="0" smtClean="0"/>
              <a:t>snaha vyjádřit vlastní pocity</a:t>
            </a:r>
          </a:p>
          <a:p>
            <a:pPr algn="ctr"/>
            <a:r>
              <a:rPr lang="cs-CZ" sz="4500" b="1" dirty="0" smtClean="0"/>
              <a:t>ovlivnění 1.sv.v.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Hudba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1895627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2780928"/>
            <a:ext cx="8136903" cy="34506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500" b="1" u="sng" dirty="0" smtClean="0"/>
              <a:t>Neoklasicismus</a:t>
            </a:r>
          </a:p>
          <a:p>
            <a:pPr algn="ctr"/>
            <a:r>
              <a:rPr lang="cs-CZ" sz="4500" b="1" dirty="0" smtClean="0"/>
              <a:t>Inspirace staršími hudebními slohy</a:t>
            </a:r>
          </a:p>
          <a:p>
            <a:pPr algn="ctr"/>
            <a:r>
              <a:rPr lang="cs-CZ" sz="4500" b="1" dirty="0" smtClean="0"/>
              <a:t>ovlivnění 1.sv.v.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Hudba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34647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2492896"/>
            <a:ext cx="8136903" cy="34506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500" b="1" dirty="0" smtClean="0"/>
              <a:t>Populární hudba</a:t>
            </a:r>
          </a:p>
          <a:p>
            <a:pPr algn="ctr"/>
            <a:r>
              <a:rPr lang="cs-CZ" sz="4500" dirty="0" smtClean="0"/>
              <a:t>taneční hudba, hudba hraná k poslechu v kavárně či rozhlasu</a:t>
            </a:r>
            <a:r>
              <a:rPr lang="cs-CZ" sz="4500" dirty="0"/>
              <a:t> </a:t>
            </a:r>
            <a:r>
              <a:rPr lang="cs-CZ" sz="4500" dirty="0" smtClean="0"/>
              <a:t>(rozhlasový přijímač a gramofon)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Hudba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81510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2492896"/>
            <a:ext cx="8136903" cy="34506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500" b="1" u="sng" dirty="0" smtClean="0"/>
              <a:t>Jazz</a:t>
            </a:r>
          </a:p>
          <a:p>
            <a:pPr marL="0" indent="0" algn="ctr">
              <a:buNone/>
            </a:pPr>
            <a:endParaRPr lang="cs-CZ" sz="4500" b="1" dirty="0" smtClean="0"/>
          </a:p>
          <a:p>
            <a:pPr algn="ctr"/>
            <a:r>
              <a:rPr lang="cs-CZ" sz="4500" b="1" dirty="0" smtClean="0"/>
              <a:t>nový hudební směr (pronikl do Evropy z USA)</a:t>
            </a:r>
            <a:endParaRPr lang="cs-CZ" sz="45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Hudba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3212572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11560" y="2780928"/>
            <a:ext cx="8136903" cy="3450696"/>
          </a:xfrm>
        </p:spPr>
        <p:txBody>
          <a:bodyPr>
            <a:noAutofit/>
          </a:bodyPr>
          <a:lstStyle/>
          <a:p>
            <a:pPr algn="ctr"/>
            <a:r>
              <a:rPr lang="cs-CZ" sz="4000" b="1" dirty="0" smtClean="0"/>
              <a:t>Elektrifikovaná města </a:t>
            </a:r>
            <a:r>
              <a:rPr lang="cs-CZ" sz="4000" dirty="0" smtClean="0"/>
              <a:t>(tramvaje, pouliční osvětlení, biografy)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Věda a technický pokrok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1860044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11560" y="2780928"/>
            <a:ext cx="8136903" cy="3450696"/>
          </a:xfrm>
        </p:spPr>
        <p:txBody>
          <a:bodyPr>
            <a:noAutofit/>
          </a:bodyPr>
          <a:lstStyle/>
          <a:p>
            <a:pPr algn="ctr"/>
            <a:r>
              <a:rPr lang="cs-CZ" sz="4000" b="1" dirty="0" smtClean="0"/>
              <a:t>Elektrifikovaná města </a:t>
            </a:r>
            <a:r>
              <a:rPr lang="cs-CZ" sz="4000" dirty="0" smtClean="0"/>
              <a:t>(tramvaje, pouliční osvětlení, biografy)</a:t>
            </a:r>
          </a:p>
          <a:p>
            <a:pPr algn="ctr"/>
            <a:r>
              <a:rPr lang="cs-CZ" sz="4000" b="1" dirty="0" smtClean="0"/>
              <a:t>Domácnosti</a:t>
            </a:r>
            <a:r>
              <a:rPr lang="cs-CZ" sz="4000" dirty="0" smtClean="0"/>
              <a:t> (rozhlasové přijímače, telefony, vysavače, pračky, ledničky)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Věda a technický pokrok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394362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11560" y="2780928"/>
            <a:ext cx="8136903" cy="3450696"/>
          </a:xfrm>
        </p:spPr>
        <p:txBody>
          <a:bodyPr>
            <a:noAutofit/>
          </a:bodyPr>
          <a:lstStyle/>
          <a:p>
            <a:pPr algn="ctr"/>
            <a:r>
              <a:rPr lang="cs-CZ" sz="4000" dirty="0" smtClean="0"/>
              <a:t>gramofony na kliku</a:t>
            </a:r>
          </a:p>
          <a:p>
            <a:pPr algn="ctr"/>
            <a:r>
              <a:rPr lang="cs-CZ" sz="4000" dirty="0" smtClean="0"/>
              <a:t>rozhlas (zprávy, poučné a zábavné pořady)</a:t>
            </a:r>
          </a:p>
          <a:p>
            <a:pPr algn="ctr"/>
            <a:r>
              <a:rPr lang="cs-CZ" sz="4000" dirty="0" smtClean="0"/>
              <a:t>vynalezení televize, barevného filmu a barevné fotografie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Věda a technický pokrok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123209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11560" y="2780928"/>
            <a:ext cx="8136903" cy="3450696"/>
          </a:xfrm>
        </p:spPr>
        <p:txBody>
          <a:bodyPr>
            <a:noAutofit/>
          </a:bodyPr>
          <a:lstStyle/>
          <a:p>
            <a:pPr algn="ctr"/>
            <a:r>
              <a:rPr lang="cs-CZ" sz="3500" b="1" dirty="0" smtClean="0"/>
              <a:t>osobní automobily a autobusy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Věda a technický pokrok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128397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11560" y="2780928"/>
            <a:ext cx="8136903" cy="3450696"/>
          </a:xfrm>
        </p:spPr>
        <p:txBody>
          <a:bodyPr>
            <a:noAutofit/>
          </a:bodyPr>
          <a:lstStyle/>
          <a:p>
            <a:pPr algn="ctr"/>
            <a:r>
              <a:rPr lang="cs-CZ" sz="3500" b="1" dirty="0" smtClean="0"/>
              <a:t>osobní automobily a autobusy</a:t>
            </a:r>
          </a:p>
          <a:p>
            <a:pPr algn="ctr"/>
            <a:r>
              <a:rPr lang="cs-CZ" sz="3500" b="1" dirty="0" smtClean="0"/>
              <a:t>civilní letecká doprava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Věda a technický pokrok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352260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11560" y="2780928"/>
            <a:ext cx="8136903" cy="3450696"/>
          </a:xfrm>
        </p:spPr>
        <p:txBody>
          <a:bodyPr>
            <a:noAutofit/>
          </a:bodyPr>
          <a:lstStyle/>
          <a:p>
            <a:pPr algn="ctr"/>
            <a:r>
              <a:rPr lang="cs-CZ" sz="3500" b="1" dirty="0" smtClean="0"/>
              <a:t>osobní automobily a autobusy</a:t>
            </a:r>
          </a:p>
          <a:p>
            <a:pPr algn="ctr"/>
            <a:r>
              <a:rPr lang="cs-CZ" sz="3500" b="1" dirty="0" smtClean="0"/>
              <a:t>civilní letecká doprava</a:t>
            </a:r>
          </a:p>
          <a:p>
            <a:pPr algn="ctr"/>
            <a:r>
              <a:rPr lang="cs-CZ" sz="3500" b="1" dirty="0" smtClean="0"/>
              <a:t>chemie – umělé hmoty, syntetické vitamíny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Věda a technický pokrok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352260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11560" y="2780928"/>
            <a:ext cx="8136903" cy="3450696"/>
          </a:xfrm>
        </p:spPr>
        <p:txBody>
          <a:bodyPr>
            <a:noAutofit/>
          </a:bodyPr>
          <a:lstStyle/>
          <a:p>
            <a:pPr algn="ctr"/>
            <a:r>
              <a:rPr lang="cs-CZ" sz="3500" b="1" dirty="0" smtClean="0"/>
              <a:t>osobní automobily a autobusy</a:t>
            </a:r>
          </a:p>
          <a:p>
            <a:pPr algn="ctr"/>
            <a:r>
              <a:rPr lang="cs-CZ" sz="3500" b="1" dirty="0" smtClean="0"/>
              <a:t>civilní letecká doprava</a:t>
            </a:r>
          </a:p>
          <a:p>
            <a:pPr algn="ctr"/>
            <a:r>
              <a:rPr lang="cs-CZ" sz="3500" b="1" dirty="0" smtClean="0"/>
              <a:t>chemie – umělé hmoty, syntetické vitamíny</a:t>
            </a:r>
          </a:p>
          <a:p>
            <a:pPr algn="ctr"/>
            <a:r>
              <a:rPr lang="cs-CZ" sz="3500" b="1" dirty="0" smtClean="0"/>
              <a:t>jaderná fyzika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Věda a technický pokrok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352260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11560" y="2780928"/>
            <a:ext cx="8136903" cy="3450696"/>
          </a:xfrm>
        </p:spPr>
        <p:txBody>
          <a:bodyPr>
            <a:noAutofit/>
          </a:bodyPr>
          <a:lstStyle/>
          <a:p>
            <a:pPr algn="ctr"/>
            <a:r>
              <a:rPr lang="cs-CZ" sz="3500" b="1" dirty="0" smtClean="0"/>
              <a:t>osobní automobily a autobusy</a:t>
            </a:r>
          </a:p>
          <a:p>
            <a:pPr algn="ctr"/>
            <a:r>
              <a:rPr lang="cs-CZ" sz="3500" b="1" dirty="0" smtClean="0"/>
              <a:t>civilní letecká doprava</a:t>
            </a:r>
          </a:p>
          <a:p>
            <a:pPr algn="ctr"/>
            <a:r>
              <a:rPr lang="cs-CZ" sz="3500" b="1" dirty="0" smtClean="0"/>
              <a:t>chemie – umělé hmoty, syntetické vitamíny</a:t>
            </a:r>
          </a:p>
          <a:p>
            <a:pPr algn="ctr"/>
            <a:r>
              <a:rPr lang="cs-CZ" sz="3500" b="1" dirty="0" smtClean="0"/>
              <a:t>jaderná fyzika</a:t>
            </a:r>
          </a:p>
          <a:p>
            <a:pPr algn="ctr"/>
            <a:r>
              <a:rPr lang="cs-CZ" sz="3500" b="1" dirty="0" smtClean="0"/>
              <a:t>pokroky v medicíně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000" dirty="0" smtClean="0"/>
              <a:t>Věda a technický pokrok</a:t>
            </a:r>
            <a:endParaRPr lang="cs-CZ" sz="5000" dirty="0"/>
          </a:p>
        </p:txBody>
      </p:sp>
    </p:spTree>
    <p:extLst>
      <p:ext uri="{BB962C8B-B14F-4D97-AF65-F5344CB8AC3E}">
        <p14:creationId xmlns:p14="http://schemas.microsoft.com/office/powerpoint/2010/main" val="352260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5814396"/>
              </p:ext>
            </p:extLst>
          </p:nvPr>
        </p:nvGraphicFramePr>
        <p:xfrm>
          <a:off x="683568" y="3233738"/>
          <a:ext cx="8136904" cy="1083746"/>
        </p:xfrm>
        <a:graphic>
          <a:graphicData uri="http://schemas.openxmlformats.org/drawingml/2006/table">
            <a:tbl>
              <a:tblPr firstRow="1" firstCol="1" bandRow="1"/>
              <a:tblGrid>
                <a:gridCol w="1527069"/>
                <a:gridCol w="145186"/>
                <a:gridCol w="6464649"/>
              </a:tblGrid>
              <a:tr h="4832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</a:t>
                      </a:r>
                      <a:r>
                        <a:rPr lang="cs-CZ" sz="14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VÁLKOVÁ, Veronika. </a:t>
                      </a:r>
                      <a:r>
                        <a:rPr lang="cs-CZ" sz="1100" i="1" dirty="0" smtClean="0">
                          <a:effectLst/>
                        </a:rPr>
                        <a:t>Dějepis 9, nejnovější dějiny pro základní školy</a:t>
                      </a:r>
                      <a:r>
                        <a:rPr lang="cs-CZ" sz="1100" dirty="0" smtClean="0">
                          <a:effectLst/>
                        </a:rPr>
                        <a:t>. Praha: SPN - pedagogické nakladatelství, 2009, ISBN 978-80-7235-428-3. 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 smtClean="0">
                        <a:effectLst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909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981</TotalTime>
  <Words>525</Words>
  <Application>Microsoft Office PowerPoint</Application>
  <PresentationFormat>Předvádění na obrazovce (4:3)</PresentationFormat>
  <Paragraphs>136</Paragraphs>
  <Slides>34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5" baseType="lpstr">
      <vt:lpstr>Vlnění</vt:lpstr>
      <vt:lpstr>Prezentace aplikace PowerPoint</vt:lpstr>
      <vt:lpstr>Literatura a divadlo</vt:lpstr>
      <vt:lpstr>Literatura a divadlo</vt:lpstr>
      <vt:lpstr>Literatura a divadlo</vt:lpstr>
      <vt:lpstr>Literatura a divadlo</vt:lpstr>
      <vt:lpstr>Literatura a divadlo</vt:lpstr>
      <vt:lpstr>Literatura a divadlo</vt:lpstr>
      <vt:lpstr>Film</vt:lpstr>
      <vt:lpstr>Film</vt:lpstr>
      <vt:lpstr>Film</vt:lpstr>
      <vt:lpstr>Film</vt:lpstr>
      <vt:lpstr>Film</vt:lpstr>
      <vt:lpstr>Film</vt:lpstr>
      <vt:lpstr>Film</vt:lpstr>
      <vt:lpstr>Film</vt:lpstr>
      <vt:lpstr>Film</vt:lpstr>
      <vt:lpstr>Film</vt:lpstr>
      <vt:lpstr>Hudba</vt:lpstr>
      <vt:lpstr>Hudba</vt:lpstr>
      <vt:lpstr>Hudba</vt:lpstr>
      <vt:lpstr>Hudba</vt:lpstr>
      <vt:lpstr>Hudba</vt:lpstr>
      <vt:lpstr>Hudba</vt:lpstr>
      <vt:lpstr>Hudba</vt:lpstr>
      <vt:lpstr>Hudba</vt:lpstr>
      <vt:lpstr>Věda a technický pokrok</vt:lpstr>
      <vt:lpstr>Věda a technický pokrok</vt:lpstr>
      <vt:lpstr>Věda a technický pokrok</vt:lpstr>
      <vt:lpstr>Věda a technický pokrok</vt:lpstr>
      <vt:lpstr>Věda a technický pokrok</vt:lpstr>
      <vt:lpstr>Věda a technický pokrok</vt:lpstr>
      <vt:lpstr>Věda a technický pokrok</vt:lpstr>
      <vt:lpstr>Věda a technický pokrok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medkova</dc:creator>
  <cp:lastModifiedBy>ntb</cp:lastModifiedBy>
  <cp:revision>54</cp:revision>
  <dcterms:created xsi:type="dcterms:W3CDTF">2011-10-13T09:54:56Z</dcterms:created>
  <dcterms:modified xsi:type="dcterms:W3CDTF">2013-05-24T07:49:06Z</dcterms:modified>
</cp:coreProperties>
</file>