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59" r:id="rId5"/>
    <p:sldId id="260" r:id="rId6"/>
    <p:sldId id="261" r:id="rId7"/>
    <p:sldId id="263" r:id="rId8"/>
    <p:sldId id="265" r:id="rId9"/>
    <p:sldId id="267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990000"/>
    <a:srgbClr val="FFFFCC"/>
    <a:srgbClr val="FFFF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VY_32_Český jazyk_10_Skloňování podstatných jmen ZŠ praktická, 7.r. -</a:t>
          </a:r>
          <a:r>
            <a:rPr lang="cs-CZ" sz="1600" dirty="0" smtClean="0"/>
            <a:t>TEMA: Vzory rodu mužského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Kopřivnice, Štramberská 189,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Aleš </a:t>
          </a:r>
          <a:r>
            <a:rPr lang="cs-CZ" sz="1600" dirty="0" err="1" smtClean="0"/>
            <a:t>Jarolím</a:t>
          </a:r>
          <a:endParaRPr lang="cs-CZ" sz="1600" dirty="0" smtClean="0"/>
        </a:p>
        <a:p>
          <a:pPr algn="l" rtl="0"/>
          <a:r>
            <a:rPr lang="cs-CZ" sz="1600" dirty="0" smtClean="0"/>
            <a:t>VYTVOŘENO:15. 5.2013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 custLinFactNeighborX="-765" custLinFactNeighborY="184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E7F14C03-D67D-4A82-8887-4A41904268DD}" type="pres">
      <dgm:prSet presAssocID="{4C35D32F-0EAB-4CD7-82EE-45574DC2A586}" presName="vertSpace4" presStyleLbl="node1" presStyleIdx="2" presStyleCnt="4"/>
      <dgm:spPr/>
    </dgm:pt>
    <dgm:pt modelId="{D699FC7A-A1D1-4730-93D3-51E197A3376C}" type="pres">
      <dgm:prSet presAssocID="{4C35D32F-0EAB-4CD7-82EE-45574DC2A586}" presName="circle4" presStyleLbl="node1" presStyleIdx="3" presStyleCnt="4"/>
      <dgm:spPr/>
    </dgm:pt>
    <dgm:pt modelId="{66FE7F87-EA69-4EF8-86F8-F43548846DDB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902384-A84A-417E-997B-6A372FB09A33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7B003A-E199-480E-B7CD-9B8F88B5A620}" type="presOf" srcId="{D1D4F407-5343-4D3F-B5B9-D407B03CAEB4}" destId="{AED2198E-93D5-4001-81B4-73124B309672}" srcOrd="1" destOrd="0" presId="urn:microsoft.com/office/officeart/2005/8/layout/target3"/>
    <dgm:cxn modelId="{EFA95C04-EF9E-4B89-817C-B400017316B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DA50100A-1E9F-41E4-BB63-DC87272ECA69}" type="presOf" srcId="{757F3AB3-0718-4624-B441-E567A8F0AB56}" destId="{333A1088-737F-45CB-B68E-254E46348037}" srcOrd="0" destOrd="0" presId="urn:microsoft.com/office/officeart/2005/8/layout/target3"/>
    <dgm:cxn modelId="{A44264C3-BE49-498E-8693-ECF58E53557C}" type="presOf" srcId="{B651F6E3-6281-48DB-9319-2AEAFDAE7572}" destId="{619D679B-A015-4ECF-8348-D1034C574F40}" srcOrd="0" destOrd="0" presId="urn:microsoft.com/office/officeart/2005/8/layout/target3"/>
    <dgm:cxn modelId="{4853CDCD-3302-4537-B4D1-AFEA88D6CE5D}" type="presOf" srcId="{D1B46980-6531-4606-95E6-44980827E919}" destId="{6140AFEC-043D-4C43-A2F9-D0F5331DF3A3}" srcOrd="0" destOrd="0" presId="urn:microsoft.com/office/officeart/2005/8/layout/target3"/>
    <dgm:cxn modelId="{9763C015-FDCA-4208-90AC-BD06ADC2C3D8}" type="presOf" srcId="{4C35D32F-0EAB-4CD7-82EE-45574DC2A586}" destId="{4F902384-A84A-417E-997B-6A372FB09A33}" srcOrd="1" destOrd="0" presId="urn:microsoft.com/office/officeart/2005/8/layout/target3"/>
    <dgm:cxn modelId="{401E3059-FBD7-4D02-8C5F-2178761BB783}" type="presOf" srcId="{4C35D32F-0EAB-4CD7-82EE-45574DC2A586}" destId="{66FE7F87-EA69-4EF8-86F8-F43548846DDB}" srcOrd="0" destOrd="0" presId="urn:microsoft.com/office/officeart/2005/8/layout/target3"/>
    <dgm:cxn modelId="{06943DA9-7CEF-43A5-9FC6-0F6F6F795B23}" type="presOf" srcId="{D1B46980-6531-4606-95E6-44980827E919}" destId="{2BE915AB-18AA-4053-B92C-3BFC9ED204BB}" srcOrd="1" destOrd="0" presId="urn:microsoft.com/office/officeart/2005/8/layout/target3"/>
    <dgm:cxn modelId="{C272EEB9-EC8A-4BFC-97C5-D9A62A632ECF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5688A3C-A380-469A-A8D2-CFF0BF262E97}" type="presParOf" srcId="{333A1088-737F-45CB-B68E-254E46348037}" destId="{F5ABB229-8D3B-4694-996A-96F23CF14429}" srcOrd="0" destOrd="0" presId="urn:microsoft.com/office/officeart/2005/8/layout/target3"/>
    <dgm:cxn modelId="{4DC8C176-40C8-4650-AEE1-7B3D9BCB50EE}" type="presParOf" srcId="{333A1088-737F-45CB-B68E-254E46348037}" destId="{F41139FD-01EE-4571-8B17-4FB00FC51163}" srcOrd="1" destOrd="0" presId="urn:microsoft.com/office/officeart/2005/8/layout/target3"/>
    <dgm:cxn modelId="{C4C18233-26FC-423F-8288-C65EA72867BF}" type="presParOf" srcId="{333A1088-737F-45CB-B68E-254E46348037}" destId="{D005CE8C-CC26-4C3E-AC11-E15060ECD759}" srcOrd="2" destOrd="0" presId="urn:microsoft.com/office/officeart/2005/8/layout/target3"/>
    <dgm:cxn modelId="{CC5526E9-2D9D-43DA-A1B4-B70CD9E51305}" type="presParOf" srcId="{333A1088-737F-45CB-B68E-254E46348037}" destId="{2C702D82-9B77-49B7-9568-BB8EB47C3372}" srcOrd="3" destOrd="0" presId="urn:microsoft.com/office/officeart/2005/8/layout/target3"/>
    <dgm:cxn modelId="{02F7DDF1-DC61-400C-BF02-D4FC1DF8C9B2}" type="presParOf" srcId="{333A1088-737F-45CB-B68E-254E46348037}" destId="{A52A0455-90FF-4808-ABD0-F02540D31D5A}" srcOrd="4" destOrd="0" presId="urn:microsoft.com/office/officeart/2005/8/layout/target3"/>
    <dgm:cxn modelId="{4C8FDF27-E0BC-48B4-9794-F7E00C48D44B}" type="presParOf" srcId="{333A1088-737F-45CB-B68E-254E46348037}" destId="{6140AFEC-043D-4C43-A2F9-D0F5331DF3A3}" srcOrd="5" destOrd="0" presId="urn:microsoft.com/office/officeart/2005/8/layout/target3"/>
    <dgm:cxn modelId="{E9C197B8-FE2D-45AF-9FD5-D3F4037AB1ED}" type="presParOf" srcId="{333A1088-737F-45CB-B68E-254E46348037}" destId="{9358AC05-5D7D-4327-9F80-1AD486AEA664}" srcOrd="6" destOrd="0" presId="urn:microsoft.com/office/officeart/2005/8/layout/target3"/>
    <dgm:cxn modelId="{576C98F6-A257-4DB5-B26F-3E2A38809AE1}" type="presParOf" srcId="{333A1088-737F-45CB-B68E-254E46348037}" destId="{313FC574-E1CD-4FB4-B054-0B805CE0447D}" srcOrd="7" destOrd="0" presId="urn:microsoft.com/office/officeart/2005/8/layout/target3"/>
    <dgm:cxn modelId="{F571779D-F268-498D-B3F3-6546F1E50719}" type="presParOf" srcId="{333A1088-737F-45CB-B68E-254E46348037}" destId="{619D679B-A015-4ECF-8348-D1034C574F40}" srcOrd="8" destOrd="0" presId="urn:microsoft.com/office/officeart/2005/8/layout/target3"/>
    <dgm:cxn modelId="{D49CDAD7-C15A-41C2-B8EE-23305980237E}" type="presParOf" srcId="{333A1088-737F-45CB-B68E-254E46348037}" destId="{E7F14C03-D67D-4A82-8887-4A41904268DD}" srcOrd="9" destOrd="0" presId="urn:microsoft.com/office/officeart/2005/8/layout/target3"/>
    <dgm:cxn modelId="{4B223BEB-0EA0-4E7A-8BDB-447B79453BFB}" type="presParOf" srcId="{333A1088-737F-45CB-B68E-254E46348037}" destId="{D699FC7A-A1D1-4730-93D3-51E197A3376C}" srcOrd="10" destOrd="0" presId="urn:microsoft.com/office/officeart/2005/8/layout/target3"/>
    <dgm:cxn modelId="{80E6E91C-76DE-42F9-97AC-0EE86AC78DC1}" type="presParOf" srcId="{333A1088-737F-45CB-B68E-254E46348037}" destId="{66FE7F87-EA69-4EF8-86F8-F43548846DDB}" srcOrd="11" destOrd="0" presId="urn:microsoft.com/office/officeart/2005/8/layout/target3"/>
    <dgm:cxn modelId="{E6E9ABF2-1D4E-4A0E-869F-01A028D91CC0}" type="presParOf" srcId="{333A1088-737F-45CB-B68E-254E46348037}" destId="{AED2198E-93D5-4001-81B4-73124B309672}" srcOrd="12" destOrd="0" presId="urn:microsoft.com/office/officeart/2005/8/layout/target3"/>
    <dgm:cxn modelId="{3FF1FBDA-C690-43A5-BF2D-D3B61D0F582B}" type="presParOf" srcId="{333A1088-737F-45CB-B68E-254E46348037}" destId="{2BE915AB-18AA-4053-B92C-3BFC9ED204BB}" srcOrd="13" destOrd="0" presId="urn:microsoft.com/office/officeart/2005/8/layout/target3"/>
    <dgm:cxn modelId="{6A2D7BC2-2B7F-473B-BA1D-44CCB11233E5}" type="presParOf" srcId="{333A1088-737F-45CB-B68E-254E46348037}" destId="{6BB5E863-4638-4E1D-BFDE-399D028AC4ED}" srcOrd="14" destOrd="0" presId="urn:microsoft.com/office/officeart/2005/8/layout/target3"/>
    <dgm:cxn modelId="{376B6D2D-B542-4DC4-9AAF-D89109AEA1D6}" type="presParOf" srcId="{333A1088-737F-45CB-B68E-254E46348037}" destId="{4F902384-A84A-417E-997B-6A372FB09A3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Kopřivnice, Štramberská 189, příspěvková organizace</a:t>
          </a:r>
          <a:endParaRPr lang="cs-CZ" sz="16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576055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Aleš </a:t>
          </a:r>
          <a:r>
            <a:rPr lang="cs-CZ" sz="1600" kern="1200" dirty="0" err="1" smtClean="0"/>
            <a:t>Jarolím</a:t>
          </a:r>
          <a:endParaRPr lang="cs-CZ" sz="1600" kern="1200" dirty="0" smtClean="0"/>
        </a:p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VYTVOŘENO:15. 5.2013</a:t>
          </a:r>
          <a:endParaRPr lang="cs-CZ" sz="1600" kern="1200" dirty="0"/>
        </a:p>
      </dsp:txBody>
      <dsp:txXfrm>
        <a:off x="1224143" y="576055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VY_32_Český jazyk_10_Skloňování podstatných jmen ZŠ praktická, 7.r. -</a:t>
          </a:r>
          <a:r>
            <a:rPr lang="cs-CZ" sz="1600" kern="1200" dirty="0" smtClean="0"/>
            <a:t>TEMA: Vzory rodu mužského</a:t>
          </a:r>
          <a:endParaRPr lang="cs-CZ" sz="1600" kern="1200" dirty="0"/>
        </a:p>
      </dsp:txBody>
      <dsp:txXfrm>
        <a:off x="1273857" y="1082778"/>
        <a:ext cx="6498543" cy="541389"/>
      </dsp:txXfrm>
    </dsp:sp>
    <dsp:sp modelId="{D699FC7A-A1D1-4730-93D3-51E197A3376C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E7F87-EA69-4EF8-86F8-F43548846DDB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 1. 07 /1.4.00/21.1737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9E086-3D29-4871-A2FF-5ADD5D277548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8A39D-25C3-4C25-8033-585B3C471B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849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5A6E2-1842-4CE1-A776-E8224D6F5237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DC63-1E4A-48CC-A731-3CE82DAA89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67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C38B-30F0-4497-8431-CC690D89D8DB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B138C-72F2-4BF4-9F38-0D4D35824A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79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F70C0-9930-4D52-85EA-7072582D02EA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14DA4-2B18-4993-81F5-E616CAB5A3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2580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17BD6-5358-44E7-BF82-F7DDE249EB19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635D8-AF93-42BF-A124-4AF62D4ECC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139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118DC-6AAF-4A40-8C69-A8ED958CFA4A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56923-FA23-4BF5-806D-4EDE54AAD6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91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6A32C-24F1-41FE-A9EC-00E5715F6988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93B58-D1AA-4B3C-B538-8A3473EA8B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8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DB4A0-00FA-4E19-8F87-C0DD66A96046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E7E8C-84E1-4AC7-9646-2796BA6262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0146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02BDD-0DE5-4D41-AF5D-3D686EDF019C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25E6C-67BE-401E-93C3-36E792767C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32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76B59-FAB5-4BFA-994A-2B993AF7A436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21A9B-A3DC-467D-8D4F-17DDD3EDFD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853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97EC0-3DDE-4E66-8219-97E6B0E38569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09232-AED5-4855-9544-0B238C9600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71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85C2FF"/>
            </a:gs>
            <a:gs pos="2000">
              <a:srgbClr val="85C2FF"/>
            </a:gs>
            <a:gs pos="100000">
              <a:srgbClr val="C4D6E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B43E1B-F4AB-4BC6-8A0F-F88B04394E11}" type="datetimeFigureOut">
              <a:rPr lang="cs-CZ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8457920-F3AE-4DB9-B439-69ECF39AB0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9007110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Anotace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Seznámení se vzory podstatných jmen rodu mužského. Rozdělení na tvrdé a měkké vzory, na vzory životné a neživotné. Procvičení přiřazování podstatných jmen rodu mužského ke správným vzorům.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4312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r>
              <a:rPr lang="cs-CZ" b="1" smtClean="0">
                <a:solidFill>
                  <a:schemeClr val="bg1"/>
                </a:solidFill>
              </a:rPr>
              <a:t>Vzory rodu mužského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79388" y="1916113"/>
          <a:ext cx="8856663" cy="41782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089"/>
                <a:gridCol w="1188089"/>
                <a:gridCol w="1188089"/>
                <a:gridCol w="1188089"/>
                <a:gridCol w="1926144"/>
                <a:gridCol w="2178163"/>
              </a:tblGrid>
              <a:tr h="711923">
                <a:tc gridSpan="6"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Vzory  podstatných jmen rodu mužského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7447">
                <a:tc gridSpan="4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zakončená na souhlásku</a:t>
                      </a:r>
                      <a:endParaRPr lang="cs-CZ" sz="2400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zakončená na samohlásku</a:t>
                      </a:r>
                      <a:endParaRPr lang="cs-CZ" sz="2400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7447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tvrdou</a:t>
                      </a:r>
                      <a:endParaRPr lang="cs-CZ" sz="2400" b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měkkou</a:t>
                      </a:r>
                      <a:endParaRPr lang="cs-CZ" sz="2400" b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-a</a:t>
                      </a:r>
                      <a:endParaRPr lang="cs-CZ" sz="3200" b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-e</a:t>
                      </a:r>
                      <a:endParaRPr lang="cs-CZ" sz="3200" b="1" dirty="0"/>
                    </a:p>
                  </a:txBody>
                  <a:tcPr marL="91437" marR="91437" marT="45722" marB="45722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77447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nebo obojetnou</a:t>
                      </a:r>
                      <a:endParaRPr lang="cs-CZ" sz="2400" b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nebo obojetnou</a:t>
                      </a:r>
                      <a:endParaRPr lang="cs-CZ" sz="2400" b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77447">
                <a:tc>
                  <a:txBody>
                    <a:bodyPr/>
                    <a:lstStyle/>
                    <a:p>
                      <a:pPr algn="ctr"/>
                      <a:r>
                        <a:rPr lang="cs-CZ" sz="2400" i="1" dirty="0" smtClean="0"/>
                        <a:t>životné</a:t>
                      </a:r>
                      <a:endParaRPr lang="cs-CZ" sz="2400" i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i="1" dirty="0" smtClean="0"/>
                        <a:t>neživot.</a:t>
                      </a:r>
                      <a:endParaRPr lang="cs-CZ" sz="2400" i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i="1" dirty="0" smtClean="0"/>
                        <a:t>životné</a:t>
                      </a:r>
                      <a:endParaRPr lang="cs-CZ" sz="2400" i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i="1" dirty="0" smtClean="0"/>
                        <a:t>neživot.</a:t>
                      </a:r>
                      <a:endParaRPr lang="cs-CZ" sz="2400" i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i="1" dirty="0" smtClean="0"/>
                        <a:t>životné</a:t>
                      </a:r>
                      <a:endParaRPr lang="cs-CZ" sz="2400" i="1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914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pán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hrad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muž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stroj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předseda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soudce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77447"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tvrdé vzory</a:t>
                      </a:r>
                      <a:endParaRPr lang="cs-CZ" sz="2400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měkké vzory</a:t>
                      </a:r>
                      <a:endParaRPr lang="cs-CZ" sz="2400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tvrdý vzor</a:t>
                      </a:r>
                      <a:endParaRPr lang="cs-CZ" sz="2400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měkký vzor</a:t>
                      </a:r>
                      <a:endParaRPr lang="cs-CZ" sz="2400" dirty="0"/>
                    </a:p>
                  </a:txBody>
                  <a:tcPr marL="91437" marR="91437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b="1" smtClean="0">
                <a:solidFill>
                  <a:schemeClr val="bg1"/>
                </a:solidFill>
              </a:rPr>
              <a:t>Vzor pán, muž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19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440"/>
                <a:gridCol w="1838790"/>
                <a:gridCol w="1838790"/>
                <a:gridCol w="1838790"/>
                <a:gridCol w="1838790"/>
              </a:tblGrid>
              <a:tr h="579203"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/>
                        <a:t>Pád</a:t>
                      </a:r>
                      <a:endParaRPr lang="cs-CZ" sz="3000" dirty="0"/>
                    </a:p>
                  </a:txBody>
                  <a:tcPr marT="45727" marB="457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číslo jednotné</a:t>
                      </a:r>
                      <a:endParaRPr lang="cs-CZ" sz="32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číslo množné</a:t>
                      </a:r>
                      <a:endParaRPr lang="cs-CZ" sz="32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páni, -</a:t>
                      </a:r>
                      <a:r>
                        <a:rPr lang="cs-CZ" sz="2400" b="1" dirty="0" err="1" smtClean="0"/>
                        <a:t>ové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muži, -</a:t>
                      </a:r>
                      <a:r>
                        <a:rPr lang="cs-CZ" sz="2400" b="1" dirty="0" err="1" smtClean="0"/>
                        <a:t>ové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pána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muže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pánů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mužů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pánu, -</a:t>
                      </a:r>
                      <a:r>
                        <a:rPr lang="cs-CZ" sz="2400" b="1" dirty="0" err="1" smtClean="0"/>
                        <a:t>ovi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muži, -</a:t>
                      </a:r>
                      <a:r>
                        <a:rPr lang="cs-CZ" sz="2400" b="1" dirty="0" err="1" smtClean="0"/>
                        <a:t>ovi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pánům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mužům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pána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muže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pány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muže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pane!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muži!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páni! –</a:t>
                      </a:r>
                      <a:r>
                        <a:rPr lang="cs-CZ" sz="2400" b="1" dirty="0" err="1" smtClean="0"/>
                        <a:t>ové</a:t>
                      </a:r>
                      <a:r>
                        <a:rPr lang="cs-CZ" sz="2400" b="1" dirty="0" smtClean="0"/>
                        <a:t>!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muži! – </a:t>
                      </a:r>
                      <a:r>
                        <a:rPr lang="cs-CZ" sz="2400" b="1" dirty="0" err="1" smtClean="0"/>
                        <a:t>ové</a:t>
                      </a:r>
                      <a:r>
                        <a:rPr lang="cs-CZ" sz="2400" b="1" dirty="0" smtClean="0"/>
                        <a:t>!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(o)pánu, -</a:t>
                      </a:r>
                      <a:r>
                        <a:rPr lang="cs-CZ" sz="2400" b="1" dirty="0" err="1" smtClean="0"/>
                        <a:t>ovi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muži,</a:t>
                      </a:r>
                      <a:r>
                        <a:rPr lang="cs-CZ" sz="2400" b="1" baseline="0" dirty="0" smtClean="0"/>
                        <a:t> -</a:t>
                      </a:r>
                      <a:r>
                        <a:rPr lang="cs-CZ" sz="2400" b="1" baseline="0" dirty="0" err="1" smtClean="0"/>
                        <a:t>ovi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pánech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mužích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6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7.</a:t>
                      </a:r>
                      <a:endParaRPr lang="cs-CZ" sz="2400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pánem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mužem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pány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muži</a:t>
                      </a:r>
                      <a:endParaRPr lang="cs-CZ" sz="2400" b="1" dirty="0"/>
                    </a:p>
                  </a:txBody>
                  <a:tcPr marT="45727" marB="457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r>
              <a:rPr lang="cs-CZ" b="1" smtClean="0">
                <a:solidFill>
                  <a:schemeClr val="bg1"/>
                </a:solidFill>
              </a:rPr>
              <a:t>Vzor hrad, stroj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387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2432"/>
                <a:gridCol w="1856792"/>
                <a:gridCol w="1856792"/>
                <a:gridCol w="1856792"/>
                <a:gridCol w="1856792"/>
              </a:tblGrid>
              <a:tr h="548560">
                <a:tc>
                  <a:txBody>
                    <a:bodyPr/>
                    <a:lstStyle/>
                    <a:p>
                      <a:pPr algn="ctr"/>
                      <a:r>
                        <a:rPr lang="cs-CZ" sz="3000" dirty="0" smtClean="0"/>
                        <a:t>Pád</a:t>
                      </a:r>
                      <a:endParaRPr lang="cs-CZ" sz="30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3000" dirty="0" smtClean="0"/>
                        <a:t>číslo jednotné</a:t>
                      </a:r>
                      <a:endParaRPr lang="cs-CZ" sz="30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sz="3000" dirty="0" smtClean="0"/>
                        <a:t>číslo množné</a:t>
                      </a:r>
                      <a:endParaRPr lang="cs-CZ" sz="30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3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hrady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stroje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hradu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stroje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hradů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strojům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hradu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stroji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hradům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strojům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hrady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stroje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hrade!</a:t>
                      </a:r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stroji!</a:t>
                      </a:r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hrady!</a:t>
                      </a:r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stroje!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(o)hradě, -u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stroji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hradech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strojích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847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7.</a:t>
                      </a:r>
                      <a:endParaRPr lang="cs-CZ" sz="2400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hradem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strojem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hrady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stroji</a:t>
                      </a:r>
                      <a:endParaRPr lang="cs-CZ" sz="2400" b="1" dirty="0"/>
                    </a:p>
                  </a:txBody>
                  <a:tcPr marT="45713" marB="4571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solidFill>
            <a:srgbClr val="C000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b="1" smtClean="0">
                <a:solidFill>
                  <a:schemeClr val="bg1"/>
                </a:solidFill>
              </a:rPr>
              <a:t>Vzor </a:t>
            </a:r>
            <a:r>
              <a:rPr lang="cs-CZ" b="1" smtClean="0">
                <a:solidFill>
                  <a:schemeClr val="bg1"/>
                </a:solidFill>
                <a:latin typeface="Arial" charset="0"/>
              </a:rPr>
              <a:t>předseda, soudce</a:t>
            </a:r>
          </a:p>
        </p:txBody>
      </p:sp>
      <p:graphicFrame>
        <p:nvGraphicFramePr>
          <p:cNvPr id="7340" name="Group 17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1087541"/>
              </p:ext>
            </p:extLst>
          </p:nvPr>
        </p:nvGraphicFramePr>
        <p:xfrm>
          <a:off x="107950" y="1628775"/>
          <a:ext cx="8923338" cy="4394200"/>
        </p:xfrm>
        <a:graphic>
          <a:graphicData uri="http://schemas.openxmlformats.org/drawingml/2006/table">
            <a:tbl>
              <a:tblPr/>
              <a:tblGrid>
                <a:gridCol w="935038"/>
                <a:gridCol w="2160587"/>
                <a:gridCol w="1833563"/>
                <a:gridCol w="1997075"/>
                <a:gridCol w="1997075"/>
              </a:tblGrid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Pád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č</a:t>
                      </a:r>
                      <a:r>
                        <a:rPr kumimoji="0" lang="cs-CZ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íslo jednotné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č</a:t>
                      </a:r>
                      <a:r>
                        <a:rPr kumimoji="0" lang="cs-CZ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íslo množné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předsedové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soudci, -ové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předsedovi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předsedům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soudcům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předsedo!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soudce!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předsedové!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soudci, -ové!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(o)předsedovi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soudci, -ovi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předsedech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soudcích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předsedou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předsedy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soudci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 idx="4294967295"/>
          </p:nvPr>
        </p:nvSpPr>
        <p:spPr>
          <a:xfrm>
            <a:off x="323850" y="333375"/>
            <a:ext cx="8229600" cy="1144588"/>
          </a:xfrm>
          <a:solidFill>
            <a:srgbClr val="0033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b="1">
                <a:solidFill>
                  <a:schemeClr val="bg1"/>
                </a:solidFill>
              </a:rPr>
              <a:t>Procvičování vzorů rodu mužského</a:t>
            </a:r>
          </a:p>
        </p:txBody>
      </p:sp>
      <p:sp>
        <p:nvSpPr>
          <p:cNvPr id="7171" name="TextovéPole 4"/>
          <p:cNvSpPr txBox="1">
            <a:spLocks noChangeArrowheads="1"/>
          </p:cNvSpPr>
          <p:nvPr/>
        </p:nvSpPr>
        <p:spPr bwMode="auto">
          <a:xfrm>
            <a:off x="827088" y="1628775"/>
            <a:ext cx="187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endParaRPr lang="cs-CZ" sz="1800" b="0">
              <a:latin typeface="Calibri" pitchFamily="34" charset="0"/>
            </a:endParaRPr>
          </a:p>
        </p:txBody>
      </p:sp>
      <p:sp>
        <p:nvSpPr>
          <p:cNvPr id="7172" name="TextovéPole 5"/>
          <p:cNvSpPr txBox="1">
            <a:spLocks noChangeArrowheads="1"/>
          </p:cNvSpPr>
          <p:nvPr/>
        </p:nvSpPr>
        <p:spPr bwMode="auto">
          <a:xfrm>
            <a:off x="468313" y="2636838"/>
            <a:ext cx="1008062" cy="46672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>
                <a:solidFill>
                  <a:schemeClr val="bg1"/>
                </a:solidFill>
              </a:rPr>
              <a:t>pán</a:t>
            </a:r>
          </a:p>
        </p:txBody>
      </p:sp>
      <p:sp>
        <p:nvSpPr>
          <p:cNvPr id="7173" name="TextovéPole 6"/>
          <p:cNvSpPr txBox="1">
            <a:spLocks noChangeArrowheads="1"/>
          </p:cNvSpPr>
          <p:nvPr/>
        </p:nvSpPr>
        <p:spPr bwMode="auto">
          <a:xfrm>
            <a:off x="468313" y="3284538"/>
            <a:ext cx="1079500" cy="46672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>
                <a:solidFill>
                  <a:schemeClr val="bg1"/>
                </a:solidFill>
              </a:rPr>
              <a:t>hrad</a:t>
            </a:r>
          </a:p>
        </p:txBody>
      </p:sp>
      <p:sp>
        <p:nvSpPr>
          <p:cNvPr id="7174" name="TextovéPole 7"/>
          <p:cNvSpPr txBox="1">
            <a:spLocks noChangeArrowheads="1"/>
          </p:cNvSpPr>
          <p:nvPr/>
        </p:nvSpPr>
        <p:spPr bwMode="auto">
          <a:xfrm>
            <a:off x="468313" y="3933825"/>
            <a:ext cx="1150937" cy="46672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>
                <a:solidFill>
                  <a:schemeClr val="bg1"/>
                </a:solidFill>
              </a:rPr>
              <a:t>muž</a:t>
            </a:r>
          </a:p>
        </p:txBody>
      </p:sp>
      <p:sp>
        <p:nvSpPr>
          <p:cNvPr id="7175" name="TextovéPole 8"/>
          <p:cNvSpPr txBox="1">
            <a:spLocks noChangeArrowheads="1"/>
          </p:cNvSpPr>
          <p:nvPr/>
        </p:nvSpPr>
        <p:spPr bwMode="auto">
          <a:xfrm>
            <a:off x="468313" y="4581525"/>
            <a:ext cx="1081087" cy="46672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>
                <a:solidFill>
                  <a:schemeClr val="bg1"/>
                </a:solidFill>
              </a:rPr>
              <a:t>stroj</a:t>
            </a:r>
          </a:p>
        </p:txBody>
      </p:sp>
      <p:sp>
        <p:nvSpPr>
          <p:cNvPr id="7176" name="TextovéPole 11"/>
          <p:cNvSpPr txBox="1">
            <a:spLocks noChangeArrowheads="1"/>
          </p:cNvSpPr>
          <p:nvPr/>
        </p:nvSpPr>
        <p:spPr bwMode="auto">
          <a:xfrm>
            <a:off x="2339975" y="2781300"/>
            <a:ext cx="1366838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strážce</a:t>
            </a:r>
          </a:p>
        </p:txBody>
      </p:sp>
      <p:sp>
        <p:nvSpPr>
          <p:cNvPr id="7177" name="TextovéPole 12"/>
          <p:cNvSpPr txBox="1">
            <a:spLocks noChangeArrowheads="1"/>
          </p:cNvSpPr>
          <p:nvPr/>
        </p:nvSpPr>
        <p:spPr bwMode="auto">
          <a:xfrm>
            <a:off x="4932363" y="3716338"/>
            <a:ext cx="1079500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holub</a:t>
            </a:r>
          </a:p>
        </p:txBody>
      </p:sp>
      <p:sp>
        <p:nvSpPr>
          <p:cNvPr id="7178" name="TextovéPole 13"/>
          <p:cNvSpPr txBox="1">
            <a:spLocks noChangeArrowheads="1"/>
          </p:cNvSpPr>
          <p:nvPr/>
        </p:nvSpPr>
        <p:spPr bwMode="auto">
          <a:xfrm>
            <a:off x="6877050" y="2924175"/>
            <a:ext cx="865188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kroj</a:t>
            </a:r>
          </a:p>
        </p:txBody>
      </p:sp>
      <p:sp>
        <p:nvSpPr>
          <p:cNvPr id="7179" name="TextovéPole 14"/>
          <p:cNvSpPr txBox="1">
            <a:spLocks noChangeArrowheads="1"/>
          </p:cNvSpPr>
          <p:nvPr/>
        </p:nvSpPr>
        <p:spPr bwMode="auto">
          <a:xfrm>
            <a:off x="2771775" y="4365625"/>
            <a:ext cx="10080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smrk</a:t>
            </a:r>
          </a:p>
        </p:txBody>
      </p:sp>
      <p:sp>
        <p:nvSpPr>
          <p:cNvPr id="7180" name="TextovéPole 15"/>
          <p:cNvSpPr txBox="1">
            <a:spLocks noChangeArrowheads="1"/>
          </p:cNvSpPr>
          <p:nvPr/>
        </p:nvSpPr>
        <p:spPr bwMode="auto">
          <a:xfrm>
            <a:off x="4643438" y="4508500"/>
            <a:ext cx="13684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vládce</a:t>
            </a:r>
          </a:p>
        </p:txBody>
      </p:sp>
      <p:sp>
        <p:nvSpPr>
          <p:cNvPr id="7181" name="TextovéPole 16"/>
          <p:cNvSpPr txBox="1">
            <a:spLocks noChangeArrowheads="1"/>
          </p:cNvSpPr>
          <p:nvPr/>
        </p:nvSpPr>
        <p:spPr bwMode="auto">
          <a:xfrm>
            <a:off x="6804025" y="5373688"/>
            <a:ext cx="10080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kovář</a:t>
            </a:r>
          </a:p>
        </p:txBody>
      </p:sp>
      <p:sp>
        <p:nvSpPr>
          <p:cNvPr id="7182" name="TextovéPole 18"/>
          <p:cNvSpPr txBox="1">
            <a:spLocks noChangeArrowheads="1"/>
          </p:cNvSpPr>
          <p:nvPr/>
        </p:nvSpPr>
        <p:spPr bwMode="auto">
          <a:xfrm>
            <a:off x="4787900" y="2852738"/>
            <a:ext cx="13684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květák</a:t>
            </a:r>
          </a:p>
        </p:txBody>
      </p:sp>
      <p:sp>
        <p:nvSpPr>
          <p:cNvPr id="7183" name="TextovéPole 19"/>
          <p:cNvSpPr txBox="1">
            <a:spLocks noChangeArrowheads="1"/>
          </p:cNvSpPr>
          <p:nvPr/>
        </p:nvSpPr>
        <p:spPr bwMode="auto">
          <a:xfrm>
            <a:off x="2843213" y="5300663"/>
            <a:ext cx="15843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skladatel</a:t>
            </a:r>
          </a:p>
        </p:txBody>
      </p:sp>
      <p:sp>
        <p:nvSpPr>
          <p:cNvPr id="7184" name="TextovéPole 20"/>
          <p:cNvSpPr txBox="1">
            <a:spLocks noChangeArrowheads="1"/>
          </p:cNvSpPr>
          <p:nvPr/>
        </p:nvSpPr>
        <p:spPr bwMode="auto">
          <a:xfrm>
            <a:off x="5076825" y="5876925"/>
            <a:ext cx="1079500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hrnec</a:t>
            </a:r>
          </a:p>
        </p:txBody>
      </p:sp>
      <p:sp>
        <p:nvSpPr>
          <p:cNvPr id="7185" name="TextovéPole 21"/>
          <p:cNvSpPr txBox="1">
            <a:spLocks noChangeArrowheads="1"/>
          </p:cNvSpPr>
          <p:nvPr/>
        </p:nvSpPr>
        <p:spPr bwMode="auto">
          <a:xfrm>
            <a:off x="6804025" y="4365625"/>
            <a:ext cx="11525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doktor</a:t>
            </a:r>
          </a:p>
        </p:txBody>
      </p:sp>
      <p:sp>
        <p:nvSpPr>
          <p:cNvPr id="7186" name="TextovéPole 22"/>
          <p:cNvSpPr txBox="1">
            <a:spLocks noChangeArrowheads="1"/>
          </p:cNvSpPr>
          <p:nvPr/>
        </p:nvSpPr>
        <p:spPr bwMode="auto">
          <a:xfrm>
            <a:off x="2843213" y="3429000"/>
            <a:ext cx="1439862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policista</a:t>
            </a:r>
          </a:p>
        </p:txBody>
      </p:sp>
      <p:sp>
        <p:nvSpPr>
          <p:cNvPr id="7187" name="TextovéPole 23"/>
          <p:cNvSpPr txBox="1">
            <a:spLocks noChangeArrowheads="1"/>
          </p:cNvSpPr>
          <p:nvPr/>
        </p:nvSpPr>
        <p:spPr bwMode="auto">
          <a:xfrm>
            <a:off x="6588125" y="3716338"/>
            <a:ext cx="16557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kulturista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468313" y="5229225"/>
            <a:ext cx="2016125" cy="46672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cs-CZ" sz="2400">
                <a:solidFill>
                  <a:schemeClr val="bg1"/>
                </a:solidFill>
                <a:cs typeface="Arial" charset="0"/>
              </a:rPr>
              <a:t>předseda</a:t>
            </a:r>
          </a:p>
        </p:txBody>
      </p:sp>
      <p:sp>
        <p:nvSpPr>
          <p:cNvPr id="7189" name="Text Box 21"/>
          <p:cNvSpPr txBox="1">
            <a:spLocks noChangeArrowheads="1"/>
          </p:cNvSpPr>
          <p:nvPr/>
        </p:nvSpPr>
        <p:spPr bwMode="auto">
          <a:xfrm>
            <a:off x="468313" y="5876925"/>
            <a:ext cx="1727200" cy="46672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cs-CZ" sz="2400">
                <a:solidFill>
                  <a:schemeClr val="bg1"/>
                </a:solidFill>
                <a:cs typeface="Arial" charset="0"/>
              </a:rPr>
              <a:t>soudce</a:t>
            </a:r>
          </a:p>
        </p:txBody>
      </p:sp>
      <p:sp>
        <p:nvSpPr>
          <p:cNvPr id="7191" name="Text Box 23"/>
          <p:cNvSpPr txBox="1">
            <a:spLocks noChangeArrowheads="1"/>
          </p:cNvSpPr>
          <p:nvPr/>
        </p:nvSpPr>
        <p:spPr bwMode="auto">
          <a:xfrm>
            <a:off x="250825" y="1628775"/>
            <a:ext cx="73453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cs-CZ" sz="3200"/>
              <a:t>Přiřaď slova ke správným vzorům:</a:t>
            </a:r>
          </a:p>
        </p:txBody>
      </p:sp>
      <p:sp>
        <p:nvSpPr>
          <p:cNvPr id="7192" name="Text Box 24"/>
          <p:cNvSpPr txBox="1">
            <a:spLocks noChangeArrowheads="1"/>
          </p:cNvSpPr>
          <p:nvPr/>
        </p:nvSpPr>
        <p:spPr bwMode="auto">
          <a:xfrm>
            <a:off x="250825" y="1773238"/>
            <a:ext cx="8137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endParaRPr lang="cs-CZ" sz="1800" b="0"/>
          </a:p>
        </p:txBody>
      </p:sp>
    </p:spTree>
    <p:extLst>
      <p:ext uri="{BB962C8B-B14F-4D97-AF65-F5344CB8AC3E}">
        <p14:creationId xmlns:p14="http://schemas.microsoft.com/office/powerpoint/2010/main" val="1812520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 idx="4294967295"/>
          </p:nvPr>
        </p:nvSpPr>
        <p:spPr>
          <a:solidFill>
            <a:srgbClr val="0033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b="1">
                <a:solidFill>
                  <a:schemeClr val="bg1"/>
                </a:solidFill>
              </a:rPr>
              <a:t>KONTROLA</a:t>
            </a:r>
          </a:p>
        </p:txBody>
      </p:sp>
      <p:sp>
        <p:nvSpPr>
          <p:cNvPr id="9219" name="TextovéPole 5"/>
          <p:cNvSpPr txBox="1">
            <a:spLocks noChangeArrowheads="1"/>
          </p:cNvSpPr>
          <p:nvPr/>
        </p:nvSpPr>
        <p:spPr bwMode="auto">
          <a:xfrm>
            <a:off x="468313" y="1628775"/>
            <a:ext cx="1008062" cy="588963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3200">
                <a:solidFill>
                  <a:schemeClr val="bg1"/>
                </a:solidFill>
              </a:rPr>
              <a:t>pán</a:t>
            </a:r>
          </a:p>
        </p:txBody>
      </p:sp>
      <p:sp>
        <p:nvSpPr>
          <p:cNvPr id="9220" name="TextovéPole 6"/>
          <p:cNvSpPr txBox="1">
            <a:spLocks noChangeArrowheads="1"/>
          </p:cNvSpPr>
          <p:nvPr/>
        </p:nvSpPr>
        <p:spPr bwMode="auto">
          <a:xfrm>
            <a:off x="468313" y="2420938"/>
            <a:ext cx="1079500" cy="588962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3200">
                <a:solidFill>
                  <a:schemeClr val="bg1"/>
                </a:solidFill>
              </a:rPr>
              <a:t>hrad</a:t>
            </a:r>
          </a:p>
        </p:txBody>
      </p:sp>
      <p:sp>
        <p:nvSpPr>
          <p:cNvPr id="9221" name="TextovéPole 7"/>
          <p:cNvSpPr txBox="1">
            <a:spLocks noChangeArrowheads="1"/>
          </p:cNvSpPr>
          <p:nvPr/>
        </p:nvSpPr>
        <p:spPr bwMode="auto">
          <a:xfrm>
            <a:off x="468313" y="3141663"/>
            <a:ext cx="1150937" cy="588962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3200">
                <a:solidFill>
                  <a:schemeClr val="bg1"/>
                </a:solidFill>
              </a:rPr>
              <a:t>muž</a:t>
            </a:r>
          </a:p>
        </p:txBody>
      </p:sp>
      <p:sp>
        <p:nvSpPr>
          <p:cNvPr id="9222" name="TextovéPole 8"/>
          <p:cNvSpPr txBox="1">
            <a:spLocks noChangeArrowheads="1"/>
          </p:cNvSpPr>
          <p:nvPr/>
        </p:nvSpPr>
        <p:spPr bwMode="auto">
          <a:xfrm>
            <a:off x="468313" y="3933825"/>
            <a:ext cx="1081087" cy="588963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3200">
                <a:solidFill>
                  <a:schemeClr val="bg1"/>
                </a:solidFill>
              </a:rPr>
              <a:t>stroj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68313" y="4724400"/>
            <a:ext cx="2016125" cy="588963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cs-CZ" sz="3200">
                <a:solidFill>
                  <a:schemeClr val="bg1"/>
                </a:solidFill>
                <a:cs typeface="Arial" charset="0"/>
              </a:rPr>
              <a:t>předseda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68313" y="5516563"/>
            <a:ext cx="1727200" cy="588962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cs-CZ" sz="3200">
                <a:solidFill>
                  <a:schemeClr val="bg1"/>
                </a:solidFill>
                <a:cs typeface="Arial" charset="0"/>
              </a:rPr>
              <a:t>soudce</a:t>
            </a:r>
          </a:p>
        </p:txBody>
      </p:sp>
      <p:sp>
        <p:nvSpPr>
          <p:cNvPr id="9225" name="TextovéPole 11"/>
          <p:cNvSpPr txBox="1">
            <a:spLocks noChangeArrowheads="1"/>
          </p:cNvSpPr>
          <p:nvPr/>
        </p:nvSpPr>
        <p:spPr bwMode="auto">
          <a:xfrm>
            <a:off x="2987675" y="5589588"/>
            <a:ext cx="1366838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strážce</a:t>
            </a:r>
          </a:p>
        </p:txBody>
      </p:sp>
      <p:sp>
        <p:nvSpPr>
          <p:cNvPr id="9226" name="TextovéPole 22"/>
          <p:cNvSpPr txBox="1">
            <a:spLocks noChangeArrowheads="1"/>
          </p:cNvSpPr>
          <p:nvPr/>
        </p:nvSpPr>
        <p:spPr bwMode="auto">
          <a:xfrm>
            <a:off x="2987675" y="4724400"/>
            <a:ext cx="14398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policista</a:t>
            </a:r>
          </a:p>
        </p:txBody>
      </p:sp>
      <p:sp>
        <p:nvSpPr>
          <p:cNvPr id="9227" name="TextovéPole 14"/>
          <p:cNvSpPr txBox="1">
            <a:spLocks noChangeArrowheads="1"/>
          </p:cNvSpPr>
          <p:nvPr/>
        </p:nvSpPr>
        <p:spPr bwMode="auto">
          <a:xfrm>
            <a:off x="2987675" y="2492375"/>
            <a:ext cx="10080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smrk</a:t>
            </a:r>
          </a:p>
        </p:txBody>
      </p:sp>
      <p:sp>
        <p:nvSpPr>
          <p:cNvPr id="9228" name="TextovéPole 19"/>
          <p:cNvSpPr txBox="1">
            <a:spLocks noChangeArrowheads="1"/>
          </p:cNvSpPr>
          <p:nvPr/>
        </p:nvSpPr>
        <p:spPr bwMode="auto">
          <a:xfrm>
            <a:off x="2987675" y="3213100"/>
            <a:ext cx="15843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skladatel</a:t>
            </a:r>
          </a:p>
        </p:txBody>
      </p:sp>
      <p:sp>
        <p:nvSpPr>
          <p:cNvPr id="9229" name="TextovéPole 20"/>
          <p:cNvSpPr txBox="1">
            <a:spLocks noChangeArrowheads="1"/>
          </p:cNvSpPr>
          <p:nvPr/>
        </p:nvSpPr>
        <p:spPr bwMode="auto">
          <a:xfrm>
            <a:off x="2987675" y="4005263"/>
            <a:ext cx="1079500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hrnec</a:t>
            </a:r>
          </a:p>
        </p:txBody>
      </p:sp>
      <p:sp>
        <p:nvSpPr>
          <p:cNvPr id="9230" name="TextovéPole 15"/>
          <p:cNvSpPr txBox="1">
            <a:spLocks noChangeArrowheads="1"/>
          </p:cNvSpPr>
          <p:nvPr/>
        </p:nvSpPr>
        <p:spPr bwMode="auto">
          <a:xfrm>
            <a:off x="5076825" y="5589588"/>
            <a:ext cx="13684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vládce</a:t>
            </a:r>
          </a:p>
        </p:txBody>
      </p:sp>
      <p:sp>
        <p:nvSpPr>
          <p:cNvPr id="9231" name="TextovéPole 12"/>
          <p:cNvSpPr txBox="1">
            <a:spLocks noChangeArrowheads="1"/>
          </p:cNvSpPr>
          <p:nvPr/>
        </p:nvSpPr>
        <p:spPr bwMode="auto">
          <a:xfrm>
            <a:off x="2987675" y="1700213"/>
            <a:ext cx="1079500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holub</a:t>
            </a:r>
          </a:p>
        </p:txBody>
      </p:sp>
      <p:sp>
        <p:nvSpPr>
          <p:cNvPr id="9232" name="TextovéPole 18"/>
          <p:cNvSpPr txBox="1">
            <a:spLocks noChangeArrowheads="1"/>
          </p:cNvSpPr>
          <p:nvPr/>
        </p:nvSpPr>
        <p:spPr bwMode="auto">
          <a:xfrm>
            <a:off x="5076825" y="2492375"/>
            <a:ext cx="13684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květák</a:t>
            </a:r>
          </a:p>
        </p:txBody>
      </p:sp>
      <p:sp>
        <p:nvSpPr>
          <p:cNvPr id="9233" name="TextovéPole 13"/>
          <p:cNvSpPr txBox="1">
            <a:spLocks noChangeArrowheads="1"/>
          </p:cNvSpPr>
          <p:nvPr/>
        </p:nvSpPr>
        <p:spPr bwMode="auto">
          <a:xfrm>
            <a:off x="5076825" y="4005263"/>
            <a:ext cx="865188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kroj</a:t>
            </a:r>
          </a:p>
        </p:txBody>
      </p:sp>
      <p:sp>
        <p:nvSpPr>
          <p:cNvPr id="9234" name="TextovéPole 23"/>
          <p:cNvSpPr txBox="1">
            <a:spLocks noChangeArrowheads="1"/>
          </p:cNvSpPr>
          <p:nvPr/>
        </p:nvSpPr>
        <p:spPr bwMode="auto">
          <a:xfrm>
            <a:off x="5076825" y="4724400"/>
            <a:ext cx="16557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kulturista</a:t>
            </a:r>
          </a:p>
        </p:txBody>
      </p:sp>
      <p:sp>
        <p:nvSpPr>
          <p:cNvPr id="9235" name="TextovéPole 21"/>
          <p:cNvSpPr txBox="1">
            <a:spLocks noChangeArrowheads="1"/>
          </p:cNvSpPr>
          <p:nvPr/>
        </p:nvSpPr>
        <p:spPr bwMode="auto">
          <a:xfrm>
            <a:off x="5076825" y="1700213"/>
            <a:ext cx="1152525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doktor</a:t>
            </a:r>
          </a:p>
        </p:txBody>
      </p:sp>
      <p:sp>
        <p:nvSpPr>
          <p:cNvPr id="9236" name="TextovéPole 16"/>
          <p:cNvSpPr txBox="1">
            <a:spLocks noChangeArrowheads="1"/>
          </p:cNvSpPr>
          <p:nvPr/>
        </p:nvSpPr>
        <p:spPr bwMode="auto">
          <a:xfrm>
            <a:off x="5076825" y="3213100"/>
            <a:ext cx="1008063" cy="4667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2400"/>
              <a:t>kovář</a:t>
            </a:r>
          </a:p>
        </p:txBody>
      </p:sp>
    </p:spTree>
    <p:extLst>
      <p:ext uri="{BB962C8B-B14F-4D97-AF65-F5344CB8AC3E}">
        <p14:creationId xmlns:p14="http://schemas.microsoft.com/office/powerpoint/2010/main" val="1864885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637511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ČMOLÍKOVÁ, Simona; REMUTOVÁ, Pavla; SLAPNIČKOVÁ, Hana. </a:t>
            </a:r>
            <a:r>
              <a:rPr lang="cs-CZ" sz="2400" b="1" i="1" dirty="0" smtClean="0"/>
              <a:t>Český jazyk pro 7. ročník zvláštní školy</a:t>
            </a:r>
            <a:r>
              <a:rPr lang="cs-CZ" sz="2400" b="1" dirty="0"/>
              <a:t>. Praha: </a:t>
            </a:r>
            <a:r>
              <a:rPr lang="cs-CZ" sz="2400" b="1" dirty="0" smtClean="0"/>
              <a:t>SEPTIMA, </a:t>
            </a:r>
            <a:r>
              <a:rPr lang="cs-CZ" sz="2400" b="1" dirty="0"/>
              <a:t>1996, ISBN 80-85801-64-7.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71600" y="1052736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CITACE: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6064378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407</Words>
  <Application>Microsoft Office PowerPoint</Application>
  <PresentationFormat>Předvádění na obrazovce (4:3)</PresentationFormat>
  <Paragraphs>190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Vzory rodu mužského</vt:lpstr>
      <vt:lpstr>Vzor pán, muž</vt:lpstr>
      <vt:lpstr>Vzor hrad, stroj</vt:lpstr>
      <vt:lpstr>Vzor předseda, soudce</vt:lpstr>
      <vt:lpstr>Procvičování vzorů rodu mužského</vt:lpstr>
      <vt:lpstr>KONTROLA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Ales Jarolim</dc:creator>
  <cp:lastModifiedBy>Ales Jarolim</cp:lastModifiedBy>
  <cp:revision>33</cp:revision>
  <dcterms:created xsi:type="dcterms:W3CDTF">2013-05-21T08:52:23Z</dcterms:created>
  <dcterms:modified xsi:type="dcterms:W3CDTF">2013-05-24T11:03:50Z</dcterms:modified>
</cp:coreProperties>
</file>