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996" r:id="rId1"/>
  </p:sldMasterIdLst>
  <p:sldIdLst>
    <p:sldId id="262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youtube.com/watch?v=XO5T6_ofFOc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youtube.com/watch?v=eP2sTS0-hck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hyperlink" Target="http://www.youtube.com/watch?v=J7Fq9brpyyU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1045600"/>
              </p:ext>
            </p:extLst>
          </p:nvPr>
        </p:nvGraphicFramePr>
        <p:xfrm>
          <a:off x="1368425" y="2924944"/>
          <a:ext cx="6405925" cy="349618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Nikola Košťálová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VY_32_INOVACE_8A_2_Hospodine, pomiluj </a:t>
                      </a:r>
                      <a:r>
                        <a:rPr lang="cs-CZ" sz="14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8A_ČJ</a:t>
                      </a:r>
                      <a:r>
                        <a:rPr lang="cs-CZ" sz="1400" baseline="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8. ročník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s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významnými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duchovními písněmi, které vznikly na našem území. Mají možnost si písně přečíst i poslechnout a udělat jazykový rozbor staroslověnských textů.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Hospodine, pomiluj </a:t>
            </a:r>
            <a:r>
              <a:rPr lang="cs-CZ" dirty="0" err="1" smtClean="0"/>
              <a:t>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a další duchovní písně</a:t>
            </a:r>
            <a:endParaRPr lang="cs-CZ" sz="48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informace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406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500" b="1" dirty="0" smtClean="0"/>
              <a:t>Duchovní píseň </a:t>
            </a:r>
          </a:p>
          <a:p>
            <a:pPr lvl="1"/>
            <a:r>
              <a:rPr lang="cs-CZ" sz="2800" dirty="0" smtClean="0"/>
              <a:t>vyvinula se z gregoriánského chorálu, </a:t>
            </a:r>
            <a:r>
              <a:rPr lang="cs-CZ" sz="2800" dirty="0" err="1" smtClean="0"/>
              <a:t>literugický</a:t>
            </a:r>
            <a:r>
              <a:rPr lang="cs-CZ" sz="2800" dirty="0" smtClean="0"/>
              <a:t> text.</a:t>
            </a:r>
          </a:p>
          <a:p>
            <a:pPr lvl="1">
              <a:buNone/>
            </a:pPr>
            <a:endParaRPr lang="cs-CZ" sz="2800" dirty="0" smtClean="0"/>
          </a:p>
          <a:p>
            <a:pPr lvl="1"/>
            <a:r>
              <a:rPr lang="cs-CZ" sz="2800" dirty="0" smtClean="0"/>
              <a:t> </a:t>
            </a:r>
            <a:r>
              <a:rPr lang="cs-CZ" sz="2800" dirty="0" smtClean="0"/>
              <a:t>gregoriánský chorál = jednohlasý, mužský zpěv na </a:t>
            </a:r>
            <a:r>
              <a:rPr lang="cs-CZ" sz="2800" dirty="0" err="1" smtClean="0"/>
              <a:t>litergický</a:t>
            </a:r>
            <a:r>
              <a:rPr lang="cs-CZ" sz="2800" dirty="0" smtClean="0"/>
              <a:t> text.</a:t>
            </a:r>
          </a:p>
          <a:p>
            <a:pPr lvl="1">
              <a:buNone/>
            </a:pPr>
            <a:endParaRPr lang="cs-CZ" sz="2800" dirty="0" smtClean="0"/>
          </a:p>
          <a:p>
            <a:pPr lvl="1"/>
            <a:r>
              <a:rPr lang="cs-CZ" sz="2800" dirty="0" smtClean="0"/>
              <a:t> </a:t>
            </a:r>
            <a:r>
              <a:rPr lang="cs-CZ" sz="2800" dirty="0" smtClean="0"/>
              <a:t>nejstarší duchovní píseň vznikla asi konce 10. století.</a:t>
            </a:r>
          </a:p>
          <a:p>
            <a:pPr lvl="1">
              <a:buNone/>
            </a:pPr>
            <a:endParaRPr lang="cs-CZ" sz="2800" dirty="0" smtClean="0"/>
          </a:p>
          <a:p>
            <a:pPr lvl="1"/>
            <a:r>
              <a:rPr lang="cs-CZ" sz="2800" dirty="0" smtClean="0"/>
              <a:t> </a:t>
            </a:r>
            <a:r>
              <a:rPr lang="cs-CZ" sz="2800" dirty="0" smtClean="0"/>
              <a:t>dokládán staroslověnský původ.</a:t>
            </a:r>
            <a:endParaRPr lang="cs-CZ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Hospodine, pomiluj </a:t>
            </a:r>
            <a:r>
              <a:rPr lang="cs-CZ" dirty="0" err="1" smtClean="0"/>
              <a:t>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nejstarší známá česká duchovní píseň.</a:t>
            </a:r>
          </a:p>
          <a:p>
            <a:r>
              <a:rPr lang="cs-CZ" dirty="0" smtClean="0"/>
              <a:t> </a:t>
            </a:r>
            <a:r>
              <a:rPr lang="cs-CZ" dirty="0" smtClean="0"/>
              <a:t>vznikla zřejmě na konci 10. století.</a:t>
            </a:r>
          </a:p>
          <a:p>
            <a:r>
              <a:rPr lang="cs-CZ" dirty="0" smtClean="0"/>
              <a:t> chorál jednoduché formy.</a:t>
            </a:r>
          </a:p>
          <a:p>
            <a:pPr lvl="1"/>
            <a:r>
              <a:rPr lang="cs-CZ" dirty="0" smtClean="0"/>
              <a:t>Chorál=je jednohlasý, sborový zpěv na latinské texty převzaté z </a:t>
            </a:r>
            <a:r>
              <a:rPr lang="cs-CZ" dirty="0" smtClean="0"/>
              <a:t>bible.</a:t>
            </a:r>
          </a:p>
          <a:p>
            <a:r>
              <a:rPr lang="cs-CZ" dirty="0" smtClean="0"/>
              <a:t> je modlitbou za mír, hojnost úrody a ochranu celé země.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lvl="2">
              <a:buNone/>
            </a:pPr>
            <a:endParaRPr lang="cs-CZ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effectLst/>
              </a:rPr>
              <a:t>Traktát Jana z Holešova o písni «Hospodine, pomiluj </a:t>
            </a:r>
            <a:r>
              <a:rPr lang="cs-CZ" dirty="0" err="1" smtClean="0">
                <a:effectLst/>
              </a:rPr>
              <a:t>ny</a:t>
            </a:r>
            <a:r>
              <a:rPr lang="cs-CZ" dirty="0" smtClean="0">
                <a:effectLst/>
              </a:rPr>
              <a:t>»</a:t>
            </a:r>
            <a:r>
              <a:rPr lang="cs-CZ" i="1" dirty="0" smtClean="0"/>
              <a:t/>
            </a:r>
            <a:br>
              <a:rPr lang="cs-CZ" i="1" dirty="0" smtClean="0"/>
            </a:br>
            <a:endParaRPr lang="cs-CZ" dirty="0"/>
          </a:p>
        </p:txBody>
      </p:sp>
      <p:pic>
        <p:nvPicPr>
          <p:cNvPr id="4" name="Zástupný symbol pro obsah 3" descr="hos_manu.jpg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19671" y="1700808"/>
            <a:ext cx="5106023" cy="4680520"/>
          </a:xfrm>
        </p:spPr>
      </p:pic>
      <p:sp>
        <p:nvSpPr>
          <p:cNvPr id="5" name="TextovéPole 4"/>
          <p:cNvSpPr txBox="1"/>
          <p:nvPr/>
        </p:nvSpPr>
        <p:spPr>
          <a:xfrm>
            <a:off x="2843808" y="6488668"/>
            <a:ext cx="3183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Poslechni si píseň, kliknutím!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Text písně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	</a:t>
            </a:r>
            <a:r>
              <a:rPr lang="cs-CZ" i="1" dirty="0" smtClean="0"/>
              <a:t>Hospodine</a:t>
            </a:r>
            <a:r>
              <a:rPr lang="cs-CZ" i="1" dirty="0" smtClean="0"/>
              <a:t>, pomiluj </a:t>
            </a:r>
            <a:r>
              <a:rPr lang="cs-CZ" i="1" dirty="0" err="1" smtClean="0"/>
              <a:t>ny</a:t>
            </a:r>
            <a:r>
              <a:rPr lang="cs-CZ" i="1" dirty="0" smtClean="0"/>
              <a:t>!		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	</a:t>
            </a:r>
            <a:r>
              <a:rPr lang="cs-CZ" i="1" dirty="0" err="1" smtClean="0"/>
              <a:t>Jezukriste</a:t>
            </a:r>
            <a:r>
              <a:rPr lang="cs-CZ" i="1" dirty="0" smtClean="0"/>
              <a:t>, pomiluj </a:t>
            </a:r>
            <a:r>
              <a:rPr lang="cs-CZ" i="1" dirty="0" err="1" smtClean="0"/>
              <a:t>ny</a:t>
            </a:r>
            <a:r>
              <a:rPr lang="cs-CZ" i="1" dirty="0" smtClean="0"/>
              <a:t>!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	</a:t>
            </a:r>
            <a:r>
              <a:rPr lang="cs-CZ" i="1" dirty="0" smtClean="0"/>
              <a:t>Ty</a:t>
            </a:r>
            <a:r>
              <a:rPr lang="cs-CZ" i="1" dirty="0" smtClean="0"/>
              <a:t>, spase všeho </a:t>
            </a:r>
            <a:r>
              <a:rPr lang="cs-CZ" i="1" dirty="0" err="1" smtClean="0"/>
              <a:t>mira</a:t>
            </a:r>
            <a:r>
              <a:rPr lang="cs-CZ" i="1" dirty="0" smtClean="0"/>
              <a:t>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	</a:t>
            </a:r>
            <a:r>
              <a:rPr lang="cs-CZ" i="1" dirty="0" err="1" smtClean="0"/>
              <a:t>spasiž</a:t>
            </a:r>
            <a:r>
              <a:rPr lang="cs-CZ" i="1" dirty="0" smtClean="0"/>
              <a:t> </a:t>
            </a:r>
            <a:r>
              <a:rPr lang="cs-CZ" i="1" dirty="0" err="1" smtClean="0"/>
              <a:t>ny</a:t>
            </a:r>
            <a:r>
              <a:rPr lang="cs-CZ" i="1" dirty="0" smtClean="0"/>
              <a:t> i </a:t>
            </a:r>
            <a:r>
              <a:rPr lang="cs-CZ" i="1" dirty="0" err="1" smtClean="0"/>
              <a:t>uslyšiž</a:t>
            </a:r>
            <a:r>
              <a:rPr lang="cs-CZ" i="1" dirty="0" smtClean="0"/>
              <a:t>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	</a:t>
            </a:r>
            <a:r>
              <a:rPr lang="cs-CZ" i="1" dirty="0" smtClean="0"/>
              <a:t>Hospodine</a:t>
            </a:r>
            <a:r>
              <a:rPr lang="cs-CZ" i="1" dirty="0" smtClean="0"/>
              <a:t>, hlasy </a:t>
            </a:r>
            <a:r>
              <a:rPr lang="cs-CZ" i="1" dirty="0" err="1" smtClean="0"/>
              <a:t>našě</a:t>
            </a:r>
            <a:r>
              <a:rPr lang="cs-CZ" i="1" dirty="0" smtClean="0"/>
              <a:t>!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	</a:t>
            </a:r>
            <a:r>
              <a:rPr lang="cs-CZ" i="1" dirty="0" err="1" smtClean="0"/>
              <a:t>Daj</a:t>
            </a:r>
            <a:r>
              <a:rPr lang="cs-CZ" i="1" dirty="0" smtClean="0"/>
              <a:t> </a:t>
            </a:r>
            <a:r>
              <a:rPr lang="cs-CZ" i="1" dirty="0" smtClean="0"/>
              <a:t>nám </a:t>
            </a:r>
            <a:r>
              <a:rPr lang="cs-CZ" i="1" dirty="0" err="1" smtClean="0"/>
              <a:t>všěm</a:t>
            </a:r>
            <a:r>
              <a:rPr lang="cs-CZ" i="1" dirty="0" smtClean="0"/>
              <a:t>, Hospodine,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	</a:t>
            </a:r>
            <a:r>
              <a:rPr lang="cs-CZ" i="1" dirty="0" err="1" smtClean="0"/>
              <a:t>žizn</a:t>
            </a:r>
            <a:r>
              <a:rPr lang="cs-CZ" i="1" dirty="0" smtClean="0"/>
              <a:t> </a:t>
            </a:r>
            <a:r>
              <a:rPr lang="cs-CZ" i="1" dirty="0" smtClean="0"/>
              <a:t>a mír v zemi!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	</a:t>
            </a:r>
            <a:r>
              <a:rPr lang="cs-CZ" i="1" dirty="0" err="1" smtClean="0"/>
              <a:t>Krleš</a:t>
            </a:r>
            <a:r>
              <a:rPr lang="cs-CZ" i="1" dirty="0" smtClean="0"/>
              <a:t>! </a:t>
            </a:r>
            <a:r>
              <a:rPr lang="cs-CZ" i="1" dirty="0" err="1" smtClean="0"/>
              <a:t>Krleš</a:t>
            </a:r>
            <a:r>
              <a:rPr lang="cs-CZ" i="1" dirty="0" smtClean="0"/>
              <a:t>! </a:t>
            </a:r>
            <a:r>
              <a:rPr lang="cs-CZ" i="1" dirty="0" err="1" smtClean="0"/>
              <a:t>Krleš</a:t>
            </a:r>
            <a:r>
              <a:rPr lang="cs-CZ" i="1" dirty="0" smtClean="0"/>
              <a:t>!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Rozbor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470916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Pomiluj </a:t>
            </a:r>
            <a:r>
              <a:rPr lang="cs-CZ" sz="2400" dirty="0" err="1" smtClean="0"/>
              <a:t>ny</a:t>
            </a:r>
            <a:r>
              <a:rPr lang="cs-CZ" sz="2400" dirty="0" smtClean="0"/>
              <a:t> – smiluj se nad námi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smtClean="0"/>
              <a:t>Spase všeho míra – spasiteli celého světa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err="1" smtClean="0"/>
              <a:t>Ny</a:t>
            </a:r>
            <a:r>
              <a:rPr lang="cs-CZ" sz="2400" dirty="0" smtClean="0"/>
              <a:t> – nás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err="1" smtClean="0"/>
              <a:t>Žizň</a:t>
            </a:r>
            <a:r>
              <a:rPr lang="cs-CZ" sz="2400" dirty="0" smtClean="0"/>
              <a:t> a mír – hojnost úrody a pokoj (mír a pokoj)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err="1" smtClean="0"/>
              <a:t>Krleš</a:t>
            </a:r>
            <a:r>
              <a:rPr lang="cs-CZ" sz="2400" dirty="0" smtClean="0"/>
              <a:t> – zčeštěno z řeckého Kyrie </a:t>
            </a:r>
            <a:r>
              <a:rPr lang="cs-CZ" sz="2400" dirty="0" err="1" smtClean="0"/>
              <a:t>eleison</a:t>
            </a:r>
            <a:r>
              <a:rPr lang="cs-CZ" sz="2400" dirty="0" smtClean="0"/>
              <a:t> = Pane, smiluj se</a:t>
            </a:r>
            <a:endParaRPr lang="cs-CZ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duchovní písně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cs-CZ" dirty="0" smtClean="0"/>
              <a:t> Svatý Václave – 12. století první tři sloky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/>
              <a:t>			  - 14. a 15. století ostatní sloky</a:t>
            </a:r>
          </a:p>
          <a:p>
            <a:pPr>
              <a:buNone/>
            </a:pPr>
            <a:r>
              <a:rPr lang="cs-CZ" sz="2400" dirty="0" smtClean="0"/>
              <a:t>Svatováclavský chorál – slavnostní píseň zpívána při církevních a světských obřadech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err="1" smtClean="0"/>
              <a:t>Ktož</a:t>
            </a:r>
            <a:r>
              <a:rPr lang="cs-CZ" sz="2400" dirty="0" smtClean="0"/>
              <a:t> </a:t>
            </a:r>
            <a:r>
              <a:rPr lang="cs-CZ" sz="2400" dirty="0" err="1" smtClean="0"/>
              <a:t>jsú</a:t>
            </a:r>
            <a:r>
              <a:rPr lang="cs-CZ" sz="2400" dirty="0" smtClean="0"/>
              <a:t> boží bojovníci</a:t>
            </a:r>
          </a:p>
          <a:p>
            <a:pPr>
              <a:buNone/>
            </a:pPr>
            <a:r>
              <a:rPr lang="cs-CZ" sz="2400" dirty="0" smtClean="0"/>
              <a:t>Nejslavnější husitská píseň – bojovný chorál husitských vojsk.</a:t>
            </a:r>
          </a:p>
          <a:p>
            <a:pPr>
              <a:buNone/>
            </a:pPr>
            <a:r>
              <a:rPr lang="cs-CZ" sz="2400" dirty="0" smtClean="0"/>
              <a:t>Nachází se v </a:t>
            </a:r>
            <a:r>
              <a:rPr lang="cs-CZ" sz="2400" smtClean="0"/>
              <a:t>Jistebnickém kancionálu.</a:t>
            </a:r>
            <a:endParaRPr lang="cs-CZ" sz="24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Text prvních tří slok písně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9036496" cy="470916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dirty="0" smtClean="0"/>
              <a:t>Kníže Václave</a:t>
            </a:r>
          </a:p>
          <a:p>
            <a:pPr>
              <a:buNone/>
            </a:pPr>
            <a:r>
              <a:rPr lang="cs-CZ" dirty="0" smtClean="0"/>
              <a:t>vévodo </a:t>
            </a:r>
            <a:r>
              <a:rPr lang="cs-CZ" dirty="0" smtClean="0"/>
              <a:t>České </a:t>
            </a:r>
            <a:r>
              <a:rPr lang="cs-CZ" dirty="0" smtClean="0"/>
              <a:t>země			</a:t>
            </a:r>
            <a:r>
              <a:rPr lang="cs-CZ" dirty="0" err="1" smtClean="0"/>
              <a:t>kněže</a:t>
            </a:r>
            <a:r>
              <a:rPr lang="cs-CZ" dirty="0" smtClean="0"/>
              <a:t> – 5. </a:t>
            </a:r>
            <a:r>
              <a:rPr lang="cs-CZ" dirty="0" err="1" smtClean="0"/>
              <a:t>p.č.j</a:t>
            </a:r>
            <a:r>
              <a:rPr lang="cs-CZ" dirty="0" smtClean="0"/>
              <a:t> kníže</a:t>
            </a:r>
          </a:p>
          <a:p>
            <a:pPr>
              <a:buNone/>
            </a:pPr>
            <a:r>
              <a:rPr lang="cs-CZ" dirty="0" err="1" smtClean="0"/>
              <a:t>kněže</a:t>
            </a:r>
            <a:r>
              <a:rPr lang="cs-CZ" dirty="0" smtClean="0"/>
              <a:t> náš</a:t>
            </a:r>
          </a:p>
          <a:p>
            <a:pPr>
              <a:buNone/>
            </a:pPr>
            <a:r>
              <a:rPr lang="cs-CZ" dirty="0" smtClean="0"/>
              <a:t>pros </a:t>
            </a:r>
            <a:r>
              <a:rPr lang="cs-CZ" dirty="0" smtClean="0"/>
              <a:t>za </a:t>
            </a:r>
            <a:r>
              <a:rPr lang="cs-CZ" dirty="0" err="1" smtClean="0"/>
              <a:t>ny</a:t>
            </a:r>
            <a:r>
              <a:rPr lang="cs-CZ" dirty="0" smtClean="0"/>
              <a:t> </a:t>
            </a:r>
            <a:r>
              <a:rPr lang="cs-CZ" dirty="0" smtClean="0"/>
              <a:t>Boha			pros za </a:t>
            </a:r>
            <a:r>
              <a:rPr lang="cs-CZ" dirty="0" err="1" smtClean="0"/>
              <a:t>ny</a:t>
            </a:r>
            <a:r>
              <a:rPr lang="cs-CZ" dirty="0" smtClean="0"/>
              <a:t> – pros za </a:t>
            </a:r>
            <a:r>
              <a:rPr lang="cs-CZ" dirty="0" err="1" smtClean="0"/>
              <a:t>ná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svatého Ducha</a:t>
            </a:r>
          </a:p>
          <a:p>
            <a:pPr>
              <a:buNone/>
            </a:pPr>
            <a:r>
              <a:rPr lang="cs-CZ" dirty="0" err="1" smtClean="0"/>
              <a:t>Kyrieleison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>
              <a:buNone/>
            </a:pPr>
            <a:r>
              <a:rPr lang="cs-CZ" dirty="0" smtClean="0"/>
              <a:t>Nebeské </a:t>
            </a:r>
            <a:r>
              <a:rPr lang="cs-CZ" dirty="0" err="1" smtClean="0"/>
              <a:t>toť</a:t>
            </a:r>
            <a:r>
              <a:rPr lang="cs-CZ" dirty="0" smtClean="0"/>
              <a:t> dvorstvo </a:t>
            </a:r>
            <a:r>
              <a:rPr lang="cs-CZ" dirty="0" smtClean="0"/>
              <a:t>krásné		nebeské dvorstvo – služba při </a:t>
            </a:r>
            <a:r>
              <a:rPr lang="cs-CZ" dirty="0" err="1" smtClean="0"/>
              <a:t>dvořebožím</a:t>
            </a:r>
            <a:r>
              <a:rPr lang="cs-CZ" dirty="0" smtClean="0"/>
              <a:t>		</a:t>
            </a:r>
          </a:p>
          <a:p>
            <a:pPr>
              <a:buNone/>
            </a:pPr>
            <a:r>
              <a:rPr lang="cs-CZ" dirty="0" smtClean="0"/>
              <a:t>blaze </a:t>
            </a:r>
            <a:r>
              <a:rPr lang="cs-CZ" dirty="0" smtClean="0"/>
              <a:t>tomu </a:t>
            </a:r>
            <a:r>
              <a:rPr lang="cs-CZ" dirty="0" err="1" smtClean="0"/>
              <a:t>ktož</a:t>
            </a:r>
            <a:r>
              <a:rPr lang="cs-CZ" dirty="0" smtClean="0"/>
              <a:t> tam </a:t>
            </a:r>
            <a:r>
              <a:rPr lang="cs-CZ" dirty="0" smtClean="0"/>
              <a:t>pojde		</a:t>
            </a:r>
            <a:r>
              <a:rPr lang="cs-CZ" dirty="0" err="1" smtClean="0"/>
              <a:t>ktož</a:t>
            </a:r>
            <a:r>
              <a:rPr lang="cs-CZ" dirty="0" smtClean="0"/>
              <a:t> tam </a:t>
            </a:r>
            <a:r>
              <a:rPr lang="cs-CZ" dirty="0" err="1" smtClean="0"/>
              <a:t>pójde</a:t>
            </a:r>
            <a:r>
              <a:rPr lang="cs-CZ" dirty="0" smtClean="0"/>
              <a:t> – kdo se tam dostane</a:t>
            </a:r>
          </a:p>
          <a:p>
            <a:pPr>
              <a:buNone/>
            </a:pPr>
            <a:r>
              <a:rPr lang="cs-CZ" dirty="0" smtClean="0"/>
              <a:t>život věčny</a:t>
            </a:r>
          </a:p>
          <a:p>
            <a:pPr>
              <a:buNone/>
            </a:pPr>
            <a:r>
              <a:rPr lang="cs-CZ" dirty="0" smtClean="0"/>
              <a:t>oheň jasný			oheň jasný – zář sv. Ducha</a:t>
            </a:r>
          </a:p>
          <a:p>
            <a:pPr>
              <a:buNone/>
            </a:pPr>
            <a:r>
              <a:rPr lang="cs-CZ" dirty="0" smtClean="0"/>
              <a:t>svatého Ducha</a:t>
            </a:r>
          </a:p>
          <a:p>
            <a:pPr>
              <a:buNone/>
            </a:pPr>
            <a:r>
              <a:rPr lang="cs-CZ" dirty="0" err="1" smtClean="0"/>
              <a:t>Kyrieleison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>
              <a:buNone/>
            </a:pPr>
            <a:r>
              <a:rPr lang="cs-CZ" dirty="0" smtClean="0"/>
              <a:t>Pomoci </a:t>
            </a:r>
            <a:r>
              <a:rPr lang="cs-CZ" dirty="0" smtClean="0"/>
              <a:t>tvé </a:t>
            </a:r>
            <a:r>
              <a:rPr lang="cs-CZ" dirty="0" err="1" smtClean="0"/>
              <a:t>žádámy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smyluj</a:t>
            </a:r>
            <a:r>
              <a:rPr lang="cs-CZ" dirty="0" smtClean="0"/>
              <a:t> </a:t>
            </a:r>
            <a:r>
              <a:rPr lang="cs-CZ" dirty="0" smtClean="0"/>
              <a:t>se nad </a:t>
            </a:r>
            <a:r>
              <a:rPr lang="cs-CZ" dirty="0" smtClean="0"/>
              <a:t>námi</a:t>
            </a:r>
          </a:p>
          <a:p>
            <a:pPr>
              <a:buNone/>
            </a:pPr>
            <a:r>
              <a:rPr lang="cs-CZ" dirty="0" smtClean="0"/>
              <a:t>utěš smutné</a:t>
            </a:r>
          </a:p>
          <a:p>
            <a:pPr>
              <a:buNone/>
            </a:pPr>
            <a:r>
              <a:rPr lang="cs-CZ" dirty="0" err="1" smtClean="0"/>
              <a:t>odžeň</a:t>
            </a:r>
            <a:r>
              <a:rPr lang="cs-CZ" dirty="0" smtClean="0"/>
              <a:t> </a:t>
            </a:r>
            <a:r>
              <a:rPr lang="cs-CZ" dirty="0" smtClean="0"/>
              <a:t>vše </a:t>
            </a:r>
            <a:r>
              <a:rPr lang="cs-CZ" dirty="0" smtClean="0"/>
              <a:t>zlé</a:t>
            </a:r>
          </a:p>
          <a:p>
            <a:pPr>
              <a:buNone/>
            </a:pPr>
            <a:r>
              <a:rPr lang="cs-CZ" dirty="0" smtClean="0"/>
              <a:t>kníže Václave</a:t>
            </a:r>
          </a:p>
          <a:p>
            <a:pPr>
              <a:buNone/>
            </a:pPr>
            <a:r>
              <a:rPr lang="cs-CZ" dirty="0" err="1" smtClean="0"/>
              <a:t>Kyrieleison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Poslechni si!</a:t>
            </a:r>
            <a:endParaRPr lang="cs-CZ" dirty="0"/>
          </a:p>
        </p:txBody>
      </p:sp>
      <p:pic>
        <p:nvPicPr>
          <p:cNvPr id="4" name="Zástupný symbol pro obsah 3" descr="vac_manu.jpg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412776"/>
            <a:ext cx="3720054" cy="4708525"/>
          </a:xfrm>
        </p:spPr>
      </p:pic>
      <p:sp>
        <p:nvSpPr>
          <p:cNvPr id="5" name="TextovéPole 4"/>
          <p:cNvSpPr txBox="1"/>
          <p:nvPr/>
        </p:nvSpPr>
        <p:spPr>
          <a:xfrm>
            <a:off x="1115616" y="6237312"/>
            <a:ext cx="2310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a poslechni si.</a:t>
            </a:r>
            <a:endParaRPr lang="cs-CZ" dirty="0"/>
          </a:p>
        </p:txBody>
      </p:sp>
      <p:pic>
        <p:nvPicPr>
          <p:cNvPr id="7" name="Obrázek 6" descr="KTO_S_~1.GIF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43878" y="1484784"/>
            <a:ext cx="4291873" cy="4546476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5652120" y="6237312"/>
            <a:ext cx="2310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a poslechni si.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984445"/>
              </p:ext>
            </p:extLst>
          </p:nvPr>
        </p:nvGraphicFramePr>
        <p:xfrm>
          <a:off x="1403648" y="2996952"/>
          <a:ext cx="6515331" cy="3659252"/>
        </p:xfrm>
        <a:graphic>
          <a:graphicData uri="http://schemas.openxmlformats.org/drawingml/2006/table">
            <a:tbl>
              <a:tblPr firstRow="1" firstCol="1" bandRow="1"/>
              <a:tblGrid>
                <a:gridCol w="1222376"/>
                <a:gridCol w="118184"/>
                <a:gridCol w="5174771"/>
              </a:tblGrid>
              <a:tr h="19508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900" b="0" dirty="0" smtClean="0"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ea typeface="Times New Roman"/>
                          <a:cs typeface="Times New Roman"/>
                        </a:rPr>
                        <a:t>MAREŠ</a:t>
                      </a:r>
                      <a:r>
                        <a:rPr lang="cs-CZ" sz="900" b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kumimoji="0" lang="cs-CZ" sz="9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František Václav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cs-CZ" sz="900" i="1" dirty="0" err="1" smtClean="0">
                          <a:solidFill>
                            <a:schemeClr val="bg1"/>
                          </a:solidFill>
                        </a:rPr>
                        <a:t>bibliotheca</a:t>
                      </a:r>
                      <a:r>
                        <a:rPr lang="cs-CZ" sz="900" i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cs-CZ" sz="900" i="1" dirty="0" err="1" smtClean="0">
                          <a:solidFill>
                            <a:schemeClr val="bg1"/>
                          </a:solidFill>
                        </a:rPr>
                        <a:t>Augustana.cz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 [online]. [cit. 15.9.</a:t>
                      </a:r>
                      <a:r>
                        <a:rPr lang="cs-CZ" sz="900" baseline="0" dirty="0" smtClean="0">
                          <a:solidFill>
                            <a:schemeClr val="bg1"/>
                          </a:solidFill>
                        </a:rPr>
                        <a:t> 2012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]. Dostupný na WWW: http://www.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hs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augsburg.de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/~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harsch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anglica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bohemica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/Chronologicky/11stoleti/Hospodine/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hos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_text.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html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Medieval Anthem 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Of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 Bohemia. </a:t>
                      </a:r>
                      <a:r>
                        <a:rPr lang="cs-CZ" sz="900" i="1" dirty="0" err="1" smtClean="0">
                          <a:solidFill>
                            <a:schemeClr val="bg1"/>
                          </a:solidFill>
                        </a:rPr>
                        <a:t>YouTube</a:t>
                      </a:r>
                      <a:r>
                        <a:rPr lang="cs-CZ" sz="900" i="0" dirty="0" err="1" smtClean="0">
                          <a:solidFill>
                            <a:schemeClr val="bg1"/>
                          </a:solidFill>
                        </a:rPr>
                        <a:t>.cz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[online]. [cit. 15.9.2012]. Dostupný na WWW: http://www.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youtube.com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watch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?v=XO5T6_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ofFOc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EMLER, Josef. </a:t>
                      </a:r>
                      <a:r>
                        <a:rPr lang="cs-CZ" sz="900" i="1" dirty="0" err="1" smtClean="0">
                          <a:solidFill>
                            <a:schemeClr val="bg1"/>
                          </a:solidFill>
                        </a:rPr>
                        <a:t>bibliotheca</a:t>
                      </a:r>
                      <a:r>
                        <a:rPr lang="cs-CZ" sz="900" i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cs-CZ" sz="900" i="1" dirty="0" err="1" smtClean="0">
                          <a:solidFill>
                            <a:schemeClr val="bg1"/>
                          </a:solidFill>
                        </a:rPr>
                        <a:t>Augustana.cz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 [online]. [cit. 15.9.2012]. Dostupný na WWW: http://www.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hs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augsburg.de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/~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harsch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anglica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bohemica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/Chronologicky/12stoleti/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Vaclav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vac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_text.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html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AUTOR 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NEUVEDEN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r>
                        <a:rPr lang="cs-CZ" sz="900" i="1" dirty="0" err="1" smtClean="0">
                          <a:solidFill>
                            <a:schemeClr val="bg1"/>
                          </a:solidFill>
                        </a:rPr>
                        <a:t>YouTube</a:t>
                      </a:r>
                      <a:r>
                        <a:rPr lang="cs-CZ" sz="900" i="0" dirty="0" err="1" smtClean="0">
                          <a:solidFill>
                            <a:schemeClr val="bg1"/>
                          </a:solidFill>
                        </a:rPr>
                        <a:t>.cz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[online]. [cit. 15.9.2012]. Dostupný na WWW: http://www.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youtube.com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watch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?v=eP2sTS0-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hck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AUTOR</a:t>
                      </a:r>
                      <a:r>
                        <a:rPr lang="cs-CZ" sz="900" baseline="0" dirty="0" smtClean="0">
                          <a:solidFill>
                            <a:schemeClr val="bg1"/>
                          </a:solidFill>
                        </a:rPr>
                        <a:t>  NEUVEDEN. </a:t>
                      </a:r>
                      <a:r>
                        <a:rPr lang="cs-CZ" sz="900" i="1" baseline="0" dirty="0" err="1" smtClean="0">
                          <a:solidFill>
                            <a:schemeClr val="bg1"/>
                          </a:solidFill>
                        </a:rPr>
                        <a:t>Wi</a:t>
                      </a:r>
                      <a:r>
                        <a:rPr lang="cs-CZ" sz="900" i="1" dirty="0" err="1" smtClean="0">
                          <a:solidFill>
                            <a:schemeClr val="bg1"/>
                          </a:solidFill>
                        </a:rPr>
                        <a:t>kipedia.cz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 [online]. [cit. 15.9.2012]. Dostupný na WWW: http://cs.wikipedia.org/wiki/Soubor:Kto%C5%BE_s%C3%BA_bo%C5%BE%C3%AD_bojovn%C3%ADci.gif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AUTOR NEUVEDEN. </a:t>
                      </a:r>
                      <a:r>
                        <a:rPr lang="cs-CZ" sz="900" i="1" dirty="0" err="1" smtClean="0">
                          <a:solidFill>
                            <a:schemeClr val="bg1"/>
                          </a:solidFill>
                        </a:rPr>
                        <a:t>YouTube.cz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 [online]. [cit. 15.9.2012]. Dostupný na WWW: http://www.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youtube.com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900" dirty="0" err="1" smtClean="0">
                          <a:solidFill>
                            <a:schemeClr val="bg1"/>
                          </a:solidFill>
                        </a:rPr>
                        <a:t>watch</a:t>
                      </a:r>
                      <a:r>
                        <a:rPr lang="cs-CZ" sz="900" dirty="0" smtClean="0">
                          <a:solidFill>
                            <a:schemeClr val="bg1"/>
                          </a:solidFill>
                        </a:rPr>
                        <a:t>?v=J7Fq9brpyyU </a:t>
                      </a:r>
                      <a:endParaRPr lang="cs-CZ" sz="9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84962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</a:rPr>
                        <a:t>DOROVSKÁ, Dagmar; ŘEŘICHOVÁ, Vlasta. </a:t>
                      </a:r>
                      <a:r>
                        <a:rPr lang="cs-CZ" sz="1400" i="1" dirty="0" smtClean="0">
                          <a:solidFill>
                            <a:schemeClr val="bg1"/>
                          </a:solidFill>
                        </a:rPr>
                        <a:t>Čítanka 8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</a:rPr>
                        <a:t>. Český Těšín: Pedagogické nakladatelství, 2005, ISBN 80-7230-065-2.</a:t>
                      </a:r>
                      <a:endParaRPr lang="cs-CZ" sz="1400" dirty="0" smtClean="0">
                        <a:solidFill>
                          <a:schemeClr val="bg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190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31640" y="292494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88</TotalTime>
  <Words>284</Words>
  <Application>Microsoft Office PowerPoint</Application>
  <PresentationFormat>Předvádění na obrazovce (4:3)</PresentationFormat>
  <Paragraphs>106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Vrchol</vt:lpstr>
      <vt:lpstr>Snímek 1</vt:lpstr>
      <vt:lpstr>Hospodine, pomiluj ny</vt:lpstr>
      <vt:lpstr>Základní informace</vt:lpstr>
      <vt:lpstr>Hospodine, pomiluj ny</vt:lpstr>
      <vt:lpstr>Traktát Jana z Holešova o písni «Hospodine, pomiluj ny» </vt:lpstr>
      <vt:lpstr>Text písně</vt:lpstr>
      <vt:lpstr>Rozbor textu</vt:lpstr>
      <vt:lpstr>Další duchovní písně</vt:lpstr>
      <vt:lpstr>Text prvních tří slok písně</vt:lpstr>
      <vt:lpstr>Poslechni si!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kostalova</cp:lastModifiedBy>
  <cp:revision>11</cp:revision>
  <dcterms:created xsi:type="dcterms:W3CDTF">2012-04-04T05:08:45Z</dcterms:created>
  <dcterms:modified xsi:type="dcterms:W3CDTF">2013-05-24T14:28:52Z</dcterms:modified>
</cp:coreProperties>
</file>