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57" r:id="rId4"/>
    <p:sldId id="261" r:id="rId5"/>
    <p:sldId id="258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26A-AB1D-4674-9990-0266FBAE8404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6BA9E-498D-48CC-9CC2-0F68FA3214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428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26A-AB1D-4674-9990-0266FBAE8404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6BA9E-498D-48CC-9CC2-0F68FA3214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696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26A-AB1D-4674-9990-0266FBAE8404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6BA9E-498D-48CC-9CC2-0F68FA3214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663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26A-AB1D-4674-9990-0266FBAE8404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6BA9E-498D-48CC-9CC2-0F68FA3214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63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26A-AB1D-4674-9990-0266FBAE8404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6BA9E-498D-48CC-9CC2-0F68FA3214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904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26A-AB1D-4674-9990-0266FBAE8404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6BA9E-498D-48CC-9CC2-0F68FA3214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807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26A-AB1D-4674-9990-0266FBAE8404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6BA9E-498D-48CC-9CC2-0F68FA3214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373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26A-AB1D-4674-9990-0266FBAE8404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6BA9E-498D-48CC-9CC2-0F68FA3214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92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26A-AB1D-4674-9990-0266FBAE8404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6BA9E-498D-48CC-9CC2-0F68FA3214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066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26A-AB1D-4674-9990-0266FBAE8404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6BA9E-498D-48CC-9CC2-0F68FA3214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888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8626A-AB1D-4674-9990-0266FBAE8404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6BA9E-498D-48CC-9CC2-0F68FA3214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432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8626A-AB1D-4674-9990-0266FBAE8404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36BA9E-498D-48CC-9CC2-0F68FA3214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137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březen 2013</a:t>
            </a:r>
          </a:p>
          <a:p>
            <a:r>
              <a:rPr lang="cs-CZ" sz="2800" dirty="0" smtClean="0"/>
              <a:t>Název: 		VY_12_INOVACE_1.2.1_ ČJ1,2_4</a:t>
            </a:r>
          </a:p>
          <a:p>
            <a:r>
              <a:rPr lang="cs-CZ" sz="2800" dirty="0" smtClean="0"/>
              <a:t>Téma:		Analýza a syntéza </a:t>
            </a:r>
            <a:r>
              <a:rPr lang="cs-CZ" sz="2800" dirty="0" smtClean="0"/>
              <a:t>slov, zavřené </a:t>
            </a:r>
            <a:r>
              <a:rPr lang="cs-CZ" sz="2800" dirty="0" smtClean="0"/>
              <a:t>slabiky.</a:t>
            </a:r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31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dirty="0">
                <a:latin typeface="Arial" charset="0"/>
              </a:rPr>
              <a:t>Tento materiál slouží k procvičení analýzy a syntézy slabik v době, kdy žáci umí číst samohlásky a souhlásky m, l, s, p. Žáci přiřazují slabiky k obrázkům nebo je skládají z písmen. Lze ho použít pro interaktivní tabuli i jako pracovní list.</a:t>
            </a:r>
          </a:p>
          <a:p>
            <a:pPr marL="0" indent="0" algn="just">
              <a:buNone/>
            </a:pPr>
            <a:endParaRPr lang="cs-CZ" dirty="0">
              <a:latin typeface="Arial" charset="0"/>
            </a:endParaRPr>
          </a:p>
          <a:p>
            <a:pPr algn="just"/>
            <a:r>
              <a:rPr lang="cs-CZ" dirty="0">
                <a:latin typeface="Arial" charset="0"/>
              </a:rPr>
              <a:t>Žák rozlišuje zvukovou a grafickou podobu první slabiky ve slově.</a:t>
            </a:r>
          </a:p>
          <a:p>
            <a:pPr marL="0" indent="0">
              <a:buNone/>
            </a:pPr>
            <a:endParaRPr lang="cs-CZ" dirty="0">
              <a:latin typeface="Arial" charset="0"/>
            </a:endParaRPr>
          </a:p>
          <a:p>
            <a:pPr algn="just"/>
            <a:r>
              <a:rPr lang="cs-CZ" dirty="0">
                <a:latin typeface="Arial" charset="0"/>
              </a:rPr>
              <a:t>Vyslov nahlas slovo, slož první slabiku a přečti. </a:t>
            </a:r>
            <a:r>
              <a:rPr lang="cs-CZ">
                <a:latin typeface="Arial" charset="0"/>
              </a:rPr>
              <a:t>Potom čti nahlas postupně i na přeskáčku.</a:t>
            </a:r>
            <a:endParaRPr lang="cs-CZ" b="1">
              <a:latin typeface="Arial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4740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 chybějící písmenka. Pracovní list.</a:t>
            </a:r>
            <a:endParaRPr lang="cs-CZ" sz="2400" dirty="0"/>
          </a:p>
        </p:txBody>
      </p:sp>
      <p:pic>
        <p:nvPicPr>
          <p:cNvPr id="1026" name="Picture 2" descr="C:\Users\Hana\AppData\Local\Microsoft\Windows\Temporary Internet Files\Content.IE5\WLK3XNVV\MC90034741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741071"/>
            <a:ext cx="1314575" cy="1753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YYK0WM67\MC900370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13" y="2708920"/>
            <a:ext cx="1360838" cy="1437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9526864"/>
              </p:ext>
            </p:extLst>
          </p:nvPr>
        </p:nvGraphicFramePr>
        <p:xfrm>
          <a:off x="1940051" y="1268760"/>
          <a:ext cx="2232248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58062"/>
                <a:gridCol w="558062"/>
                <a:gridCol w="558062"/>
                <a:gridCol w="558062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A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4465711"/>
              </p:ext>
            </p:extLst>
          </p:nvPr>
        </p:nvGraphicFramePr>
        <p:xfrm>
          <a:off x="4355976" y="1268760"/>
          <a:ext cx="2304256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76064"/>
                <a:gridCol w="576064"/>
                <a:gridCol w="576064"/>
                <a:gridCol w="576064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8537779"/>
              </p:ext>
            </p:extLst>
          </p:nvPr>
        </p:nvGraphicFramePr>
        <p:xfrm>
          <a:off x="6804248" y="1268760"/>
          <a:ext cx="2088232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22058"/>
                <a:gridCol w="522058"/>
                <a:gridCol w="522058"/>
                <a:gridCol w="522058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5291592"/>
              </p:ext>
            </p:extLst>
          </p:nvPr>
        </p:nvGraphicFramePr>
        <p:xfrm>
          <a:off x="1940052" y="2996952"/>
          <a:ext cx="2271908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67977"/>
                <a:gridCol w="567977"/>
                <a:gridCol w="567977"/>
                <a:gridCol w="567977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4379808"/>
              </p:ext>
            </p:extLst>
          </p:nvPr>
        </p:nvGraphicFramePr>
        <p:xfrm>
          <a:off x="4427984" y="2996952"/>
          <a:ext cx="1728192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76064"/>
                <a:gridCol w="576064"/>
                <a:gridCol w="576064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3522177"/>
              </p:ext>
            </p:extLst>
          </p:nvPr>
        </p:nvGraphicFramePr>
        <p:xfrm>
          <a:off x="6444208" y="2996952"/>
          <a:ext cx="2304256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76064"/>
                <a:gridCol w="576064"/>
                <a:gridCol w="576064"/>
                <a:gridCol w="576064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T.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2504918"/>
              </p:ext>
            </p:extLst>
          </p:nvPr>
        </p:nvGraphicFramePr>
        <p:xfrm>
          <a:off x="359533" y="4716136"/>
          <a:ext cx="1800198" cy="1009641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600066"/>
                <a:gridCol w="600066"/>
                <a:gridCol w="600066"/>
              </a:tblGrid>
              <a:tr h="1009641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148050"/>
              </p:ext>
            </p:extLst>
          </p:nvPr>
        </p:nvGraphicFramePr>
        <p:xfrm>
          <a:off x="2411760" y="4716901"/>
          <a:ext cx="2592288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648072"/>
                <a:gridCol w="648072"/>
                <a:gridCol w="648072"/>
                <a:gridCol w="648072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1" name="Picture 7" descr="C:\Users\Hana\AppData\Local\Microsoft\Windows\Temporary Internet Files\Content.IE5\O8PYBGKM\MC9004240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7972" y="4398186"/>
            <a:ext cx="1677967" cy="164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6888511"/>
              </p:ext>
            </p:extLst>
          </p:nvPr>
        </p:nvGraphicFramePr>
        <p:xfrm>
          <a:off x="5343756" y="4716901"/>
          <a:ext cx="1944216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648072"/>
                <a:gridCol w="648072"/>
                <a:gridCol w="648072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Č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0481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 chybějící písmenka. Řešení PL.</a:t>
            </a:r>
            <a:endParaRPr lang="cs-CZ" sz="2400" dirty="0"/>
          </a:p>
        </p:txBody>
      </p:sp>
      <p:pic>
        <p:nvPicPr>
          <p:cNvPr id="1026" name="Picture 2" descr="C:\Users\Hana\AppData\Local\Microsoft\Windows\Temporary Internet Files\Content.IE5\WLK3XNVV\MC90034741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741071"/>
            <a:ext cx="1314575" cy="1753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YYK0WM67\MC900370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13" y="2708920"/>
            <a:ext cx="1360838" cy="1437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1730904"/>
              </p:ext>
            </p:extLst>
          </p:nvPr>
        </p:nvGraphicFramePr>
        <p:xfrm>
          <a:off x="1940051" y="1268760"/>
          <a:ext cx="2232248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58062"/>
                <a:gridCol w="558062"/>
                <a:gridCol w="558062"/>
                <a:gridCol w="558062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A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8254049"/>
              </p:ext>
            </p:extLst>
          </p:nvPr>
        </p:nvGraphicFramePr>
        <p:xfrm>
          <a:off x="4355976" y="1268760"/>
          <a:ext cx="2304256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76064"/>
                <a:gridCol w="576064"/>
                <a:gridCol w="576064"/>
                <a:gridCol w="576064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9208408"/>
              </p:ext>
            </p:extLst>
          </p:nvPr>
        </p:nvGraphicFramePr>
        <p:xfrm>
          <a:off x="6804248" y="1268760"/>
          <a:ext cx="2088232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22058"/>
                <a:gridCol w="522058"/>
                <a:gridCol w="522058"/>
                <a:gridCol w="522058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2248071"/>
              </p:ext>
            </p:extLst>
          </p:nvPr>
        </p:nvGraphicFramePr>
        <p:xfrm>
          <a:off x="1940052" y="2996952"/>
          <a:ext cx="2271908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67977"/>
                <a:gridCol w="567977"/>
                <a:gridCol w="567977"/>
                <a:gridCol w="567977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6141247"/>
              </p:ext>
            </p:extLst>
          </p:nvPr>
        </p:nvGraphicFramePr>
        <p:xfrm>
          <a:off x="4427984" y="2996952"/>
          <a:ext cx="1728192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76064"/>
                <a:gridCol w="576064"/>
                <a:gridCol w="576064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5028097"/>
              </p:ext>
            </p:extLst>
          </p:nvPr>
        </p:nvGraphicFramePr>
        <p:xfrm>
          <a:off x="6444208" y="2996952"/>
          <a:ext cx="2304256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76064"/>
                <a:gridCol w="576064"/>
                <a:gridCol w="576064"/>
                <a:gridCol w="576064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T.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2429787"/>
              </p:ext>
            </p:extLst>
          </p:nvPr>
        </p:nvGraphicFramePr>
        <p:xfrm>
          <a:off x="359533" y="4716136"/>
          <a:ext cx="1800198" cy="1009641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600066"/>
                <a:gridCol w="600066"/>
                <a:gridCol w="600066"/>
              </a:tblGrid>
              <a:tr h="1009641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4605415"/>
              </p:ext>
            </p:extLst>
          </p:nvPr>
        </p:nvGraphicFramePr>
        <p:xfrm>
          <a:off x="2411760" y="4716901"/>
          <a:ext cx="2592288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648072"/>
                <a:gridCol w="648072"/>
                <a:gridCol w="648072"/>
                <a:gridCol w="648072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1" name="Picture 7" descr="C:\Users\Hana\AppData\Local\Microsoft\Windows\Temporary Internet Files\Content.IE5\O8PYBGKM\MC9004240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7972" y="4398186"/>
            <a:ext cx="1677967" cy="164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1844752"/>
              </p:ext>
            </p:extLst>
          </p:nvPr>
        </p:nvGraphicFramePr>
        <p:xfrm>
          <a:off x="5343756" y="4716901"/>
          <a:ext cx="1944216" cy="100811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648072"/>
                <a:gridCol w="648072"/>
                <a:gridCol w="648072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2400" dirty="0" smtClean="0"/>
                        <a:t>Č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940051" y="2348880"/>
            <a:ext cx="2271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M        á        m        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23488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m       e          l        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2348880"/>
            <a:ext cx="2161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      a        s        o.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40051" y="4146315"/>
            <a:ext cx="2127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S        o         v        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99992" y="41463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u       m      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16216" y="4146315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č       í          s         t.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80526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E       l          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83768" y="580526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p        i            j           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64088" y="5805264"/>
            <a:ext cx="192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č         a          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2004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5" grpId="0"/>
      <p:bldP spid="16" grpId="0"/>
      <p:bldP spid="17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Procvičuj čtení a spojuj slova s obrázky. Pracovní list.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9064" y="980728"/>
            <a:ext cx="7848872" cy="48245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les							pes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tam							sem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jel							lůj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los							jas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můj							sám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Tom							sup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syp							lep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píp							líp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	</a:t>
            </a:r>
          </a:p>
          <a:p>
            <a:endParaRPr lang="cs-CZ" dirty="0"/>
          </a:p>
        </p:txBody>
      </p:sp>
      <p:pic>
        <p:nvPicPr>
          <p:cNvPr id="2050" name="Picture 2" descr="C:\Users\Hana\AppData\Local\Microsoft\Windows\Temporary Internet Files\Content.IE5\AUO00YTA\MP900407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778" y="908720"/>
            <a:ext cx="1512168" cy="1209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a\AppData\Local\Microsoft\Windows\Temporary Internet Files\Content.IE5\O8PYBGKM\MP9004016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610" y="1094093"/>
            <a:ext cx="1590596" cy="1059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na\AppData\Local\Microsoft\Windows\Temporary Internet Files\Content.IE5\O629NFU8\MP9004033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778" y="2760735"/>
            <a:ext cx="1620594" cy="1152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na\AppData\Local\Microsoft\Windows\Temporary Internet Files\Content.IE5\O629NFU8\MC9002811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65814"/>
            <a:ext cx="1368152" cy="154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ana\AppData\Local\Microsoft\Windows\Temporary Internet Files\Content.IE5\G7JM31I2\MC9004081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952" y="4113684"/>
            <a:ext cx="1410956" cy="130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Hana\AppData\Local\Microsoft\Windows\Temporary Internet Files\Content.IE5\XZIJI8UI\MP9004424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5011" y="4586162"/>
            <a:ext cx="1254134" cy="1672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146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Procvičuj čtení a spojuj slova s obrázky. Řešení PL.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9064" y="980728"/>
            <a:ext cx="7848872" cy="48245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les							pes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tam							sem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jel							lůj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los							jas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můj							sám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Tom							sup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syp							lep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píp							líp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</a:rPr>
              <a:t>	</a:t>
            </a:r>
          </a:p>
          <a:p>
            <a:endParaRPr lang="cs-CZ" dirty="0"/>
          </a:p>
        </p:txBody>
      </p:sp>
      <p:pic>
        <p:nvPicPr>
          <p:cNvPr id="2050" name="Picture 2" descr="C:\Users\Hana\AppData\Local\Microsoft\Windows\Temporary Internet Files\Content.IE5\AUO00YTA\MP900407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778" y="908720"/>
            <a:ext cx="1512168" cy="1209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a\AppData\Local\Microsoft\Windows\Temporary Internet Files\Content.IE5\O8PYBGKM\MP9004016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23802"/>
            <a:ext cx="1590596" cy="1059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na\AppData\Local\Microsoft\Windows\Temporary Internet Files\Content.IE5\O629NFU8\MP9004033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778" y="2760735"/>
            <a:ext cx="1620594" cy="1152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na\AppData\Local\Microsoft\Windows\Temporary Internet Files\Content.IE5\O629NFU8\MC9002811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65814"/>
            <a:ext cx="1368152" cy="154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ana\AppData\Local\Microsoft\Windows\Temporary Internet Files\Content.IE5\G7JM31I2\MC9004081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21088"/>
            <a:ext cx="1410956" cy="130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Hana\AppData\Local\Microsoft\Windows\Temporary Internet Files\Content.IE5\XZIJI8UI\MP9004424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941" y="4586162"/>
            <a:ext cx="1254134" cy="1672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6415004" y="1268760"/>
            <a:ext cx="965308" cy="1440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1475656" y="1123802"/>
            <a:ext cx="864096" cy="28897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2055" idx="3"/>
          </p:cNvCxnSpPr>
          <p:nvPr/>
        </p:nvCxnSpPr>
        <p:spPr>
          <a:xfrm>
            <a:off x="6444208" y="3139396"/>
            <a:ext cx="936104" cy="2896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1547664" y="2636912"/>
            <a:ext cx="978114" cy="2880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1763688" y="3573016"/>
            <a:ext cx="318253" cy="101314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547664" y="4221088"/>
            <a:ext cx="3024336" cy="2160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405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Databáze volně šiřitelných obrázků - </a:t>
            </a: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www.clker.com</a:t>
            </a:r>
            <a:endParaRPr lang="cs-CZ" sz="2400" dirty="0"/>
          </a:p>
          <a:p>
            <a:r>
              <a:rPr lang="cs-CZ" sz="2400" dirty="0" smtClean="0"/>
              <a:t>Office. Microsoft.com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11851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</TotalTime>
  <Words>239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Anotace:</vt:lpstr>
      <vt:lpstr>Doplň chybějící písmenka. Pracovní list.</vt:lpstr>
      <vt:lpstr>Doplň chybějící písmenka. Řešení PL.</vt:lpstr>
      <vt:lpstr>Procvičuj čtení a spojuj slova s obrázky. Pracovní list.</vt:lpstr>
      <vt:lpstr>Procvičuj čtení a spojuj slova s obrázky. Řešení PL.</vt:lpstr>
      <vt:lpstr>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13</cp:revision>
  <dcterms:created xsi:type="dcterms:W3CDTF">2013-02-05T18:13:23Z</dcterms:created>
  <dcterms:modified xsi:type="dcterms:W3CDTF">2013-05-24T14:30:56Z</dcterms:modified>
</cp:coreProperties>
</file>