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444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297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33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403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906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56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294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82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9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069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595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61D21-FE29-4329-92B3-FFE9351109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8AE5C-24FD-43E3-8ABC-EE673200E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5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600" dirty="0" smtClean="0"/>
              <a:t>			okres Trutnov </a:t>
            </a:r>
          </a:p>
          <a:p>
            <a:r>
              <a:rPr lang="cs-CZ" sz="2600" dirty="0" smtClean="0"/>
              <a:t>Autor: 		Mgr. Hana </a:t>
            </a:r>
            <a:r>
              <a:rPr lang="cs-CZ" sz="2600" dirty="0" err="1" smtClean="0"/>
              <a:t>Klomínská</a:t>
            </a:r>
            <a:endParaRPr lang="cs-CZ" sz="2600" dirty="0" smtClean="0"/>
          </a:p>
          <a:p>
            <a:r>
              <a:rPr lang="cs-CZ" sz="2600" dirty="0" smtClean="0"/>
              <a:t>Datum:  		březen 2013</a:t>
            </a:r>
          </a:p>
          <a:p>
            <a:r>
              <a:rPr lang="cs-CZ" sz="2600" dirty="0" smtClean="0"/>
              <a:t>Název: 		VY_12_INOVACE_1.2.1_ ČJ1,2_7</a:t>
            </a:r>
          </a:p>
          <a:p>
            <a:r>
              <a:rPr lang="cs-CZ" sz="2600" dirty="0" smtClean="0"/>
              <a:t>Téma:		</a:t>
            </a:r>
            <a:r>
              <a:rPr lang="cs-CZ" sz="2600" dirty="0" smtClean="0"/>
              <a:t>Hláska a písmeno</a:t>
            </a:r>
            <a:r>
              <a:rPr lang="cs-CZ" sz="2600" dirty="0" smtClean="0"/>
              <a:t> </a:t>
            </a:r>
            <a:r>
              <a:rPr lang="cs-CZ" sz="2600" dirty="0" smtClean="0"/>
              <a:t>v </a:t>
            </a:r>
            <a:r>
              <a:rPr lang="cs-CZ" sz="2600" dirty="0" err="1" smtClean="0"/>
              <a:t>V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Ročník:		1. – 2.</a:t>
            </a:r>
          </a:p>
          <a:p>
            <a:r>
              <a:rPr lang="cs-CZ" sz="2600" dirty="0" smtClean="0"/>
              <a:t>Číslo projektu:	CZ.1.07/1.4.00/21.3068</a:t>
            </a:r>
          </a:p>
          <a:p>
            <a:endParaRPr lang="cs-CZ" sz="30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49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075240" cy="4713387"/>
          </a:xfrm>
        </p:spPr>
        <p:txBody>
          <a:bodyPr/>
          <a:lstStyle/>
          <a:p>
            <a:pPr algn="just"/>
            <a:r>
              <a:rPr lang="cs-CZ" dirty="0" smtClean="0"/>
              <a:t>Materiál obsahuje slova k docvičení čtení slov s písmeny v </a:t>
            </a:r>
            <a:r>
              <a:rPr lang="cs-CZ" dirty="0" err="1" smtClean="0"/>
              <a:t>V</a:t>
            </a:r>
            <a:r>
              <a:rPr lang="cs-CZ" dirty="0" smtClean="0"/>
              <a:t>, jednoduchý text s přímou řečí a  předložkové vazby. Žáci řeší úkoly založené na porozumění přečteného textu. 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Materiál lze použít jako pracovní listy do folie s možností promítnout  řešení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4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526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Procvičování čtení slov s písmenem v </a:t>
            </a:r>
            <a:r>
              <a:rPr lang="cs-CZ" sz="2400" b="1" dirty="0" err="1" smtClean="0"/>
              <a:t>V</a:t>
            </a:r>
            <a:r>
              <a:rPr lang="cs-CZ" sz="2400" b="1" dirty="0" smtClean="0"/>
              <a:t>. Pracovní list.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G7JM31I2\MC9002932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790" y="497578"/>
            <a:ext cx="664946" cy="75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35115"/>
            <a:ext cx="381642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Docvičuj čtení slov s písmeny k </a:t>
            </a:r>
            <a:r>
              <a:rPr lang="cs-CZ" sz="1600" dirty="0" err="1" smtClean="0"/>
              <a:t>K</a:t>
            </a:r>
            <a:r>
              <a:rPr lang="cs-CZ" sz="1600" dirty="0" smtClean="0"/>
              <a:t>, d </a:t>
            </a:r>
            <a:r>
              <a:rPr lang="cs-CZ" sz="1600" dirty="0" err="1" smtClean="0"/>
              <a:t>D</a:t>
            </a:r>
            <a:r>
              <a:rPr lang="cs-CZ" sz="1600" dirty="0" smtClean="0"/>
              <a:t> a v </a:t>
            </a:r>
            <a:r>
              <a:rPr lang="cs-CZ" sz="1600" dirty="0" err="1" smtClean="0"/>
              <a:t>V</a:t>
            </a:r>
            <a:r>
              <a:rPr lang="cs-CZ" sz="1600" dirty="0" smtClean="0"/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178168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Léna	   les	   Ema	   kára	   kos	   vata</a:t>
            </a:r>
          </a:p>
          <a:p>
            <a:r>
              <a:rPr lang="cs-CZ" dirty="0"/>
              <a:t>	</a:t>
            </a:r>
            <a:r>
              <a:rPr lang="cs-CZ" dirty="0" smtClean="0"/>
              <a:t>Véna	   ves	   Eva	   káva	   kov	   vana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1916832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		  vítáme		  podává</a:t>
            </a:r>
          </a:p>
          <a:p>
            <a:r>
              <a:rPr lang="cs-CZ" dirty="0" smtClean="0"/>
              <a:t>pivo		  voláme		  noviny</a:t>
            </a:r>
          </a:p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SRVBK8WR\MC90044175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9" y="1250668"/>
            <a:ext cx="782762" cy="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AUO00YTA\MC9003521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790" y="1641305"/>
            <a:ext cx="692804" cy="82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2840161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Přečti, co děti kupují. Pamatuj si jména. Dokážeš vyjmenovat názvy všech potravin?</a:t>
            </a:r>
          </a:p>
          <a:p>
            <a:endParaRPr lang="cs-CZ" dirty="0"/>
          </a:p>
        </p:txBody>
      </p:sp>
      <p:pic>
        <p:nvPicPr>
          <p:cNvPr id="1035" name="Picture 11" descr="C:\Users\Hana\AppData\Local\Microsoft\Windows\Temporary Internet Files\Content.IE5\AUO00YTA\MC900280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154" y="3825966"/>
            <a:ext cx="1925694" cy="189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R9XYZ99P\MC9002954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9" y="3573938"/>
            <a:ext cx="2092859" cy="239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49325" y="3404780"/>
            <a:ext cx="43204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Eva a Véna nakupují.</a:t>
            </a:r>
          </a:p>
          <a:p>
            <a:pPr algn="ctr"/>
            <a:r>
              <a:rPr lang="cs-CZ" sz="2000" dirty="0" smtClean="0"/>
              <a:t>Koupili máslo, olej, salám, kávu, </a:t>
            </a:r>
          </a:p>
          <a:p>
            <a:pPr algn="ctr"/>
            <a:r>
              <a:rPr lang="cs-CZ" sz="2000" dirty="0" smtClean="0"/>
              <a:t>sůl a mák.</a:t>
            </a:r>
          </a:p>
          <a:p>
            <a:pPr algn="ctr"/>
            <a:r>
              <a:rPr lang="cs-CZ" sz="2000" dirty="0" smtClean="0"/>
              <a:t>Véna volá: „ Máme mléko?“</a:t>
            </a:r>
          </a:p>
          <a:p>
            <a:pPr algn="ctr"/>
            <a:r>
              <a:rPr lang="cs-CZ" sz="2000" dirty="0" smtClean="0"/>
              <a:t>„</a:t>
            </a:r>
            <a:r>
              <a:rPr lang="cs-CZ" sz="2000" dirty="0" smtClean="0"/>
              <a:t>Ano. </a:t>
            </a:r>
            <a:r>
              <a:rPr lang="cs-CZ" sz="2000" dirty="0" smtClean="0"/>
              <a:t>“ odpoví  Eva.</a:t>
            </a:r>
          </a:p>
          <a:p>
            <a:pPr algn="ctr"/>
            <a:r>
              <a:rPr lang="cs-CZ" sz="2000" dirty="0" smtClean="0"/>
              <a:t>A doma máme také maso a sýr.</a:t>
            </a:r>
          </a:p>
          <a:p>
            <a:pPr algn="ctr"/>
            <a:r>
              <a:rPr lang="cs-CZ" sz="2000" dirty="0" smtClean="0"/>
              <a:t>Nesou spolu nákup domů.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58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526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Procvičování čtení slov s písmenem v </a:t>
            </a:r>
            <a:r>
              <a:rPr lang="cs-CZ" sz="2400" b="1" dirty="0" err="1" smtClean="0"/>
              <a:t>V</a:t>
            </a:r>
            <a:r>
              <a:rPr lang="cs-CZ" sz="2400" b="1" dirty="0" smtClean="0"/>
              <a:t>. Řešení PL.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G7JM31I2\MC9002932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790" y="497578"/>
            <a:ext cx="664946" cy="75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35115"/>
            <a:ext cx="381642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Docvičuj čtení slov s písmeny k </a:t>
            </a:r>
            <a:r>
              <a:rPr lang="cs-CZ" sz="1600" dirty="0" err="1" smtClean="0"/>
              <a:t>K</a:t>
            </a:r>
            <a:r>
              <a:rPr lang="cs-CZ" sz="1600" dirty="0" smtClean="0"/>
              <a:t>, d </a:t>
            </a:r>
            <a:r>
              <a:rPr lang="cs-CZ" sz="1600" dirty="0" err="1" smtClean="0"/>
              <a:t>D</a:t>
            </a:r>
            <a:r>
              <a:rPr lang="cs-CZ" sz="1600" dirty="0" smtClean="0"/>
              <a:t> a v </a:t>
            </a:r>
            <a:r>
              <a:rPr lang="cs-CZ" sz="1600" dirty="0" err="1" smtClean="0"/>
              <a:t>V</a:t>
            </a:r>
            <a:r>
              <a:rPr lang="cs-CZ" sz="1600" dirty="0" smtClean="0"/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178168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Léna	   les	   Ema	   kára	   kos	   vata</a:t>
            </a:r>
          </a:p>
          <a:p>
            <a:r>
              <a:rPr lang="cs-CZ" dirty="0"/>
              <a:t>	</a:t>
            </a:r>
            <a:r>
              <a:rPr lang="cs-CZ" dirty="0" smtClean="0"/>
              <a:t>Véna	   ves	   Eva	   káva	   kov	   vana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1916832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		  vítáme		  podává</a:t>
            </a:r>
          </a:p>
          <a:p>
            <a:r>
              <a:rPr lang="cs-CZ" dirty="0" smtClean="0"/>
              <a:t>pivo		  voláme		  noviny</a:t>
            </a:r>
          </a:p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SRVBK8WR\MC90044175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9" y="1250668"/>
            <a:ext cx="782762" cy="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AUO00YTA\MC9003521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790" y="1641305"/>
            <a:ext cx="692804" cy="82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2840161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Přečti, co děti kupují. Pamatuj si jména. Dokážeš vyjmenovat názvy všech potravin?</a:t>
            </a:r>
          </a:p>
          <a:p>
            <a:endParaRPr lang="cs-CZ" dirty="0"/>
          </a:p>
        </p:txBody>
      </p:sp>
      <p:pic>
        <p:nvPicPr>
          <p:cNvPr id="1035" name="Picture 11" descr="C:\Users\Hana\AppData\Local\Microsoft\Windows\Temporary Internet Files\Content.IE5\AUO00YTA\MC900280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154" y="3825966"/>
            <a:ext cx="1925694" cy="189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R9XYZ99P\MC9002954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9" y="3573938"/>
            <a:ext cx="2092859" cy="239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49325" y="3404780"/>
            <a:ext cx="43204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Eva a Véna nakupují.</a:t>
            </a:r>
          </a:p>
          <a:p>
            <a:pPr algn="ctr"/>
            <a:r>
              <a:rPr lang="cs-CZ" sz="2000" dirty="0" smtClean="0"/>
              <a:t>Koupili máslo, olej, salám, kávu, </a:t>
            </a:r>
          </a:p>
          <a:p>
            <a:pPr algn="ctr"/>
            <a:r>
              <a:rPr lang="cs-CZ" sz="2000" dirty="0" smtClean="0"/>
              <a:t>sůl a mák.</a:t>
            </a:r>
          </a:p>
          <a:p>
            <a:pPr algn="ctr"/>
            <a:r>
              <a:rPr lang="cs-CZ" sz="2000" dirty="0" smtClean="0"/>
              <a:t>Véna volá: „ Máme mléko?“</a:t>
            </a:r>
          </a:p>
          <a:p>
            <a:pPr algn="ctr"/>
            <a:r>
              <a:rPr lang="cs-CZ" sz="2000" smtClean="0"/>
              <a:t>„</a:t>
            </a:r>
            <a:r>
              <a:rPr lang="cs-CZ" sz="2000" smtClean="0"/>
              <a:t>Ano. </a:t>
            </a:r>
            <a:r>
              <a:rPr lang="cs-CZ" sz="2000" dirty="0" smtClean="0"/>
              <a:t>“ odpoví  Eva.</a:t>
            </a:r>
          </a:p>
          <a:p>
            <a:pPr algn="ctr"/>
            <a:r>
              <a:rPr lang="cs-CZ" sz="2000" dirty="0" smtClean="0"/>
              <a:t>A doma máme také maso a sýr.</a:t>
            </a:r>
          </a:p>
          <a:p>
            <a:pPr algn="ctr"/>
            <a:r>
              <a:rPr lang="cs-CZ" sz="2000" dirty="0" smtClean="0"/>
              <a:t>Nesou spolu nákup domů.</a:t>
            </a: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959325"/>
            <a:ext cx="8145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  </a:t>
            </a:r>
            <a:r>
              <a:rPr lang="cs-CZ" dirty="0" smtClean="0"/>
              <a:t>	  Véna a Eva.  Máslo, olej, salám, káva, sůl, mák, mléko, maso, sýr.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33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5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r>
              <a:rPr lang="cs-CZ" sz="2000" b="1" dirty="0"/>
              <a:t>Procvičování čtení slov s písmenem v </a:t>
            </a:r>
            <a:r>
              <a:rPr lang="cs-CZ" sz="2000" b="1" dirty="0" err="1"/>
              <a:t>V</a:t>
            </a:r>
            <a:r>
              <a:rPr lang="cs-CZ" sz="2000" b="1" dirty="0"/>
              <a:t>. Pracovní list.</a:t>
            </a:r>
            <a:endParaRPr lang="cs-CZ" sz="2000" dirty="0"/>
          </a:p>
        </p:txBody>
      </p:sp>
      <p:pic>
        <p:nvPicPr>
          <p:cNvPr id="1026" name="Picture 2" descr="C:\Users\Hana\AppData\Local\Microsoft\Windows\Temporary Internet Files\Content.IE5\XZIJI8UI\MC900440397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762" y="1196752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5556" y="65204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</a:rPr>
              <a:t>Pije se to </a:t>
            </a:r>
            <a:r>
              <a:rPr lang="cs-CZ" b="1" dirty="0" smtClean="0">
                <a:latin typeface="Times New Roman" pitchFamily="18" charset="0"/>
              </a:rPr>
              <a:t>? </a:t>
            </a:r>
            <a:r>
              <a:rPr lang="cs-CZ" sz="1400" dirty="0" smtClean="0">
                <a:latin typeface="Times New Roman" pitchFamily="18" charset="0"/>
              </a:rPr>
              <a:t>Správnou odpověď podtrhni.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7858" y="1124744"/>
            <a:ext cx="576064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imes New Roman" pitchFamily="18" charset="0"/>
              </a:rPr>
              <a:t>Káva, salát, mák, víno, pole, olej, lůj, pivo, voda</a:t>
            </a:r>
            <a:r>
              <a:rPr lang="cs-CZ" sz="2000" dirty="0" smtClean="0">
                <a:latin typeface="Times New Roman" pitchFamily="18" charset="0"/>
              </a:rPr>
              <a:t>,</a:t>
            </a:r>
          </a:p>
          <a:p>
            <a:pPr algn="ctr"/>
            <a:endParaRPr lang="cs-CZ" sz="2000" dirty="0">
              <a:latin typeface="Times New Roman" pitchFamily="18" charset="0"/>
            </a:endParaRPr>
          </a:p>
          <a:p>
            <a:pPr algn="ctr"/>
            <a:r>
              <a:rPr lang="cs-CZ" sz="2000" dirty="0" smtClean="0">
                <a:latin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</a:rPr>
              <a:t>kakao, </a:t>
            </a:r>
            <a:r>
              <a:rPr lang="cs-CZ" sz="2000" dirty="0" smtClean="0">
                <a:latin typeface="Times New Roman" pitchFamily="18" charset="0"/>
              </a:rPr>
              <a:t>seno, oves</a:t>
            </a:r>
            <a:r>
              <a:rPr lang="cs-CZ" sz="2000" dirty="0">
                <a:latin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</a:rPr>
              <a:t>mléko, ananas</a:t>
            </a:r>
            <a:r>
              <a:rPr lang="cs-CZ" sz="2000" dirty="0">
                <a:latin typeface="Times New Roman" pitchFamily="18" charset="0"/>
              </a:rPr>
              <a:t>, máslo, sádlo, </a:t>
            </a:r>
            <a:endParaRPr lang="cs-CZ" sz="2000" dirty="0" smtClean="0">
              <a:latin typeface="Times New Roman" pitchFamily="18" charset="0"/>
            </a:endParaRPr>
          </a:p>
          <a:p>
            <a:pPr algn="ctr"/>
            <a:endParaRPr lang="cs-CZ" sz="2000" dirty="0">
              <a:latin typeface="Times New Roman" pitchFamily="18" charset="0"/>
            </a:endParaRPr>
          </a:p>
          <a:p>
            <a:pPr algn="ctr"/>
            <a:r>
              <a:rPr lang="cs-CZ" sz="2000" dirty="0" smtClean="0">
                <a:latin typeface="Times New Roman" pitchFamily="18" charset="0"/>
              </a:rPr>
              <a:t>koktejl</a:t>
            </a:r>
            <a:r>
              <a:rPr lang="cs-CZ" sz="2000" dirty="0">
                <a:latin typeface="Times New Roman" pitchFamily="18" charset="0"/>
              </a:rPr>
              <a:t>, alej, písek, </a:t>
            </a:r>
            <a:r>
              <a:rPr lang="cs-CZ" sz="2000" dirty="0" smtClean="0">
                <a:latin typeface="Times New Roman" pitchFamily="18" charset="0"/>
              </a:rPr>
              <a:t>sůl, kapr, rak, limonáda, kokakola.</a:t>
            </a:r>
            <a:endParaRPr lang="cs-CZ" sz="2000" dirty="0">
              <a:latin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YYK0WM67\MP900386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55742" y="1160948"/>
            <a:ext cx="482693" cy="67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TKF9H1P3\MP9004231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657" y="207885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K69VQYQ2\MP9004244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657" y="57722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JDHMGB1G\MP9004310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7885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95609" y="4801471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63215" y="4814120"/>
            <a:ext cx="114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5569" y="5267180"/>
            <a:ext cx="7604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None/>
            </a:pPr>
            <a:r>
              <a:rPr lang="cs-CZ" dirty="0">
                <a:latin typeface="Times New Roman" pitchFamily="18" charset="0"/>
              </a:rPr>
              <a:t>				        		          </a:t>
            </a:r>
            <a:r>
              <a:rPr lang="cs-CZ" dirty="0" smtClean="0">
                <a:latin typeface="Times New Roman" pitchFamily="18" charset="0"/>
              </a:rPr>
              <a:t> 		           		        </a:t>
            </a:r>
          </a:p>
          <a:p>
            <a:pPr>
              <a:buFontTx/>
              <a:buNone/>
            </a:pPr>
            <a:endParaRPr lang="cs-CZ" dirty="0">
              <a:latin typeface="Times New Roman" pitchFamily="18" charset="0"/>
            </a:endParaRP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5556" y="3418080"/>
            <a:ext cx="3258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Kudy půjdeš domů ze školy?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396552" y="4251517"/>
            <a:ext cx="669493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okolo	pole		podél     domů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louky			vody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kostela			lesa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potoka			sadu				stromů			aleje			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3418080"/>
            <a:ext cx="3077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to je? Hádej a maluj.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80113" y="3936957"/>
            <a:ext cx="2952328" cy="25305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5580113" y="6098177"/>
            <a:ext cx="1167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49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r>
              <a:rPr lang="cs-CZ" sz="2000" b="1" dirty="0"/>
              <a:t>Procvičování čtení slov s písmenem v </a:t>
            </a:r>
            <a:r>
              <a:rPr lang="cs-CZ" sz="2000" b="1" dirty="0" err="1" smtClean="0"/>
              <a:t>V</a:t>
            </a:r>
            <a:r>
              <a:rPr lang="cs-CZ" sz="2000" b="1" dirty="0" smtClean="0"/>
              <a:t>. Řešení PL.</a:t>
            </a:r>
            <a:endParaRPr lang="cs-CZ" sz="2000" dirty="0"/>
          </a:p>
        </p:txBody>
      </p:sp>
      <p:pic>
        <p:nvPicPr>
          <p:cNvPr id="1026" name="Picture 2" descr="C:\Users\Hana\AppData\Local\Microsoft\Windows\Temporary Internet Files\Content.IE5\XZIJI8UI\MC900440397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762" y="1196752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5556" y="65204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</a:rPr>
              <a:t>Pije se to </a:t>
            </a:r>
            <a:r>
              <a:rPr lang="cs-CZ" b="1" dirty="0" smtClean="0">
                <a:latin typeface="Times New Roman" pitchFamily="18" charset="0"/>
              </a:rPr>
              <a:t>? </a:t>
            </a:r>
            <a:r>
              <a:rPr lang="cs-CZ" sz="1400" dirty="0" smtClean="0">
                <a:latin typeface="Times New Roman" pitchFamily="18" charset="0"/>
              </a:rPr>
              <a:t>Správnou odpověď podtrhni.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7858" y="1124744"/>
            <a:ext cx="576064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imes New Roman" pitchFamily="18" charset="0"/>
              </a:rPr>
              <a:t>Káva, salát, mák, víno, pole, olej, lůj, pivo, voda</a:t>
            </a:r>
            <a:r>
              <a:rPr lang="cs-CZ" sz="2000" dirty="0" smtClean="0">
                <a:latin typeface="Times New Roman" pitchFamily="18" charset="0"/>
              </a:rPr>
              <a:t>,</a:t>
            </a:r>
          </a:p>
          <a:p>
            <a:pPr algn="ctr"/>
            <a:endParaRPr lang="cs-CZ" sz="2000" dirty="0">
              <a:latin typeface="Times New Roman" pitchFamily="18" charset="0"/>
            </a:endParaRPr>
          </a:p>
          <a:p>
            <a:pPr algn="ctr"/>
            <a:r>
              <a:rPr lang="cs-CZ" sz="2000" dirty="0" smtClean="0">
                <a:latin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</a:rPr>
              <a:t>kakao, </a:t>
            </a:r>
            <a:r>
              <a:rPr lang="cs-CZ" sz="2000" dirty="0" smtClean="0">
                <a:latin typeface="Times New Roman" pitchFamily="18" charset="0"/>
              </a:rPr>
              <a:t>seno, oves</a:t>
            </a:r>
            <a:r>
              <a:rPr lang="cs-CZ" sz="2000" dirty="0">
                <a:latin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</a:rPr>
              <a:t>mléko, ananas</a:t>
            </a:r>
            <a:r>
              <a:rPr lang="cs-CZ" sz="2000" dirty="0">
                <a:latin typeface="Times New Roman" pitchFamily="18" charset="0"/>
              </a:rPr>
              <a:t>, máslo, sádlo, </a:t>
            </a:r>
            <a:endParaRPr lang="cs-CZ" sz="2000" dirty="0" smtClean="0">
              <a:latin typeface="Times New Roman" pitchFamily="18" charset="0"/>
            </a:endParaRPr>
          </a:p>
          <a:p>
            <a:pPr algn="ctr"/>
            <a:endParaRPr lang="cs-CZ" sz="2000" dirty="0">
              <a:latin typeface="Times New Roman" pitchFamily="18" charset="0"/>
            </a:endParaRPr>
          </a:p>
          <a:p>
            <a:pPr algn="ctr"/>
            <a:r>
              <a:rPr lang="cs-CZ" sz="2000" dirty="0" smtClean="0">
                <a:latin typeface="Times New Roman" pitchFamily="18" charset="0"/>
              </a:rPr>
              <a:t>koktejl</a:t>
            </a:r>
            <a:r>
              <a:rPr lang="cs-CZ" sz="2000" dirty="0">
                <a:latin typeface="Times New Roman" pitchFamily="18" charset="0"/>
              </a:rPr>
              <a:t>, alej, písek, </a:t>
            </a:r>
            <a:r>
              <a:rPr lang="cs-CZ" sz="2000" dirty="0" smtClean="0">
                <a:latin typeface="Times New Roman" pitchFamily="18" charset="0"/>
              </a:rPr>
              <a:t>sůl, kapr, rak, limonáda, kokakola.</a:t>
            </a:r>
            <a:endParaRPr lang="cs-CZ" sz="2000" dirty="0">
              <a:latin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YYK0WM67\MP900386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55742" y="1160948"/>
            <a:ext cx="482693" cy="67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TKF9H1P3\MP9004231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657" y="207885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K69VQYQ2\MP9004244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657" y="57722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JDHMGB1G\MP9004310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7885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95609" y="4801471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63215" y="4814120"/>
            <a:ext cx="114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5569" y="5267180"/>
            <a:ext cx="7604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None/>
            </a:pPr>
            <a:r>
              <a:rPr lang="cs-CZ" dirty="0">
                <a:latin typeface="Times New Roman" pitchFamily="18" charset="0"/>
              </a:rPr>
              <a:t>				        		          </a:t>
            </a:r>
            <a:r>
              <a:rPr lang="cs-CZ" dirty="0" smtClean="0">
                <a:latin typeface="Times New Roman" pitchFamily="18" charset="0"/>
              </a:rPr>
              <a:t> 		           		        </a:t>
            </a:r>
          </a:p>
          <a:p>
            <a:pPr>
              <a:buFontTx/>
              <a:buNone/>
            </a:pPr>
            <a:endParaRPr lang="cs-CZ" dirty="0">
              <a:latin typeface="Times New Roman" pitchFamily="18" charset="0"/>
            </a:endParaRP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5556" y="3418080"/>
            <a:ext cx="3258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Kudy půjdeš domů ze školy?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396552" y="4251517"/>
            <a:ext cx="669493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okolo	pole		podél     domů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louky			vody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kostela			lesa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potoka			sadu				stromů			aleje			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3418080"/>
            <a:ext cx="3077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to je? Hádej a maluj.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80113" y="3936957"/>
            <a:ext cx="2952328" cy="25305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5580113" y="6098177"/>
            <a:ext cx="1167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123728" y="1499284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95936" y="1499284"/>
            <a:ext cx="38780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63215" y="1499284"/>
            <a:ext cx="115570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204927" y="2078851"/>
            <a:ext cx="74599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189838" y="2078851"/>
            <a:ext cx="67019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>
            <a:off x="1807858" y="2798931"/>
            <a:ext cx="81992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/>
          <p:nvPr/>
        </p:nvCxnSpPr>
        <p:spPr>
          <a:xfrm>
            <a:off x="5364088" y="2798931"/>
            <a:ext cx="199165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Hana\AppData\Local\Microsoft\Windows\Temporary Internet Files\Content.IE5\TKF9H1P3\MC9002905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069" y="4021348"/>
            <a:ext cx="1999311" cy="236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614310" y="393695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err="1" smtClean="0"/>
              <a:t>ko</a:t>
            </a:r>
            <a:r>
              <a:rPr lang="cs-CZ" dirty="0" smtClean="0"/>
              <a:t> </a:t>
            </a:r>
            <a:r>
              <a:rPr lang="cs-CZ" dirty="0" err="1" smtClean="0"/>
              <a:t>rá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5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25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/>
      <p:bldP spid="14" grpId="0"/>
      <p:bldP spid="15" grpId="0"/>
      <p:bldP spid="18" grpId="0" animBg="1"/>
      <p:bldP spid="19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Office. Microsoft.com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6005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410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Procvičování čtení slov s písmenem v V. Pracovní list.</vt:lpstr>
      <vt:lpstr>Procvičování čtení slov s písmenem v V. Řešení PL.</vt:lpstr>
      <vt:lpstr>Procvičování čtení slov s písmenem v V. Pracovní list.</vt:lpstr>
      <vt:lpstr>Procvičování čtení slov s písmenem v V. Řešení PL.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18</cp:revision>
  <dcterms:created xsi:type="dcterms:W3CDTF">2013-02-12T16:00:45Z</dcterms:created>
  <dcterms:modified xsi:type="dcterms:W3CDTF">2013-05-24T14:43:20Z</dcterms:modified>
</cp:coreProperties>
</file>