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282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563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421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830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467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493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288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17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320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567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552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F2CC2-D071-42EA-8A84-8A7C181015FA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46529-3F7C-4458-B117-1555D7C0F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8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ČJ1,2_8</a:t>
            </a:r>
          </a:p>
          <a:p>
            <a:r>
              <a:rPr lang="cs-CZ" sz="2800" dirty="0" smtClean="0"/>
              <a:t>Téma:		Čtení s porozuměním</a:t>
            </a:r>
            <a:r>
              <a:rPr lang="cs-CZ" sz="2800" dirty="0" smtClean="0"/>
              <a:t>. U krmítka.</a:t>
            </a:r>
            <a:endParaRPr lang="cs-CZ" sz="2800" dirty="0" smtClean="0"/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Žáci si přečtou text v levé části pracovního listu. V pravé části je tento text připraven  k rozstříhání  na jednotlivé věty. Žáci je potom podle paměti skládají ve správném pořadí a nakonec zkontrolují.</a:t>
            </a:r>
          </a:p>
          <a:p>
            <a:endParaRPr lang="cs-CZ" sz="2400" dirty="0"/>
          </a:p>
          <a:p>
            <a:r>
              <a:rPr lang="cs-CZ" sz="2400" dirty="0" smtClean="0"/>
              <a:t>K textu náleží otázky s obrázky na porozumění obsahu přečteného. </a:t>
            </a:r>
          </a:p>
          <a:p>
            <a:endParaRPr lang="cs-CZ" sz="2400" dirty="0"/>
          </a:p>
          <a:p>
            <a:r>
              <a:rPr lang="cs-CZ" sz="2400" dirty="0" smtClean="0"/>
              <a:t>Děti mohou pracovat samostatně nebo ve dvojicích.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343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32413"/>
            <a:ext cx="3970784" cy="514543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U  nás  je  kos.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Dáme  mu  </a:t>
            </a:r>
            <a:r>
              <a:rPr lang="cs-CZ" sz="2800" dirty="0" err="1" smtClean="0">
                <a:latin typeface="Times New Roman" pitchFamily="18" charset="0"/>
              </a:rPr>
              <a:t>ja</a:t>
            </a:r>
            <a:r>
              <a:rPr lang="cs-CZ" sz="2800" dirty="0" smtClean="0">
                <a:latin typeface="Times New Roman" pitchFamily="18" charset="0"/>
              </a:rPr>
              <a:t> . . </a:t>
            </a:r>
            <a:r>
              <a:rPr lang="cs-CZ" sz="2800" dirty="0" err="1" smtClean="0">
                <a:latin typeface="Times New Roman" pitchFamily="18" charset="0"/>
              </a:rPr>
              <a:t>ko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Kos  lítá  do  sadu.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Lítá  sem  a  tam.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V sadu  je  krmítko.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Jan  tam  nosí  mák a lůj. 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I  Kája  nese  kus  loje.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Kos  je  tady.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Ten  se  ale  má!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2836" y="1196752"/>
            <a:ext cx="44644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sz="3200" dirty="0"/>
              <a:t>U  nás  je  kos. </a:t>
            </a:r>
          </a:p>
          <a:p>
            <a:pPr fontAlgn="base"/>
            <a:r>
              <a:rPr lang="cs-CZ" sz="3200" dirty="0"/>
              <a:t>Dáme  mu  </a:t>
            </a:r>
            <a:r>
              <a:rPr lang="cs-CZ" sz="3200" dirty="0" err="1"/>
              <a:t>ja</a:t>
            </a:r>
            <a:r>
              <a:rPr lang="cs-CZ" sz="3200" dirty="0"/>
              <a:t> . . </a:t>
            </a:r>
            <a:r>
              <a:rPr lang="cs-CZ" sz="3200" dirty="0" err="1"/>
              <a:t>ko</a:t>
            </a:r>
            <a:r>
              <a:rPr lang="cs-CZ" sz="3200" dirty="0"/>
              <a:t>.</a:t>
            </a:r>
          </a:p>
          <a:p>
            <a:pPr fontAlgn="base"/>
            <a:r>
              <a:rPr lang="cs-CZ" sz="3200" dirty="0"/>
              <a:t>Kos  lítá  do  sadu.</a:t>
            </a:r>
          </a:p>
          <a:p>
            <a:pPr fontAlgn="base"/>
            <a:r>
              <a:rPr lang="cs-CZ" sz="3200" dirty="0"/>
              <a:t>Lítá  sem a tam.</a:t>
            </a:r>
          </a:p>
          <a:p>
            <a:pPr fontAlgn="base"/>
            <a:r>
              <a:rPr lang="cs-CZ" sz="3200" dirty="0"/>
              <a:t>V  sadu  je  krmítko.</a:t>
            </a:r>
          </a:p>
          <a:p>
            <a:pPr fontAlgn="base"/>
            <a:r>
              <a:rPr lang="cs-CZ" sz="3200" dirty="0"/>
              <a:t>Jan  tam  nosí  mák a lůj.</a:t>
            </a:r>
          </a:p>
          <a:p>
            <a:pPr fontAlgn="base"/>
            <a:r>
              <a:rPr lang="cs-CZ" sz="3200" dirty="0"/>
              <a:t>I  Kája  nese  kus  loje.</a:t>
            </a:r>
          </a:p>
          <a:p>
            <a:pPr fontAlgn="base"/>
            <a:r>
              <a:rPr lang="cs-CZ" sz="3200" dirty="0"/>
              <a:t>Kos  je  tady.</a:t>
            </a:r>
          </a:p>
          <a:p>
            <a:pPr fontAlgn="base"/>
            <a:r>
              <a:rPr lang="cs-CZ" sz="3200" dirty="0"/>
              <a:t>Ten  se  ale  má!</a:t>
            </a:r>
          </a:p>
          <a:p>
            <a:endParaRPr lang="cs-CZ" sz="32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325621" y="1196752"/>
            <a:ext cx="36004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25621" y="1202013"/>
            <a:ext cx="48183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325621" y="1772816"/>
            <a:ext cx="42788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325621" y="2276872"/>
            <a:ext cx="42788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25621" y="2708920"/>
            <a:ext cx="42788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25621" y="3212976"/>
            <a:ext cx="42788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61624" y="3705131"/>
            <a:ext cx="4166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361625" y="4221088"/>
            <a:ext cx="43868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97629" y="4725144"/>
            <a:ext cx="43508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361625" y="5229200"/>
            <a:ext cx="424282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361624" y="5744585"/>
            <a:ext cx="43868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11560" y="5949280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Přečti si text vlevo. Potom  pečlivě rozstříhej text vpravo a podle paměti znovu slož. Zkontroluj.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Můžeš pracovat s kamarádem nebo  sám. Zkus namalovat obrázek k tomuto vyprávění.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ana\AppData\Local\Microsoft\Windows\Temporary Internet Files\Content.IE5\7C1KYFX3\MC900009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5169"/>
            <a:ext cx="1211985" cy="66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99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Otázky.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9"/>
            <a:ext cx="4978896" cy="244827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lítá ke krmítku?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je krmítko?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tam dáme?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chlapci jmenují?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9" name="Picture 5" descr="C:\Users\Hana\AppData\Local\Microsoft\Windows\Temporary Internet Files\Content.IE5\K69VQYQ2\MC900199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490" y="2710119"/>
            <a:ext cx="1613916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8QD3VPXL\MC9002809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011" y="525619"/>
            <a:ext cx="1715889" cy="217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TKF9H1P3\MC900022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125" y="4835196"/>
            <a:ext cx="1851660" cy="155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50100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Správná odpověď: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05064"/>
            <a:ext cx="55446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 Ke krmítku lítá kos.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Krmítko je v sadu.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 Dáme tam jablko, mák a lůj.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Jmenují se Kája a Jan.</a:t>
            </a:r>
            <a:endParaRPr lang="cs-CZ" sz="3200" dirty="0"/>
          </a:p>
        </p:txBody>
      </p:sp>
      <p:sp>
        <p:nvSpPr>
          <p:cNvPr id="10" name="Volný tvar 9"/>
          <p:cNvSpPr/>
          <p:nvPr/>
        </p:nvSpPr>
        <p:spPr>
          <a:xfrm>
            <a:off x="6710965" y="2632364"/>
            <a:ext cx="2197508" cy="2022763"/>
          </a:xfrm>
          <a:custGeom>
            <a:avLst/>
            <a:gdLst>
              <a:gd name="connsiteX0" fmla="*/ 119326 w 2197508"/>
              <a:gd name="connsiteY0" fmla="*/ 1357745 h 2022763"/>
              <a:gd name="connsiteX1" fmla="*/ 147035 w 2197508"/>
              <a:gd name="connsiteY1" fmla="*/ 1427018 h 2022763"/>
              <a:gd name="connsiteX2" fmla="*/ 174744 w 2197508"/>
              <a:gd name="connsiteY2" fmla="*/ 1468581 h 2022763"/>
              <a:gd name="connsiteX3" fmla="*/ 188599 w 2197508"/>
              <a:gd name="connsiteY3" fmla="*/ 1510145 h 2022763"/>
              <a:gd name="connsiteX4" fmla="*/ 230162 w 2197508"/>
              <a:gd name="connsiteY4" fmla="*/ 1537854 h 2022763"/>
              <a:gd name="connsiteX5" fmla="*/ 285580 w 2197508"/>
              <a:gd name="connsiteY5" fmla="*/ 1620981 h 2022763"/>
              <a:gd name="connsiteX6" fmla="*/ 340999 w 2197508"/>
              <a:gd name="connsiteY6" fmla="*/ 1690254 h 2022763"/>
              <a:gd name="connsiteX7" fmla="*/ 382562 w 2197508"/>
              <a:gd name="connsiteY7" fmla="*/ 1745672 h 2022763"/>
              <a:gd name="connsiteX8" fmla="*/ 424126 w 2197508"/>
              <a:gd name="connsiteY8" fmla="*/ 1787236 h 2022763"/>
              <a:gd name="connsiteX9" fmla="*/ 493399 w 2197508"/>
              <a:gd name="connsiteY9" fmla="*/ 1856509 h 2022763"/>
              <a:gd name="connsiteX10" fmla="*/ 562671 w 2197508"/>
              <a:gd name="connsiteY10" fmla="*/ 1911927 h 2022763"/>
              <a:gd name="connsiteX11" fmla="*/ 590380 w 2197508"/>
              <a:gd name="connsiteY11" fmla="*/ 1953491 h 2022763"/>
              <a:gd name="connsiteX12" fmla="*/ 631944 w 2197508"/>
              <a:gd name="connsiteY12" fmla="*/ 1967345 h 2022763"/>
              <a:gd name="connsiteX13" fmla="*/ 992162 w 2197508"/>
              <a:gd name="connsiteY13" fmla="*/ 2022763 h 2022763"/>
              <a:gd name="connsiteX14" fmla="*/ 1213835 w 2197508"/>
              <a:gd name="connsiteY14" fmla="*/ 1995054 h 2022763"/>
              <a:gd name="connsiteX15" fmla="*/ 1324671 w 2197508"/>
              <a:gd name="connsiteY15" fmla="*/ 1981200 h 2022763"/>
              <a:gd name="connsiteX16" fmla="*/ 1435508 w 2197508"/>
              <a:gd name="connsiteY16" fmla="*/ 1939636 h 2022763"/>
              <a:gd name="connsiteX17" fmla="*/ 1477071 w 2197508"/>
              <a:gd name="connsiteY17" fmla="*/ 1925781 h 2022763"/>
              <a:gd name="connsiteX18" fmla="*/ 1532490 w 2197508"/>
              <a:gd name="connsiteY18" fmla="*/ 1898072 h 2022763"/>
              <a:gd name="connsiteX19" fmla="*/ 1629471 w 2197508"/>
              <a:gd name="connsiteY19" fmla="*/ 1856509 h 2022763"/>
              <a:gd name="connsiteX20" fmla="*/ 1684890 w 2197508"/>
              <a:gd name="connsiteY20" fmla="*/ 1787236 h 2022763"/>
              <a:gd name="connsiteX21" fmla="*/ 1740308 w 2197508"/>
              <a:gd name="connsiteY21" fmla="*/ 1773381 h 2022763"/>
              <a:gd name="connsiteX22" fmla="*/ 1823435 w 2197508"/>
              <a:gd name="connsiteY22" fmla="*/ 1745672 h 2022763"/>
              <a:gd name="connsiteX23" fmla="*/ 1851144 w 2197508"/>
              <a:gd name="connsiteY23" fmla="*/ 1704109 h 2022763"/>
              <a:gd name="connsiteX24" fmla="*/ 1892708 w 2197508"/>
              <a:gd name="connsiteY24" fmla="*/ 1676400 h 2022763"/>
              <a:gd name="connsiteX25" fmla="*/ 1934271 w 2197508"/>
              <a:gd name="connsiteY25" fmla="*/ 1634836 h 2022763"/>
              <a:gd name="connsiteX26" fmla="*/ 1948126 w 2197508"/>
              <a:gd name="connsiteY26" fmla="*/ 1593272 h 2022763"/>
              <a:gd name="connsiteX27" fmla="*/ 2003544 w 2197508"/>
              <a:gd name="connsiteY27" fmla="*/ 1510145 h 2022763"/>
              <a:gd name="connsiteX28" fmla="*/ 2017399 w 2197508"/>
              <a:gd name="connsiteY28" fmla="*/ 1468581 h 2022763"/>
              <a:gd name="connsiteX29" fmla="*/ 2114380 w 2197508"/>
              <a:gd name="connsiteY29" fmla="*/ 1343891 h 2022763"/>
              <a:gd name="connsiteX30" fmla="*/ 2128235 w 2197508"/>
              <a:gd name="connsiteY30" fmla="*/ 1302327 h 2022763"/>
              <a:gd name="connsiteX31" fmla="*/ 2155944 w 2197508"/>
              <a:gd name="connsiteY31" fmla="*/ 1233054 h 2022763"/>
              <a:gd name="connsiteX32" fmla="*/ 2197508 w 2197508"/>
              <a:gd name="connsiteY32" fmla="*/ 1052945 h 2022763"/>
              <a:gd name="connsiteX33" fmla="*/ 2183653 w 2197508"/>
              <a:gd name="connsiteY33" fmla="*/ 263236 h 2022763"/>
              <a:gd name="connsiteX34" fmla="*/ 2155944 w 2197508"/>
              <a:gd name="connsiteY34" fmla="*/ 152400 h 2022763"/>
              <a:gd name="connsiteX35" fmla="*/ 2142090 w 2197508"/>
              <a:gd name="connsiteY35" fmla="*/ 110836 h 2022763"/>
              <a:gd name="connsiteX36" fmla="*/ 2045108 w 2197508"/>
              <a:gd name="connsiteY36" fmla="*/ 69272 h 2022763"/>
              <a:gd name="connsiteX37" fmla="*/ 2003544 w 2197508"/>
              <a:gd name="connsiteY37" fmla="*/ 41563 h 2022763"/>
              <a:gd name="connsiteX38" fmla="*/ 1961980 w 2197508"/>
              <a:gd name="connsiteY38" fmla="*/ 27709 h 2022763"/>
              <a:gd name="connsiteX39" fmla="*/ 1643326 w 2197508"/>
              <a:gd name="connsiteY39" fmla="*/ 13854 h 2022763"/>
              <a:gd name="connsiteX40" fmla="*/ 1255399 w 2197508"/>
              <a:gd name="connsiteY40" fmla="*/ 0 h 2022763"/>
              <a:gd name="connsiteX41" fmla="*/ 410271 w 2197508"/>
              <a:gd name="connsiteY41" fmla="*/ 13854 h 2022763"/>
              <a:gd name="connsiteX42" fmla="*/ 354853 w 2197508"/>
              <a:gd name="connsiteY42" fmla="*/ 27709 h 2022763"/>
              <a:gd name="connsiteX43" fmla="*/ 244017 w 2197508"/>
              <a:gd name="connsiteY43" fmla="*/ 55418 h 2022763"/>
              <a:gd name="connsiteX44" fmla="*/ 188599 w 2197508"/>
              <a:gd name="connsiteY44" fmla="*/ 124691 h 2022763"/>
              <a:gd name="connsiteX45" fmla="*/ 147035 w 2197508"/>
              <a:gd name="connsiteY45" fmla="*/ 180109 h 2022763"/>
              <a:gd name="connsiteX46" fmla="*/ 119326 w 2197508"/>
              <a:gd name="connsiteY46" fmla="*/ 221672 h 2022763"/>
              <a:gd name="connsiteX47" fmla="*/ 77762 w 2197508"/>
              <a:gd name="connsiteY47" fmla="*/ 263236 h 2022763"/>
              <a:gd name="connsiteX48" fmla="*/ 22344 w 2197508"/>
              <a:gd name="connsiteY48" fmla="*/ 415636 h 2022763"/>
              <a:gd name="connsiteX49" fmla="*/ 22344 w 2197508"/>
              <a:gd name="connsiteY49" fmla="*/ 1163781 h 2022763"/>
              <a:gd name="connsiteX50" fmla="*/ 91617 w 2197508"/>
              <a:gd name="connsiteY50" fmla="*/ 1288472 h 2022763"/>
              <a:gd name="connsiteX51" fmla="*/ 119326 w 2197508"/>
              <a:gd name="connsiteY51" fmla="*/ 1330036 h 2022763"/>
              <a:gd name="connsiteX52" fmla="*/ 119326 w 2197508"/>
              <a:gd name="connsiteY52" fmla="*/ 1357745 h 2022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2197508" h="2022763">
                <a:moveTo>
                  <a:pt x="119326" y="1357745"/>
                </a:moveTo>
                <a:cubicBezTo>
                  <a:pt x="128562" y="1380836"/>
                  <a:pt x="135913" y="1404774"/>
                  <a:pt x="147035" y="1427018"/>
                </a:cubicBezTo>
                <a:cubicBezTo>
                  <a:pt x="154482" y="1441911"/>
                  <a:pt x="167297" y="1453688"/>
                  <a:pt x="174744" y="1468581"/>
                </a:cubicBezTo>
                <a:cubicBezTo>
                  <a:pt x="181275" y="1481643"/>
                  <a:pt x="179476" y="1498741"/>
                  <a:pt x="188599" y="1510145"/>
                </a:cubicBezTo>
                <a:cubicBezTo>
                  <a:pt x="199001" y="1523147"/>
                  <a:pt x="216308" y="1528618"/>
                  <a:pt x="230162" y="1537854"/>
                </a:cubicBezTo>
                <a:cubicBezTo>
                  <a:pt x="261982" y="1665128"/>
                  <a:pt x="215996" y="1534000"/>
                  <a:pt x="285580" y="1620981"/>
                </a:cubicBezTo>
                <a:cubicBezTo>
                  <a:pt x="362058" y="1716580"/>
                  <a:pt x="221886" y="1610846"/>
                  <a:pt x="340999" y="1690254"/>
                </a:cubicBezTo>
                <a:cubicBezTo>
                  <a:pt x="354853" y="1708727"/>
                  <a:pt x="367535" y="1728140"/>
                  <a:pt x="382562" y="1745672"/>
                </a:cubicBezTo>
                <a:cubicBezTo>
                  <a:pt x="395313" y="1760548"/>
                  <a:pt x="411583" y="1772184"/>
                  <a:pt x="424126" y="1787236"/>
                </a:cubicBezTo>
                <a:cubicBezTo>
                  <a:pt x="481853" y="1856509"/>
                  <a:pt x="417198" y="1805709"/>
                  <a:pt x="493399" y="1856509"/>
                </a:cubicBezTo>
                <a:cubicBezTo>
                  <a:pt x="572811" y="1975626"/>
                  <a:pt x="467070" y="1835444"/>
                  <a:pt x="562671" y="1911927"/>
                </a:cubicBezTo>
                <a:cubicBezTo>
                  <a:pt x="575673" y="1922329"/>
                  <a:pt x="577378" y="1943089"/>
                  <a:pt x="590380" y="1953491"/>
                </a:cubicBezTo>
                <a:cubicBezTo>
                  <a:pt x="601784" y="1962614"/>
                  <a:pt x="618521" y="1961592"/>
                  <a:pt x="631944" y="1967345"/>
                </a:cubicBezTo>
                <a:cubicBezTo>
                  <a:pt x="809640" y="2043499"/>
                  <a:pt x="513519" y="1979250"/>
                  <a:pt x="992162" y="2022763"/>
                </a:cubicBezTo>
                <a:cubicBezTo>
                  <a:pt x="1094482" y="1988658"/>
                  <a:pt x="1004192" y="2015020"/>
                  <a:pt x="1213835" y="1995054"/>
                </a:cubicBezTo>
                <a:cubicBezTo>
                  <a:pt x="1250900" y="1991524"/>
                  <a:pt x="1287726" y="1985818"/>
                  <a:pt x="1324671" y="1981200"/>
                </a:cubicBezTo>
                <a:cubicBezTo>
                  <a:pt x="1419007" y="1949754"/>
                  <a:pt x="1302986" y="1989332"/>
                  <a:pt x="1435508" y="1939636"/>
                </a:cubicBezTo>
                <a:cubicBezTo>
                  <a:pt x="1449182" y="1934508"/>
                  <a:pt x="1463648" y="1931534"/>
                  <a:pt x="1477071" y="1925781"/>
                </a:cubicBezTo>
                <a:cubicBezTo>
                  <a:pt x="1496054" y="1917645"/>
                  <a:pt x="1513507" y="1906208"/>
                  <a:pt x="1532490" y="1898072"/>
                </a:cubicBezTo>
                <a:cubicBezTo>
                  <a:pt x="1675180" y="1836920"/>
                  <a:pt x="1445683" y="1948403"/>
                  <a:pt x="1629471" y="1856509"/>
                </a:cubicBezTo>
                <a:cubicBezTo>
                  <a:pt x="1639262" y="1841823"/>
                  <a:pt x="1665146" y="1797108"/>
                  <a:pt x="1684890" y="1787236"/>
                </a:cubicBezTo>
                <a:cubicBezTo>
                  <a:pt x="1701921" y="1778721"/>
                  <a:pt x="1722070" y="1778853"/>
                  <a:pt x="1740308" y="1773381"/>
                </a:cubicBezTo>
                <a:cubicBezTo>
                  <a:pt x="1768284" y="1764988"/>
                  <a:pt x="1823435" y="1745672"/>
                  <a:pt x="1823435" y="1745672"/>
                </a:cubicBezTo>
                <a:cubicBezTo>
                  <a:pt x="1832671" y="1731818"/>
                  <a:pt x="1839370" y="1715883"/>
                  <a:pt x="1851144" y="1704109"/>
                </a:cubicBezTo>
                <a:cubicBezTo>
                  <a:pt x="1862918" y="1692335"/>
                  <a:pt x="1879916" y="1687060"/>
                  <a:pt x="1892708" y="1676400"/>
                </a:cubicBezTo>
                <a:cubicBezTo>
                  <a:pt x="1907760" y="1663857"/>
                  <a:pt x="1920417" y="1648691"/>
                  <a:pt x="1934271" y="1634836"/>
                </a:cubicBezTo>
                <a:cubicBezTo>
                  <a:pt x="1938889" y="1620981"/>
                  <a:pt x="1941034" y="1606038"/>
                  <a:pt x="1948126" y="1593272"/>
                </a:cubicBezTo>
                <a:cubicBezTo>
                  <a:pt x="1964299" y="1564161"/>
                  <a:pt x="1993013" y="1541738"/>
                  <a:pt x="2003544" y="1510145"/>
                </a:cubicBezTo>
                <a:cubicBezTo>
                  <a:pt x="2008162" y="1496290"/>
                  <a:pt x="2010307" y="1481347"/>
                  <a:pt x="2017399" y="1468581"/>
                </a:cubicBezTo>
                <a:cubicBezTo>
                  <a:pt x="2058828" y="1394009"/>
                  <a:pt x="2063893" y="1394378"/>
                  <a:pt x="2114380" y="1343891"/>
                </a:cubicBezTo>
                <a:cubicBezTo>
                  <a:pt x="2118998" y="1330036"/>
                  <a:pt x="2123107" y="1316001"/>
                  <a:pt x="2128235" y="1302327"/>
                </a:cubicBezTo>
                <a:cubicBezTo>
                  <a:pt x="2136967" y="1279041"/>
                  <a:pt x="2148630" y="1256824"/>
                  <a:pt x="2155944" y="1233054"/>
                </a:cubicBezTo>
                <a:cubicBezTo>
                  <a:pt x="2175040" y="1170991"/>
                  <a:pt x="2185042" y="1115275"/>
                  <a:pt x="2197508" y="1052945"/>
                </a:cubicBezTo>
                <a:cubicBezTo>
                  <a:pt x="2192890" y="789709"/>
                  <a:pt x="2195791" y="526233"/>
                  <a:pt x="2183653" y="263236"/>
                </a:cubicBezTo>
                <a:cubicBezTo>
                  <a:pt x="2181897" y="225194"/>
                  <a:pt x="2167986" y="188528"/>
                  <a:pt x="2155944" y="152400"/>
                </a:cubicBezTo>
                <a:cubicBezTo>
                  <a:pt x="2151326" y="138545"/>
                  <a:pt x="2151213" y="122240"/>
                  <a:pt x="2142090" y="110836"/>
                </a:cubicBezTo>
                <a:cubicBezTo>
                  <a:pt x="2118171" y="80937"/>
                  <a:pt x="2078385" y="77591"/>
                  <a:pt x="2045108" y="69272"/>
                </a:cubicBezTo>
                <a:cubicBezTo>
                  <a:pt x="2031253" y="60036"/>
                  <a:pt x="2018437" y="49009"/>
                  <a:pt x="2003544" y="41563"/>
                </a:cubicBezTo>
                <a:cubicBezTo>
                  <a:pt x="1990482" y="35032"/>
                  <a:pt x="1976541" y="28829"/>
                  <a:pt x="1961980" y="27709"/>
                </a:cubicBezTo>
                <a:cubicBezTo>
                  <a:pt x="1855975" y="19555"/>
                  <a:pt x="1749563" y="18020"/>
                  <a:pt x="1643326" y="13854"/>
                </a:cubicBezTo>
                <a:lnTo>
                  <a:pt x="1255399" y="0"/>
                </a:lnTo>
                <a:lnTo>
                  <a:pt x="410271" y="13854"/>
                </a:lnTo>
                <a:cubicBezTo>
                  <a:pt x="391239" y="14440"/>
                  <a:pt x="373441" y="23578"/>
                  <a:pt x="354853" y="27709"/>
                </a:cubicBezTo>
                <a:cubicBezTo>
                  <a:pt x="254538" y="50001"/>
                  <a:pt x="318290" y="30659"/>
                  <a:pt x="244017" y="55418"/>
                </a:cubicBezTo>
                <a:cubicBezTo>
                  <a:pt x="175512" y="158175"/>
                  <a:pt x="254402" y="45727"/>
                  <a:pt x="188599" y="124691"/>
                </a:cubicBezTo>
                <a:cubicBezTo>
                  <a:pt x="173817" y="142430"/>
                  <a:pt x="160456" y="161319"/>
                  <a:pt x="147035" y="180109"/>
                </a:cubicBezTo>
                <a:cubicBezTo>
                  <a:pt x="137357" y="193658"/>
                  <a:pt x="129986" y="208880"/>
                  <a:pt x="119326" y="221672"/>
                </a:cubicBezTo>
                <a:cubicBezTo>
                  <a:pt x="106783" y="236724"/>
                  <a:pt x="91617" y="249381"/>
                  <a:pt x="77762" y="263236"/>
                </a:cubicBezTo>
                <a:cubicBezTo>
                  <a:pt x="42188" y="369957"/>
                  <a:pt x="60900" y="319244"/>
                  <a:pt x="22344" y="415636"/>
                </a:cubicBezTo>
                <a:cubicBezTo>
                  <a:pt x="-12572" y="729890"/>
                  <a:pt x="-1847" y="583193"/>
                  <a:pt x="22344" y="1163781"/>
                </a:cubicBezTo>
                <a:cubicBezTo>
                  <a:pt x="23970" y="1202797"/>
                  <a:pt x="79999" y="1271046"/>
                  <a:pt x="91617" y="1288472"/>
                </a:cubicBezTo>
                <a:cubicBezTo>
                  <a:pt x="100853" y="1302327"/>
                  <a:pt x="119326" y="1313385"/>
                  <a:pt x="119326" y="1330036"/>
                </a:cubicBezTo>
                <a:lnTo>
                  <a:pt x="119326" y="1357745"/>
                </a:lnTo>
                <a:close/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18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2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75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25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Databáze volně šiřitelných obrázků -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www.clker.com</a:t>
            </a:r>
            <a:endParaRPr lang="cs-CZ" sz="2400" dirty="0"/>
          </a:p>
          <a:p>
            <a:r>
              <a:rPr lang="cs-CZ" sz="2400" dirty="0" smtClean="0"/>
              <a:t>Office. Microsoft.com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42089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237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Anotace:</vt:lpstr>
      <vt:lpstr>Čtení s porozuměním. Pracovní list.</vt:lpstr>
      <vt:lpstr>Čtení s porozuměním. Otázky.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7</cp:revision>
  <dcterms:created xsi:type="dcterms:W3CDTF">2013-02-27T16:43:30Z</dcterms:created>
  <dcterms:modified xsi:type="dcterms:W3CDTF">2013-05-24T14:57:40Z</dcterms:modified>
</cp:coreProperties>
</file>