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2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7457B-15C5-4A38-A764-AA09B5DC0CD5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2DCA5-57C2-4C9F-AF93-48AFAC08D50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617479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7457B-15C5-4A38-A764-AA09B5DC0CD5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2DCA5-57C2-4C9F-AF93-48AFAC08D50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201826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7457B-15C5-4A38-A764-AA09B5DC0CD5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2DCA5-57C2-4C9F-AF93-48AFAC08D50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864097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7457B-15C5-4A38-A764-AA09B5DC0CD5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2DCA5-57C2-4C9F-AF93-48AFAC08D50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55073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7457B-15C5-4A38-A764-AA09B5DC0CD5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2DCA5-57C2-4C9F-AF93-48AFAC08D50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554178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7457B-15C5-4A38-A764-AA09B5DC0CD5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2DCA5-57C2-4C9F-AF93-48AFAC08D50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68976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7457B-15C5-4A38-A764-AA09B5DC0CD5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2DCA5-57C2-4C9F-AF93-48AFAC08D50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70492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7457B-15C5-4A38-A764-AA09B5DC0CD5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2DCA5-57C2-4C9F-AF93-48AFAC08D50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02123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7457B-15C5-4A38-A764-AA09B5DC0CD5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2DCA5-57C2-4C9F-AF93-48AFAC08D50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317138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7457B-15C5-4A38-A764-AA09B5DC0CD5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2DCA5-57C2-4C9F-AF93-48AFAC08D50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625997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7457B-15C5-4A38-A764-AA09B5DC0CD5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2DCA5-57C2-4C9F-AF93-48AFAC08D50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64843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97457B-15C5-4A38-A764-AA09B5DC0CD5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82DCA5-57C2-4C9F-AF93-48AFAC08D50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53790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dphoto.org/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2800" dirty="0" smtClean="0"/>
              <a:t>Škola: 		Základní škola a Mateřská škola, 				Kostelní 560, Svoboda n. Úpou,</a:t>
            </a:r>
          </a:p>
          <a:p>
            <a:pPr marL="0" indent="0">
              <a:buNone/>
            </a:pPr>
            <a:r>
              <a:rPr lang="cs-CZ" sz="2800" dirty="0" smtClean="0"/>
              <a:t>			okres Trutnov </a:t>
            </a:r>
          </a:p>
          <a:p>
            <a:r>
              <a:rPr lang="cs-CZ" sz="2800" dirty="0" smtClean="0"/>
              <a:t>Autor: 		Mgr. Hana </a:t>
            </a:r>
            <a:r>
              <a:rPr lang="cs-CZ" sz="2800" dirty="0" err="1" smtClean="0"/>
              <a:t>Klomínská</a:t>
            </a:r>
            <a:endParaRPr lang="cs-CZ" sz="2800" dirty="0" smtClean="0"/>
          </a:p>
          <a:p>
            <a:r>
              <a:rPr lang="cs-CZ" sz="2800" dirty="0" smtClean="0"/>
              <a:t>Datum:  		březen 2013</a:t>
            </a:r>
          </a:p>
          <a:p>
            <a:r>
              <a:rPr lang="cs-CZ" sz="2800" dirty="0" smtClean="0"/>
              <a:t>Název: 		VY_12_INOVACE_1.2.1_ ČJ1,2_9</a:t>
            </a:r>
          </a:p>
          <a:p>
            <a:r>
              <a:rPr lang="cs-CZ" sz="2800" dirty="0" smtClean="0"/>
              <a:t>Téma:		Čtení s porozuměním. </a:t>
            </a:r>
            <a:r>
              <a:rPr lang="cs-CZ" sz="2800" smtClean="0"/>
              <a:t>Zimní radovánky.</a:t>
            </a:r>
            <a:endParaRPr lang="cs-CZ" sz="2800" dirty="0" smtClean="0"/>
          </a:p>
          <a:p>
            <a:r>
              <a:rPr lang="cs-CZ" sz="2800" dirty="0" smtClean="0"/>
              <a:t>Ročník:		1. – 2.</a:t>
            </a:r>
          </a:p>
          <a:p>
            <a:r>
              <a:rPr lang="cs-CZ" sz="2800" dirty="0" smtClean="0"/>
              <a:t>Číslo projektu:	CZ.1.07/1.4.00/21.3068</a:t>
            </a:r>
          </a:p>
          <a:p>
            <a:endParaRPr lang="cs-CZ" sz="2800" dirty="0"/>
          </a:p>
        </p:txBody>
      </p:sp>
      <p:pic>
        <p:nvPicPr>
          <p:cNvPr id="4" name="Zástupný symbol pro obsah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07704" y="404664"/>
            <a:ext cx="5270303" cy="972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30936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8229600" cy="731377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	</a:t>
            </a:r>
            <a:r>
              <a:rPr lang="cs-CZ" sz="2800" dirty="0"/>
              <a:t>Anotace: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/>
          </a:bodyPr>
          <a:lstStyle/>
          <a:p>
            <a:r>
              <a:rPr lang="cs-CZ" sz="2400" dirty="0" smtClean="0"/>
              <a:t>Žáci si přečtou text v levé části pracovního listu. V pravé části je tento text připraven  k rozstříhání  na jednotlivé věty. Žáci je potom podle paměti skládají ve správném pořadí a nakonec zkontrolují.</a:t>
            </a:r>
          </a:p>
          <a:p>
            <a:pPr marL="0" indent="0">
              <a:buNone/>
            </a:pPr>
            <a:endParaRPr lang="cs-CZ" sz="2400" dirty="0"/>
          </a:p>
          <a:p>
            <a:r>
              <a:rPr lang="cs-CZ" sz="2400" dirty="0" smtClean="0"/>
              <a:t>K textu náleží otázky na porozumění obsahu přečteného. </a:t>
            </a:r>
          </a:p>
          <a:p>
            <a:endParaRPr lang="cs-CZ" sz="2400" dirty="0"/>
          </a:p>
          <a:p>
            <a:r>
              <a:rPr lang="cs-CZ" sz="2400" dirty="0" smtClean="0"/>
              <a:t>Děti mohou pracovat samostatně nebo ve dvojicích. 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973917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3025" y="6237312"/>
            <a:ext cx="8229600" cy="274042"/>
          </a:xfrm>
        </p:spPr>
        <p:txBody>
          <a:bodyPr>
            <a:noAutofit/>
          </a:bodyPr>
          <a:lstStyle/>
          <a:p>
            <a:r>
              <a:rPr lang="cs-CZ" sz="1600" dirty="0" smtClean="0">
                <a:latin typeface="Times New Roman" pitchFamily="18" charset="0"/>
              </a:rPr>
              <a:t>Přečti text vlevo. Potom věty vpravo rozstříhej, rozmíchej a znovu slož podle paměti. Zkontroluj.</a:t>
            </a:r>
            <a:br>
              <a:rPr lang="cs-CZ" sz="1600" dirty="0" smtClean="0">
                <a:latin typeface="Times New Roman" pitchFamily="18" charset="0"/>
              </a:rPr>
            </a:b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0004" y="1216322"/>
            <a:ext cx="4258816" cy="5145435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cs-CZ" dirty="0" smtClean="0">
                <a:latin typeface="Times New Roman" pitchFamily="18" charset="0"/>
              </a:rPr>
              <a:t>  </a:t>
            </a:r>
            <a:r>
              <a:rPr lang="cs-CZ" sz="2800" dirty="0" smtClean="0">
                <a:latin typeface="Times New Roman" pitchFamily="18" charset="0"/>
              </a:rPr>
              <a:t>Je  pátek.</a:t>
            </a:r>
          </a:p>
          <a:p>
            <a:pPr>
              <a:buFontTx/>
              <a:buNone/>
            </a:pPr>
            <a:r>
              <a:rPr lang="cs-CZ" sz="2800" dirty="0" smtClean="0">
                <a:latin typeface="Times New Roman" pitchFamily="18" charset="0"/>
              </a:rPr>
              <a:t>  U lesa  je  Kamil a Pepík.</a:t>
            </a:r>
          </a:p>
          <a:p>
            <a:pPr>
              <a:buFontTx/>
              <a:buNone/>
            </a:pPr>
            <a:r>
              <a:rPr lang="cs-CZ" sz="2800" dirty="0" smtClean="0">
                <a:latin typeface="Times New Roman" pitchFamily="18" charset="0"/>
              </a:rPr>
              <a:t>  Je  tam i pes  Alík.</a:t>
            </a:r>
          </a:p>
          <a:p>
            <a:pPr>
              <a:buFontTx/>
              <a:buNone/>
            </a:pPr>
            <a:r>
              <a:rPr lang="cs-CZ" sz="2800" dirty="0" smtClean="0">
                <a:latin typeface="Times New Roman" pitchFamily="18" charset="0"/>
              </a:rPr>
              <a:t>  Alík  lítá  sem a tam.</a:t>
            </a:r>
          </a:p>
          <a:p>
            <a:pPr>
              <a:buFontTx/>
              <a:buNone/>
            </a:pPr>
            <a:r>
              <a:rPr lang="cs-CZ" sz="2800" dirty="0" smtClean="0">
                <a:latin typeface="Times New Roman" pitchFamily="18" charset="0"/>
              </a:rPr>
              <a:t>  Kamil  jede  dolů.</a:t>
            </a:r>
          </a:p>
          <a:p>
            <a:pPr>
              <a:buFontTx/>
              <a:buNone/>
            </a:pPr>
            <a:r>
              <a:rPr lang="cs-CZ" sz="2800" dirty="0" smtClean="0">
                <a:latin typeface="Times New Roman" pitchFamily="18" charset="0"/>
              </a:rPr>
              <a:t>  Dole  je  ale  důlek.</a:t>
            </a:r>
          </a:p>
          <a:p>
            <a:pPr>
              <a:buFontTx/>
              <a:buNone/>
            </a:pPr>
            <a:r>
              <a:rPr lang="cs-CZ" sz="2800" dirty="0" smtClean="0">
                <a:latin typeface="Times New Roman" pitchFamily="18" charset="0"/>
              </a:rPr>
              <a:t>  Kamil  padá.</a:t>
            </a:r>
          </a:p>
          <a:p>
            <a:pPr>
              <a:buFontTx/>
              <a:buNone/>
            </a:pPr>
            <a:r>
              <a:rPr lang="cs-CZ" sz="2800" dirty="0" smtClean="0">
                <a:latin typeface="Times New Roman" pitchFamily="18" charset="0"/>
              </a:rPr>
              <a:t>  To  je  jásot, to  je  mela!</a:t>
            </a:r>
          </a:p>
          <a:p>
            <a:pPr>
              <a:buFontTx/>
              <a:buNone/>
            </a:pPr>
            <a:r>
              <a:rPr lang="cs-CZ" sz="2800" dirty="0" smtClean="0">
                <a:latin typeface="Times New Roman" pitchFamily="18" charset="0"/>
              </a:rPr>
              <a:t>  Jásají  Kamil, Pepík i Alík.</a:t>
            </a:r>
            <a:endParaRPr lang="cs-CZ" sz="2800" dirty="0">
              <a:latin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587825" y="1268760"/>
            <a:ext cx="4464496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cs-CZ" sz="3200" dirty="0"/>
              <a:t>Je  pátek.</a:t>
            </a:r>
          </a:p>
          <a:p>
            <a:pPr fontAlgn="base"/>
            <a:r>
              <a:rPr lang="cs-CZ" sz="3200" dirty="0"/>
              <a:t>U lesa  je  Kamil a Pepík.</a:t>
            </a:r>
          </a:p>
          <a:p>
            <a:pPr fontAlgn="base"/>
            <a:r>
              <a:rPr lang="cs-CZ" sz="3200" dirty="0"/>
              <a:t>Je  tam i pes  Alík.</a:t>
            </a:r>
          </a:p>
          <a:p>
            <a:pPr fontAlgn="base"/>
            <a:r>
              <a:rPr lang="cs-CZ" sz="3200" dirty="0"/>
              <a:t>Alík  lítá  sem  a  tam.</a:t>
            </a:r>
          </a:p>
          <a:p>
            <a:pPr fontAlgn="base"/>
            <a:r>
              <a:rPr lang="cs-CZ" sz="3200" dirty="0"/>
              <a:t>Kamil  jede  dolů.</a:t>
            </a:r>
          </a:p>
          <a:p>
            <a:pPr fontAlgn="base"/>
            <a:r>
              <a:rPr lang="cs-CZ" sz="3200" dirty="0"/>
              <a:t>Dole  je  ale  důlek.</a:t>
            </a:r>
          </a:p>
          <a:p>
            <a:pPr fontAlgn="base"/>
            <a:r>
              <a:rPr lang="cs-CZ" sz="3200" dirty="0"/>
              <a:t>Kamil  padá.</a:t>
            </a:r>
          </a:p>
          <a:p>
            <a:pPr fontAlgn="base"/>
            <a:r>
              <a:rPr lang="cs-CZ" sz="3200" dirty="0"/>
              <a:t>To  je  jásot, to  je  mela!</a:t>
            </a:r>
          </a:p>
          <a:p>
            <a:pPr fontAlgn="base"/>
            <a:r>
              <a:rPr lang="cs-CZ" sz="3200" dirty="0"/>
              <a:t>Jásají  Kamil,  Pepík i Alík.</a:t>
            </a:r>
          </a:p>
          <a:p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4499992" y="1052736"/>
            <a:ext cx="0" cy="48965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4499992" y="1268760"/>
            <a:ext cx="43204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4499992" y="1772816"/>
            <a:ext cx="43204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4499992" y="2276872"/>
            <a:ext cx="43204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4499992" y="2780928"/>
            <a:ext cx="43204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4499992" y="3284984"/>
            <a:ext cx="43204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H="1">
            <a:off x="4499992" y="3789040"/>
            <a:ext cx="43204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4499992" y="4293096"/>
            <a:ext cx="43204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4499992" y="4725144"/>
            <a:ext cx="43204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4499992" y="5229200"/>
            <a:ext cx="43204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4499992" y="5805264"/>
            <a:ext cx="44644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ovéPole 40"/>
          <p:cNvSpPr txBox="1"/>
          <p:nvPr/>
        </p:nvSpPr>
        <p:spPr>
          <a:xfrm>
            <a:off x="1331640" y="188640"/>
            <a:ext cx="66967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Čtení s porozuměním. Pracovní list.</a:t>
            </a:r>
            <a:endParaRPr lang="cs-CZ" sz="24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1560" y="215965"/>
            <a:ext cx="1219200" cy="8686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5755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/>
          </a:bodyPr>
          <a:lstStyle/>
          <a:p>
            <a:r>
              <a:rPr lang="cs-CZ" sz="2400" dirty="0" smtClean="0"/>
              <a:t>Čtení s porozuměním. Otázky.</a:t>
            </a:r>
            <a:endParaRPr lang="cs-CZ" sz="2400" dirty="0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2852936"/>
            <a:ext cx="4042792" cy="3273227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Jaký je den?</a:t>
            </a:r>
          </a:p>
          <a:p>
            <a:pPr marL="514350" indent="-514350">
              <a:buFont typeface="+mj-lt"/>
              <a:buAutoNum type="arabicPeriod"/>
            </a:pPr>
            <a:endParaRPr lang="cs-CZ" sz="2800" dirty="0"/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Kdo je u lesa?</a:t>
            </a:r>
          </a:p>
          <a:p>
            <a:pPr marL="514350" indent="-514350">
              <a:buFont typeface="+mj-lt"/>
              <a:buAutoNum type="arabicPeriod"/>
            </a:pPr>
            <a:endParaRPr lang="cs-CZ" sz="2800" dirty="0"/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Kdo padá na zem?</a:t>
            </a:r>
          </a:p>
          <a:p>
            <a:pPr marL="514350" indent="-514350">
              <a:buFont typeface="+mj-lt"/>
              <a:buAutoNum type="arabicPeriod"/>
            </a:pPr>
            <a:endParaRPr lang="cs-CZ" sz="2800" dirty="0"/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Jaká je roční doba?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052736"/>
            <a:ext cx="60486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8057" y="1052736"/>
            <a:ext cx="1793703" cy="147321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739539" y="1098456"/>
            <a:ext cx="1793477" cy="1427494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4355976" y="2525950"/>
            <a:ext cx="40330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796136" y="2849115"/>
            <a:ext cx="2808312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/>
              <a:t> </a:t>
            </a:r>
            <a:r>
              <a:rPr lang="cs-CZ" sz="2800" dirty="0" smtClean="0"/>
              <a:t>       Je pátek.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491880" y="3861048"/>
            <a:ext cx="5112568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</a:t>
            </a:r>
            <a:r>
              <a:rPr lang="cs-CZ" sz="2800" dirty="0" smtClean="0"/>
              <a:t>Jsou tam Kamil, Pepík a pes Alík.  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796136" y="4797152"/>
            <a:ext cx="2808312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Padá Kamil.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014633" y="5877272"/>
            <a:ext cx="38164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809540" y="5847037"/>
            <a:ext cx="1794907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Je zima.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791032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  <p:bldP spid="14" grpId="0" animBg="1"/>
      <p:bldP spid="15" grpId="0" animBg="1"/>
      <p:bldP spid="16" grpId="0" animBg="1"/>
      <p:bldP spid="1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Použitý materiál: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hlinkClick r:id="rId2"/>
              </a:rPr>
              <a:t>www.office.</a:t>
            </a:r>
            <a:r>
              <a:rPr lang="cs-CZ" sz="2400" smtClean="0">
                <a:hlinkClick r:id="rId2"/>
              </a:rPr>
              <a:t>microsoft.com</a:t>
            </a:r>
            <a:endParaRPr lang="cs-CZ" sz="2400" dirty="0" smtClean="0"/>
          </a:p>
          <a:p>
            <a:r>
              <a:rPr lang="cs-CZ" sz="2400" dirty="0" smtClean="0">
                <a:hlinkClick r:id="rId3"/>
              </a:rPr>
              <a:t>www.</a:t>
            </a:r>
            <a:r>
              <a:rPr lang="cs-CZ" sz="2400" dirty="0" err="1" smtClean="0">
                <a:hlinkClick r:id="rId3"/>
              </a:rPr>
              <a:t>pdphoto.org</a:t>
            </a:r>
            <a:endParaRPr lang="cs-CZ" sz="2400" dirty="0" smtClean="0"/>
          </a:p>
          <a:p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258951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</TotalTime>
  <Words>240</Words>
  <Application>Microsoft Office PowerPoint</Application>
  <PresentationFormat>Předvádění na obrazovce (4:3)</PresentationFormat>
  <Paragraphs>54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 Anotace:</vt:lpstr>
      <vt:lpstr>Přečti text vlevo. Potom věty vpravo rozstříhej, rozmíchej a znovu slož podle paměti. Zkontroluj. </vt:lpstr>
      <vt:lpstr>Čtení s porozuměním. Otázky.</vt:lpstr>
      <vt:lpstr>Použitý materiál: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Hana</dc:creator>
  <cp:lastModifiedBy>Dum</cp:lastModifiedBy>
  <cp:revision>5</cp:revision>
  <dcterms:created xsi:type="dcterms:W3CDTF">2013-02-27T16:34:10Z</dcterms:created>
  <dcterms:modified xsi:type="dcterms:W3CDTF">2013-05-24T15:15:34Z</dcterms:modified>
</cp:coreProperties>
</file>