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270" r:id="rId7"/>
    <p:sldId id="273" r:id="rId8"/>
    <p:sldId id="274" r:id="rId9"/>
    <p:sldId id="264" r:id="rId10"/>
    <p:sldId id="271" r:id="rId11"/>
    <p:sldId id="267" r:id="rId12"/>
    <p:sldId id="272" r:id="rId13"/>
    <p:sldId id="275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46D06"/>
    <a:srgbClr val="94666D"/>
    <a:srgbClr val="764663"/>
    <a:srgbClr val="865C62"/>
    <a:srgbClr val="BD9FA3"/>
    <a:srgbClr val="ECB2E1"/>
    <a:srgbClr val="666699"/>
    <a:srgbClr val="CC3399"/>
    <a:srgbClr val="FF9999"/>
    <a:srgbClr val="FF99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NÁZEV</a:t>
          </a:r>
          <a:r>
            <a:rPr lang="cs-CZ" sz="2000" smtClean="0">
              <a:latin typeface="+mj-lt"/>
            </a:rPr>
            <a:t>:</a:t>
          </a:r>
          <a:r>
            <a:rPr lang="cs-CZ" sz="2000" baseline="0" smtClean="0">
              <a:latin typeface="+mj-lt"/>
            </a:rPr>
            <a:t> </a:t>
          </a:r>
          <a:r>
            <a:rPr lang="cs-CZ" sz="2000" baseline="0" smtClean="0">
              <a:solidFill>
                <a:schemeClr val="tx1"/>
              </a:solidFill>
              <a:latin typeface="+mj-lt"/>
            </a:rPr>
            <a:t>VY_52_INOVACE_01_F+Z_02</a:t>
          </a:r>
          <a:endParaRPr lang="cs-CZ" sz="2000" dirty="0">
            <a:solidFill>
              <a:schemeClr val="tx1"/>
            </a:solidFill>
            <a:latin typeface="+mj-lt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NÁZEV ŠKOLY: </a:t>
          </a:r>
          <a:r>
            <a:rPr lang="cs-CZ" sz="1100" dirty="0" smtClean="0">
              <a:latin typeface="+mj-lt"/>
            </a:rPr>
            <a:t>Základní škola, Uherský Ostroh, okres Uherské Hradiště, příspěvková organizace</a:t>
          </a:r>
          <a:endParaRPr lang="cs-CZ" sz="1100" dirty="0">
            <a:latin typeface="+mj-lt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AUTOR: RNDr. Ivana </a:t>
          </a:r>
          <a:r>
            <a:rPr lang="cs-CZ" sz="2000" dirty="0" err="1" smtClean="0">
              <a:latin typeface="+mj-lt"/>
            </a:rPr>
            <a:t>Bělohradová</a:t>
          </a:r>
          <a:endParaRPr lang="cs-CZ" sz="2000" dirty="0">
            <a:solidFill>
              <a:srgbClr val="FF0000"/>
            </a:solidFill>
            <a:latin typeface="+mj-lt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TÉMA: </a:t>
          </a:r>
          <a:r>
            <a:rPr lang="cs-CZ" sz="2000" dirty="0" smtClean="0">
              <a:solidFill>
                <a:schemeClr val="tx1"/>
              </a:solidFill>
              <a:latin typeface="+mj-lt"/>
            </a:rPr>
            <a:t>F – 7.A – Opakování jednotek objemu</a:t>
          </a:r>
          <a:endParaRPr lang="cs-CZ" sz="2000" dirty="0">
            <a:solidFill>
              <a:schemeClr val="tx1"/>
            </a:solidFill>
            <a:latin typeface="+mj-lt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ČÍSLO PROJEKTU: CZ.1.07/1.4.00/21.1616 </a:t>
          </a:r>
          <a:endParaRPr lang="cs-CZ" sz="2000" dirty="0">
            <a:latin typeface="+mj-lt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DAD928F-BB28-4271-BB59-6660F4A36CDA}" type="presOf" srcId="{D1B46980-6531-4606-95E6-44980827E919}" destId="{2BE915AB-18AA-4053-B92C-3BFC9ED204BB}" srcOrd="1" destOrd="0" presId="urn:microsoft.com/office/officeart/2005/8/layout/target3"/>
    <dgm:cxn modelId="{40ACC876-FA75-4D2F-BEBE-4CE869E9A6DB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4DF2185-4AC5-4A54-B918-57C35C347FCF}" type="presOf" srcId="{D8197B8C-B260-4A16-BDF4-0947B075E274}" destId="{5A5FFA88-C948-4069-8E93-59FA12366E83}" srcOrd="1" destOrd="0" presId="urn:microsoft.com/office/officeart/2005/8/layout/target3"/>
    <dgm:cxn modelId="{043C9BC4-01CE-4A7A-A181-447229ADC319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34FCE73-BE66-4E9C-BBDA-0D897DD0637D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4B8052C-CBBC-449F-8E1E-52DCD1202434}" type="presOf" srcId="{D1B46980-6531-4606-95E6-44980827E919}" destId="{6140AFEC-043D-4C43-A2F9-D0F5331DF3A3}" srcOrd="0" destOrd="0" presId="urn:microsoft.com/office/officeart/2005/8/layout/target3"/>
    <dgm:cxn modelId="{6AB50C4D-BCBB-4025-87DB-73415D7D2BA4}" type="presOf" srcId="{B651F6E3-6281-48DB-9319-2AEAFDAE7572}" destId="{619D679B-A015-4ECF-8348-D1034C574F40}" srcOrd="0" destOrd="0" presId="urn:microsoft.com/office/officeart/2005/8/layout/target3"/>
    <dgm:cxn modelId="{907C3B43-1849-4A27-ABAD-575DD1FD734D}" type="presOf" srcId="{B651F6E3-6281-48DB-9319-2AEAFDAE7572}" destId="{6BB5E863-4638-4E1D-BFDE-399D028AC4ED}" srcOrd="1" destOrd="0" presId="urn:microsoft.com/office/officeart/2005/8/layout/target3"/>
    <dgm:cxn modelId="{E1A6FECF-7678-45D5-8171-20EE42C89FB7}" type="presOf" srcId="{D1D4F407-5343-4D3F-B5B9-D407B03CAEB4}" destId="{AED2198E-93D5-4001-81B4-73124B309672}" srcOrd="1" destOrd="0" presId="urn:microsoft.com/office/officeart/2005/8/layout/target3"/>
    <dgm:cxn modelId="{A05B0DA9-51DC-4E02-8719-C98DAC1F1FB6}" type="presOf" srcId="{D8197B8C-B260-4A16-BDF4-0947B075E274}" destId="{25B08C86-7E15-44DC-BE7F-FFB55DD49D12}" srcOrd="0" destOrd="0" presId="urn:microsoft.com/office/officeart/2005/8/layout/target3"/>
    <dgm:cxn modelId="{0173B9C9-D869-4D6F-8EC9-ADA2419353A0}" type="presOf" srcId="{D1D4F407-5343-4D3F-B5B9-D407B03CAEB4}" destId="{D005CE8C-CC26-4C3E-AC11-E15060ECD759}" srcOrd="0" destOrd="0" presId="urn:microsoft.com/office/officeart/2005/8/layout/target3"/>
    <dgm:cxn modelId="{B6725F33-C867-4DD3-9E33-7F247B508704}" type="presParOf" srcId="{333A1088-737F-45CB-B68E-254E46348037}" destId="{F5ABB229-8D3B-4694-996A-96F23CF14429}" srcOrd="0" destOrd="0" presId="urn:microsoft.com/office/officeart/2005/8/layout/target3"/>
    <dgm:cxn modelId="{AC2F0553-CD6A-4834-81E1-2B3625C0EA29}" type="presParOf" srcId="{333A1088-737F-45CB-B68E-254E46348037}" destId="{F41139FD-01EE-4571-8B17-4FB00FC51163}" srcOrd="1" destOrd="0" presId="urn:microsoft.com/office/officeart/2005/8/layout/target3"/>
    <dgm:cxn modelId="{D992146C-8AE4-4336-8417-4388D4BEF5AF}" type="presParOf" srcId="{333A1088-737F-45CB-B68E-254E46348037}" destId="{D005CE8C-CC26-4C3E-AC11-E15060ECD759}" srcOrd="2" destOrd="0" presId="urn:microsoft.com/office/officeart/2005/8/layout/target3"/>
    <dgm:cxn modelId="{4368B638-CBEC-4E0E-A3CF-408723CA3547}" type="presParOf" srcId="{333A1088-737F-45CB-B68E-254E46348037}" destId="{2C702D82-9B77-49B7-9568-BB8EB47C3372}" srcOrd="3" destOrd="0" presId="urn:microsoft.com/office/officeart/2005/8/layout/target3"/>
    <dgm:cxn modelId="{4FE82EEC-6664-4A05-8E43-80DE04AE192F}" type="presParOf" srcId="{333A1088-737F-45CB-B68E-254E46348037}" destId="{A52A0455-90FF-4808-ABD0-F02540D31D5A}" srcOrd="4" destOrd="0" presId="urn:microsoft.com/office/officeart/2005/8/layout/target3"/>
    <dgm:cxn modelId="{27CB73DE-15E3-4D07-AA2C-6D767E0C15E2}" type="presParOf" srcId="{333A1088-737F-45CB-B68E-254E46348037}" destId="{6140AFEC-043D-4C43-A2F9-D0F5331DF3A3}" srcOrd="5" destOrd="0" presId="urn:microsoft.com/office/officeart/2005/8/layout/target3"/>
    <dgm:cxn modelId="{88CA5DD8-D008-4677-B470-4BF494FB766E}" type="presParOf" srcId="{333A1088-737F-45CB-B68E-254E46348037}" destId="{9358AC05-5D7D-4327-9F80-1AD486AEA664}" srcOrd="6" destOrd="0" presId="urn:microsoft.com/office/officeart/2005/8/layout/target3"/>
    <dgm:cxn modelId="{508AB28A-590B-4122-B9DE-AB7F070CB2E8}" type="presParOf" srcId="{333A1088-737F-45CB-B68E-254E46348037}" destId="{313FC574-E1CD-4FB4-B054-0B805CE0447D}" srcOrd="7" destOrd="0" presId="urn:microsoft.com/office/officeart/2005/8/layout/target3"/>
    <dgm:cxn modelId="{112D5A00-A27B-47F1-A741-650B4EDF630F}" type="presParOf" srcId="{333A1088-737F-45CB-B68E-254E46348037}" destId="{619D679B-A015-4ECF-8348-D1034C574F40}" srcOrd="8" destOrd="0" presId="urn:microsoft.com/office/officeart/2005/8/layout/target3"/>
    <dgm:cxn modelId="{4F1B1DC2-D5D8-428B-A8D9-C957CDC87777}" type="presParOf" srcId="{333A1088-737F-45CB-B68E-254E46348037}" destId="{322283A8-4A27-4CDA-BAE3-F381106A9174}" srcOrd="9" destOrd="0" presId="urn:microsoft.com/office/officeart/2005/8/layout/target3"/>
    <dgm:cxn modelId="{CA316409-1CD9-4151-BED6-B3D234F0132F}" type="presParOf" srcId="{333A1088-737F-45CB-B68E-254E46348037}" destId="{FFC9F71D-1B4F-4AD9-A4A6-86ADEFC8AF5C}" srcOrd="10" destOrd="0" presId="urn:microsoft.com/office/officeart/2005/8/layout/target3"/>
    <dgm:cxn modelId="{B2208E9B-381A-49BC-82E8-4288D537F9EF}" type="presParOf" srcId="{333A1088-737F-45CB-B68E-254E46348037}" destId="{25B08C86-7E15-44DC-BE7F-FFB55DD49D12}" srcOrd="11" destOrd="0" presId="urn:microsoft.com/office/officeart/2005/8/layout/target3"/>
    <dgm:cxn modelId="{F8006C8D-456C-4516-A3C0-5266C26C55F3}" type="presParOf" srcId="{333A1088-737F-45CB-B68E-254E46348037}" destId="{76644BE8-9D7C-4C09-B250-3D10AF48CBB7}" srcOrd="12" destOrd="0" presId="urn:microsoft.com/office/officeart/2005/8/layout/target3"/>
    <dgm:cxn modelId="{1440B314-6F3A-494A-BD3B-D0FF60B5F63F}" type="presParOf" srcId="{333A1088-737F-45CB-B68E-254E46348037}" destId="{EE85B701-7295-41C0-BA7A-34D3756A2AE6}" srcOrd="13" destOrd="0" presId="urn:microsoft.com/office/officeart/2005/8/layout/target3"/>
    <dgm:cxn modelId="{BDDF2E6F-4DDD-4275-93EB-EA8A5FFE7896}" type="presParOf" srcId="{333A1088-737F-45CB-B68E-254E46348037}" destId="{8BEBB6EC-1DAA-4CAC-8A25-BC0FCBD5DBD5}" srcOrd="14" destOrd="0" presId="urn:microsoft.com/office/officeart/2005/8/layout/target3"/>
    <dgm:cxn modelId="{E197A9B7-3ACE-4414-99FB-93A8957C398B}" type="presParOf" srcId="{333A1088-737F-45CB-B68E-254E46348037}" destId="{AED2198E-93D5-4001-81B4-73124B309672}" srcOrd="15" destOrd="0" presId="urn:microsoft.com/office/officeart/2005/8/layout/target3"/>
    <dgm:cxn modelId="{CAA6291A-1FFB-4877-80B4-CE3F3D6CBBDB}" type="presParOf" srcId="{333A1088-737F-45CB-B68E-254E46348037}" destId="{2BE915AB-18AA-4053-B92C-3BFC9ED204BB}" srcOrd="16" destOrd="0" presId="urn:microsoft.com/office/officeart/2005/8/layout/target3"/>
    <dgm:cxn modelId="{559B207B-1D6D-4C18-A407-B7732C0DDC2A}" type="presParOf" srcId="{333A1088-737F-45CB-B68E-254E46348037}" destId="{6BB5E863-4638-4E1D-BFDE-399D028AC4ED}" srcOrd="17" destOrd="0" presId="urn:microsoft.com/office/officeart/2005/8/layout/target3"/>
    <dgm:cxn modelId="{EC03819B-5BED-48D9-A9AE-D64401C5F31B}" type="presParOf" srcId="{333A1088-737F-45CB-B68E-254E46348037}" destId="{5A5FFA88-C948-4069-8E93-59FA12366E83}" srcOrd="18" destOrd="0" presId="urn:microsoft.com/office/officeart/2005/8/layout/target3"/>
    <dgm:cxn modelId="{341CB035-86BF-42C7-B555-8805F1A1B2B2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1DF8729-5ECD-43B6-B1A9-4A362477E0B0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7171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7172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173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7174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5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6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7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8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9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0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1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2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3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7184" name="Rectangle 16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85" name="Rectangle 1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86" name="Rectangle 1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7AC1D0EB-A4DF-4763-BA0A-080F2C6A8BF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18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18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91BAE2C-1727-4111-895F-3E3AB389944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138FE32-E1A4-466C-BDE5-9A12C58C80F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3B773B1-B2B6-4BAF-A6A5-6DD7D2994C0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80F810D-5B90-4D38-9F61-3A5C00359F6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547F9CE-9EF5-4CA6-B8B8-AFA9EF9B83E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1E531C0-D886-4217-8751-4B0820ADC92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04BB788-9772-46EA-A5C2-7517A00781E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9765EEB-D74A-4684-ABC6-593B618B6B9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2D70E6-8FEC-4FC6-B87B-6D18B03F07A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38143B1-C028-42E9-AD0E-ADCD253F06D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cs-CZ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fld id="{35DA1D79-7D33-4BDB-8786-A95FC8BEDE66}" type="slidenum">
              <a:rPr lang="cs-CZ"/>
              <a:pPr/>
              <a:t>‹#›</a:t>
            </a:fld>
            <a:endParaRPr lang="cs-CZ"/>
          </a:p>
        </p:txBody>
      </p:sp>
      <p:grpSp>
        <p:nvGrpSpPr>
          <p:cNvPr id="614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6149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150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151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6152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6153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6154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6155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156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6157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6158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59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6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ransition>
    <p:wipe dir="d"/>
  </p:transition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214282" y="908720"/>
          <a:ext cx="8501122" cy="31632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chemeClr val="accent5">
                      <a:lumMod val="50000"/>
                      <a:alpha val="40000"/>
                    </a:schemeClr>
                  </a:outerShdw>
                </a:effectLst>
              </a:rPr>
              <a:t>Anotace</a:t>
            </a:r>
            <a:endParaRPr lang="cs-CZ" sz="5000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  <a:outerShdw blurRad="50800" dist="38100" dir="18900000" algn="bl" rotWithShape="0">
                  <a:schemeClr val="accent5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+mj-lt"/>
              </a:rPr>
              <a:t>Prezentace je vhodná pro seznámení žáků       s danými převodními vztahy a k procvičení. Vzhledem k „obtížnosti“ převodů v úkolech lze tento materiál výhodně použít i při opakování či případném připomenutí učiva v dalších ročnících.</a:t>
            </a:r>
          </a:p>
          <a:p>
            <a:r>
              <a:rPr lang="cs-CZ" dirty="0" smtClean="0">
                <a:latin typeface="+mj-lt"/>
              </a:rPr>
              <a:t>Odezva žáků byla pozitivní, různorodé zadání je zaujalo.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3857628"/>
            <a:ext cx="7772400" cy="1362075"/>
          </a:xfrm>
        </p:spPr>
        <p:txBody>
          <a:bodyPr/>
          <a:lstStyle/>
          <a:p>
            <a:pPr algn="ctr"/>
            <a:r>
              <a:rPr lang="cs-CZ" sz="54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101600" dist="38100" dir="18900000" algn="bl" rotWithShape="0">
                    <a:schemeClr val="accent5">
                      <a:lumMod val="50000"/>
                      <a:alpha val="83000"/>
                    </a:schemeClr>
                  </a:outerShdw>
                </a:effectLst>
                <a:ea typeface="+mn-ea"/>
                <a:cs typeface="+mn-cs"/>
              </a:rPr>
              <a:t>Převody jednotek</a:t>
            </a:r>
            <a:endParaRPr lang="cs-CZ" sz="5400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  <a:outerShdw blurRad="101600" dist="38100" dir="18900000" algn="bl" rotWithShape="0">
                  <a:schemeClr val="accent5">
                    <a:lumMod val="50000"/>
                    <a:alpha val="83000"/>
                  </a:schemeClr>
                </a:outerShdw>
              </a:effectLst>
              <a:ea typeface="+mn-ea"/>
              <a:cs typeface="+mn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42910" y="1928802"/>
            <a:ext cx="7772400" cy="1500187"/>
          </a:xfrm>
        </p:spPr>
        <p:txBody>
          <a:bodyPr/>
          <a:lstStyle/>
          <a:p>
            <a:pPr algn="ctr"/>
            <a:r>
              <a:rPr lang="cs-CZ" sz="96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101600" dist="38100" dir="18900000" algn="bl" rotWithShape="0">
                    <a:schemeClr val="accent5">
                      <a:lumMod val="50000"/>
                      <a:alpha val="82000"/>
                    </a:schemeClr>
                  </a:outerShdw>
                </a:effectLst>
                <a:latin typeface="+mj-lt"/>
              </a:rPr>
              <a:t>Objem,</a:t>
            </a:r>
            <a:endParaRPr lang="cs-CZ" sz="9600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  <a:outerShdw blurRad="101600" dist="38100" dir="18900000" algn="bl" rotWithShape="0">
                  <a:schemeClr val="accent5">
                    <a:lumMod val="50000"/>
                    <a:alpha val="82000"/>
                  </a:schemeClr>
                </a:outerShdw>
              </a:effectLst>
              <a:latin typeface="+mj-lt"/>
            </a:endParaRPr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chemeClr val="accent5">
                      <a:lumMod val="50000"/>
                      <a:alpha val="40000"/>
                    </a:schemeClr>
                  </a:outerShdw>
                </a:effectLst>
              </a:rPr>
              <a:t>Objem</a:t>
            </a:r>
            <a:endParaRPr lang="cs-CZ" sz="5000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  <a:outerShdw blurRad="50800" dist="38100" dir="18900000" algn="bl" rotWithShape="0">
                  <a:schemeClr val="accent5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1200"/>
            <a:ext cx="8229600" cy="4591072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Je fyzikální veličina.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Označení:</a:t>
            </a:r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solidFill>
                  <a:srgbClr val="D46D06"/>
                </a:solidFill>
                <a:latin typeface="+mj-lt"/>
              </a:rPr>
              <a:t>V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Hlavní jednotka: </a:t>
            </a:r>
            <a:r>
              <a:rPr lang="cs-CZ" dirty="0" smtClean="0">
                <a:solidFill>
                  <a:srgbClr val="D46D06"/>
                </a:solidFill>
                <a:latin typeface="+mj-lt"/>
              </a:rPr>
              <a:t>m</a:t>
            </a:r>
            <a:r>
              <a:rPr lang="cs-CZ" baseline="30000" dirty="0" smtClean="0">
                <a:solidFill>
                  <a:srgbClr val="D46D06"/>
                </a:solidFill>
                <a:latin typeface="+mj-lt"/>
              </a:rPr>
              <a:t>3</a:t>
            </a:r>
            <a:r>
              <a:rPr lang="cs-CZ" dirty="0" smtClean="0">
                <a:solidFill>
                  <a:schemeClr val="bg2">
                    <a:lumMod val="75000"/>
                    <a:lumOff val="25000"/>
                  </a:schemeClr>
                </a:solidFill>
                <a:latin typeface="+mj-lt"/>
              </a:rPr>
              <a:t> </a:t>
            </a:r>
            <a:r>
              <a:rPr lang="cs-CZ" dirty="0" smtClean="0">
                <a:solidFill>
                  <a:srgbClr val="D46D06"/>
                </a:solidFill>
                <a:latin typeface="+mj-lt"/>
              </a:rPr>
              <a:t>(metr krychlový)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Další jednotky: </a:t>
            </a:r>
            <a:r>
              <a:rPr lang="cs-CZ" dirty="0" smtClean="0">
                <a:solidFill>
                  <a:srgbClr val="D46D06"/>
                </a:solidFill>
                <a:latin typeface="+mj-lt"/>
              </a:rPr>
              <a:t>dm</a:t>
            </a:r>
            <a:r>
              <a:rPr lang="cs-CZ" baseline="30000" dirty="0" smtClean="0">
                <a:solidFill>
                  <a:srgbClr val="D46D06"/>
                </a:solidFill>
                <a:latin typeface="+mj-lt"/>
              </a:rPr>
              <a:t>3</a:t>
            </a:r>
            <a:r>
              <a:rPr lang="cs-CZ" dirty="0" smtClean="0">
                <a:solidFill>
                  <a:srgbClr val="D46D06"/>
                </a:solidFill>
                <a:latin typeface="+mj-lt"/>
              </a:rPr>
              <a:t>, cm</a:t>
            </a:r>
            <a:r>
              <a:rPr lang="cs-CZ" baseline="30000" dirty="0" smtClean="0">
                <a:solidFill>
                  <a:srgbClr val="D46D06"/>
                </a:solidFill>
                <a:latin typeface="+mj-lt"/>
              </a:rPr>
              <a:t>3</a:t>
            </a:r>
            <a:r>
              <a:rPr lang="cs-CZ" dirty="0" smtClean="0">
                <a:solidFill>
                  <a:srgbClr val="D46D06"/>
                </a:solidFill>
                <a:latin typeface="+mj-lt"/>
              </a:rPr>
              <a:t>, mm</a:t>
            </a:r>
            <a:r>
              <a:rPr lang="cs-CZ" baseline="30000" dirty="0" smtClean="0">
                <a:solidFill>
                  <a:srgbClr val="D46D06"/>
                </a:solidFill>
                <a:latin typeface="+mj-lt"/>
              </a:rPr>
              <a:t>3</a:t>
            </a:r>
            <a:r>
              <a:rPr lang="cs-CZ" dirty="0" smtClean="0">
                <a:solidFill>
                  <a:srgbClr val="D46D06"/>
                </a:solidFill>
                <a:latin typeface="+mj-lt"/>
              </a:rPr>
              <a:t>,…</a:t>
            </a:r>
          </a:p>
          <a:p>
            <a:pPr>
              <a:buNone/>
            </a:pPr>
            <a:r>
              <a:rPr lang="cs-CZ" b="1" dirty="0" smtClean="0">
                <a:latin typeface="+mj-lt"/>
              </a:rPr>
              <a:t>                                </a:t>
            </a:r>
            <a:r>
              <a:rPr lang="cs-CZ" dirty="0" err="1" smtClean="0">
                <a:solidFill>
                  <a:srgbClr val="D46D06"/>
                </a:solidFill>
                <a:latin typeface="+mj-lt"/>
              </a:rPr>
              <a:t>hl</a:t>
            </a:r>
            <a:r>
              <a:rPr lang="cs-CZ" dirty="0" smtClean="0">
                <a:solidFill>
                  <a:srgbClr val="D46D06"/>
                </a:solidFill>
                <a:latin typeface="+mj-lt"/>
              </a:rPr>
              <a:t>, l, dl, cl, ml </a:t>
            </a:r>
          </a:p>
          <a:p>
            <a:pPr>
              <a:buNone/>
            </a:pPr>
            <a:r>
              <a:rPr lang="cs-CZ" dirty="0" smtClean="0">
                <a:solidFill>
                  <a:srgbClr val="D46D06"/>
                </a:solidFill>
                <a:latin typeface="+mj-lt"/>
              </a:rPr>
              <a:t>                                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1 cm</a:t>
            </a:r>
            <a:r>
              <a:rPr lang="cs-CZ" baseline="30000" dirty="0" smtClean="0">
                <a:solidFill>
                  <a:srgbClr val="FF0000"/>
                </a:solidFill>
                <a:latin typeface="+mj-lt"/>
              </a:rPr>
              <a:t>3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 = 1 ml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+mj-lt"/>
              </a:rPr>
              <a:t>                                1 dm</a:t>
            </a:r>
            <a:r>
              <a:rPr lang="cs-CZ" baseline="30000" dirty="0" smtClean="0">
                <a:solidFill>
                  <a:srgbClr val="FF0000"/>
                </a:solidFill>
                <a:latin typeface="+mj-lt"/>
              </a:rPr>
              <a:t>3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 = 1 l</a:t>
            </a:r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000240"/>
            <a:ext cx="8786874" cy="4643470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atin typeface="+mj-lt"/>
              </a:rPr>
              <a:t>Převodní vztahy:</a:t>
            </a:r>
            <a:r>
              <a:rPr lang="cs-CZ" u="sng" dirty="0" smtClean="0">
                <a:latin typeface="+mj-lt"/>
              </a:rPr>
              <a:t> </a:t>
            </a:r>
          </a:p>
          <a:p>
            <a:pPr>
              <a:buNone/>
            </a:pPr>
            <a:r>
              <a:rPr lang="cs-CZ" sz="2800" dirty="0" smtClean="0">
                <a:solidFill>
                  <a:srgbClr val="D46D06"/>
                </a:solidFill>
                <a:latin typeface="+mj-lt"/>
              </a:rPr>
              <a:t>1 m</a:t>
            </a:r>
            <a:r>
              <a:rPr lang="cs-CZ" sz="2800" baseline="30000" dirty="0" smtClean="0">
                <a:solidFill>
                  <a:srgbClr val="D46D06"/>
                </a:solidFill>
                <a:latin typeface="+mj-lt"/>
              </a:rPr>
              <a:t>3</a:t>
            </a:r>
            <a:r>
              <a:rPr lang="cs-CZ" sz="2800" dirty="0" smtClean="0">
                <a:solidFill>
                  <a:schemeClr val="bg2">
                    <a:lumMod val="75000"/>
                    <a:lumOff val="25000"/>
                  </a:schemeClr>
                </a:solidFill>
                <a:latin typeface="+mj-lt"/>
              </a:rPr>
              <a:t> </a:t>
            </a:r>
            <a:r>
              <a:rPr lang="cs-CZ" sz="2800" dirty="0" smtClean="0">
                <a:latin typeface="+mj-lt"/>
              </a:rPr>
              <a:t>= 1 000 </a:t>
            </a:r>
            <a:r>
              <a:rPr lang="cs-CZ" sz="2800" dirty="0" smtClean="0"/>
              <a:t>dm</a:t>
            </a:r>
            <a:r>
              <a:rPr lang="cs-CZ" sz="2800" baseline="30000" dirty="0" smtClean="0">
                <a:latin typeface="+mj-lt"/>
              </a:rPr>
              <a:t>3</a:t>
            </a:r>
            <a:r>
              <a:rPr lang="cs-CZ" sz="2800" dirty="0" smtClean="0">
                <a:latin typeface="+mj-lt"/>
              </a:rPr>
              <a:t> = 1 000 </a:t>
            </a:r>
            <a:r>
              <a:rPr lang="cs-CZ" sz="2800" dirty="0" err="1" smtClean="0">
                <a:latin typeface="+mj-lt"/>
              </a:rPr>
              <a:t>000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smtClean="0"/>
              <a:t>cm</a:t>
            </a:r>
            <a:r>
              <a:rPr lang="cs-CZ" sz="2800" baseline="30000" dirty="0" smtClean="0">
                <a:latin typeface="+mj-lt"/>
              </a:rPr>
              <a:t>3</a:t>
            </a:r>
            <a:r>
              <a:rPr lang="cs-CZ" sz="2800" dirty="0" smtClean="0"/>
              <a:t> </a:t>
            </a:r>
            <a:r>
              <a:rPr lang="cs-CZ" sz="2800" dirty="0" smtClean="0">
                <a:latin typeface="+mj-lt"/>
              </a:rPr>
              <a:t>= 1 000 </a:t>
            </a:r>
            <a:r>
              <a:rPr lang="cs-CZ" sz="2800" dirty="0" err="1" smtClean="0">
                <a:latin typeface="+mj-lt"/>
              </a:rPr>
              <a:t>000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000</a:t>
            </a:r>
            <a:r>
              <a:rPr lang="cs-CZ" sz="2800" dirty="0" smtClean="0">
                <a:latin typeface="+mj-lt"/>
              </a:rPr>
              <a:t> mm</a:t>
            </a:r>
            <a:r>
              <a:rPr lang="cs-CZ" sz="2800" baseline="30000" dirty="0" smtClean="0">
                <a:latin typeface="+mj-lt"/>
              </a:rPr>
              <a:t>3</a:t>
            </a:r>
            <a:endParaRPr lang="cs-CZ" sz="2800" dirty="0" smtClean="0">
              <a:latin typeface="+mj-lt"/>
            </a:endParaRPr>
          </a:p>
          <a:p>
            <a:pPr>
              <a:buNone/>
            </a:pPr>
            <a:r>
              <a:rPr lang="cs-CZ" dirty="0" smtClean="0">
                <a:solidFill>
                  <a:srgbClr val="D46D06"/>
                </a:solidFill>
                <a:latin typeface="+mj-lt"/>
              </a:rPr>
              <a:t>                   </a:t>
            </a:r>
            <a:r>
              <a:rPr lang="cs-CZ" sz="2800" dirty="0" smtClean="0">
                <a:solidFill>
                  <a:srgbClr val="D46D06"/>
                </a:solidFill>
                <a:latin typeface="+mj-lt"/>
              </a:rPr>
              <a:t>1 d</a:t>
            </a:r>
            <a:r>
              <a:rPr lang="cs-CZ" sz="2800" dirty="0" smtClean="0">
                <a:solidFill>
                  <a:srgbClr val="D46D06"/>
                </a:solidFill>
              </a:rPr>
              <a:t>m</a:t>
            </a:r>
            <a:r>
              <a:rPr lang="cs-CZ" sz="2800" baseline="30000" dirty="0" smtClean="0">
                <a:solidFill>
                  <a:srgbClr val="D46D06"/>
                </a:solidFill>
                <a:latin typeface="+mj-lt"/>
              </a:rPr>
              <a:t>3 </a:t>
            </a:r>
            <a:r>
              <a:rPr lang="cs-CZ" dirty="0" smtClean="0">
                <a:solidFill>
                  <a:srgbClr val="D46D06"/>
                </a:solidFill>
                <a:latin typeface="+mj-lt"/>
              </a:rPr>
              <a:t> </a:t>
            </a:r>
            <a:r>
              <a:rPr lang="cs-CZ" sz="2800" dirty="0" smtClean="0">
                <a:latin typeface="+mj-lt"/>
              </a:rPr>
              <a:t>= 1 000 cm</a:t>
            </a:r>
            <a:r>
              <a:rPr lang="cs-CZ" sz="2800" baseline="30000" dirty="0" smtClean="0">
                <a:latin typeface="+mj-lt"/>
              </a:rPr>
              <a:t>3</a:t>
            </a:r>
            <a:r>
              <a:rPr lang="cs-CZ" sz="2800" dirty="0" smtClean="0">
                <a:latin typeface="+mj-lt"/>
              </a:rPr>
              <a:t> = 1 000 </a:t>
            </a:r>
            <a:r>
              <a:rPr lang="cs-CZ" sz="2800" dirty="0" err="1" smtClean="0">
                <a:latin typeface="+mj-lt"/>
              </a:rPr>
              <a:t>000</a:t>
            </a:r>
            <a:r>
              <a:rPr lang="cs-CZ" sz="2800" dirty="0" smtClean="0">
                <a:latin typeface="+mj-lt"/>
              </a:rPr>
              <a:t> mm</a:t>
            </a:r>
            <a:r>
              <a:rPr lang="cs-CZ" sz="2800" baseline="30000" dirty="0" smtClean="0">
                <a:latin typeface="+mj-lt"/>
              </a:rPr>
              <a:t>3</a:t>
            </a:r>
            <a:r>
              <a:rPr lang="cs-CZ" sz="2800" dirty="0" smtClean="0">
                <a:latin typeface="+mj-lt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+mj-lt"/>
              </a:rPr>
              <a:t>                                             </a:t>
            </a:r>
            <a:r>
              <a:rPr lang="cs-CZ" sz="2800" dirty="0" smtClean="0">
                <a:solidFill>
                  <a:srgbClr val="D46D06"/>
                </a:solidFill>
                <a:latin typeface="+mj-lt"/>
              </a:rPr>
              <a:t>1 c</a:t>
            </a:r>
            <a:r>
              <a:rPr lang="cs-CZ" sz="2800" dirty="0" smtClean="0">
                <a:solidFill>
                  <a:srgbClr val="D46D06"/>
                </a:solidFill>
              </a:rPr>
              <a:t>m</a:t>
            </a:r>
            <a:r>
              <a:rPr lang="cs-CZ" sz="2800" baseline="30000" dirty="0" smtClean="0">
                <a:solidFill>
                  <a:srgbClr val="D46D06"/>
                </a:solidFill>
                <a:latin typeface="+mj-lt"/>
              </a:rPr>
              <a:t>3</a:t>
            </a:r>
            <a:r>
              <a:rPr lang="cs-CZ" sz="2800" baseline="30000" dirty="0" smtClean="0">
                <a:solidFill>
                  <a:srgbClr val="D46D06"/>
                </a:solidFill>
              </a:rPr>
              <a:t> </a:t>
            </a:r>
            <a:r>
              <a:rPr lang="cs-CZ" sz="2800" dirty="0" smtClean="0">
                <a:solidFill>
                  <a:srgbClr val="D46D06"/>
                </a:solidFill>
                <a:latin typeface="+mj-lt"/>
              </a:rPr>
              <a:t> </a:t>
            </a:r>
            <a:r>
              <a:rPr lang="cs-CZ" sz="2800" dirty="0" smtClean="0">
                <a:latin typeface="+mj-lt"/>
              </a:rPr>
              <a:t>= 1 000 mm</a:t>
            </a:r>
            <a:r>
              <a:rPr lang="cs-CZ" sz="2800" baseline="30000" dirty="0" smtClean="0">
                <a:latin typeface="+mj-lt"/>
              </a:rPr>
              <a:t>3</a:t>
            </a:r>
            <a:endParaRPr lang="cs-CZ" sz="2800" dirty="0" smtClean="0">
              <a:latin typeface="+mj-lt"/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bg2">
                    <a:lumMod val="75000"/>
                    <a:lumOff val="25000"/>
                  </a:schemeClr>
                </a:solidFill>
                <a:latin typeface="+mj-lt"/>
              </a:rPr>
              <a:t>                                                                     </a:t>
            </a:r>
            <a:r>
              <a:rPr lang="cs-CZ" sz="2800" dirty="0" smtClean="0">
                <a:solidFill>
                  <a:srgbClr val="D46D06"/>
                </a:solidFill>
                <a:latin typeface="+mj-lt"/>
              </a:rPr>
              <a:t>1 mm</a:t>
            </a:r>
            <a:r>
              <a:rPr lang="cs-CZ" sz="2800" baseline="30000" dirty="0" smtClean="0">
                <a:solidFill>
                  <a:srgbClr val="D46D06"/>
                </a:solidFill>
                <a:latin typeface="+mj-lt"/>
              </a:rPr>
              <a:t>3</a:t>
            </a:r>
            <a:endParaRPr lang="cs-CZ" sz="2800" dirty="0" smtClean="0">
              <a:latin typeface="+mj-lt"/>
            </a:endParaRPr>
          </a:p>
          <a:p>
            <a:pPr>
              <a:buNone/>
            </a:pPr>
            <a:r>
              <a:rPr lang="cs-CZ" sz="2800" dirty="0" smtClean="0">
                <a:latin typeface="+mj-lt"/>
              </a:rPr>
              <a:t>                              </a:t>
            </a:r>
            <a:r>
              <a:rPr lang="cs-CZ" sz="2400" dirty="0" smtClean="0">
                <a:solidFill>
                  <a:srgbClr val="D46D06"/>
                </a:solidFill>
                <a:latin typeface="+mj-lt"/>
                <a:sym typeface="Symbol"/>
              </a:rPr>
              <a:t> 1 000          1 000          1 000          </a:t>
            </a:r>
          </a:p>
          <a:p>
            <a:pPr>
              <a:buNone/>
            </a:pPr>
            <a:endParaRPr lang="cs-CZ" sz="2400" dirty="0" smtClean="0">
              <a:latin typeface="+mj-lt"/>
              <a:sym typeface="Symbol"/>
            </a:endParaRPr>
          </a:p>
          <a:p>
            <a:pPr>
              <a:buNone/>
            </a:pPr>
            <a:endParaRPr lang="cs-CZ" sz="2400" dirty="0" smtClean="0">
              <a:latin typeface="+mj-lt"/>
              <a:sym typeface="Symbol"/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solidFill>
                  <a:srgbClr val="D46D06"/>
                </a:solidFill>
                <a:latin typeface="+mj-lt"/>
                <a:sym typeface="Symbol"/>
              </a:rPr>
              <a:t>                                   : 1 000         : 1 000         : 1 000</a:t>
            </a:r>
          </a:p>
        </p:txBody>
      </p:sp>
      <p:grpSp>
        <p:nvGrpSpPr>
          <p:cNvPr id="25" name="Skupina 24"/>
          <p:cNvGrpSpPr/>
          <p:nvPr/>
        </p:nvGrpSpPr>
        <p:grpSpPr>
          <a:xfrm>
            <a:off x="1857356" y="5500702"/>
            <a:ext cx="5400135" cy="500066"/>
            <a:chOff x="1178695" y="5357826"/>
            <a:chExt cx="5364416" cy="500066"/>
          </a:xfrm>
        </p:grpSpPr>
        <p:sp>
          <p:nvSpPr>
            <p:cNvPr id="4" name="Zaoblený obdélník 3"/>
            <p:cNvSpPr/>
            <p:nvPr/>
          </p:nvSpPr>
          <p:spPr>
            <a:xfrm>
              <a:off x="1178695" y="5357826"/>
              <a:ext cx="109783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tx2"/>
                  </a:solidFill>
                  <a:latin typeface="+mj-lt"/>
                </a:rPr>
                <a:t>m</a:t>
              </a:r>
              <a:r>
                <a:rPr lang="cs-CZ" sz="2800" baseline="30000" dirty="0" smtClean="0">
                  <a:solidFill>
                    <a:schemeClr val="tx2"/>
                  </a:solidFill>
                  <a:latin typeface="+mj-lt"/>
                </a:rPr>
                <a:t>3</a:t>
              </a:r>
              <a:endParaRPr lang="cs-CZ" sz="2800" dirty="0">
                <a:solidFill>
                  <a:schemeClr val="tx2"/>
                </a:solidFill>
                <a:latin typeface="+mj-lt"/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2600889" y="5357826"/>
              <a:ext cx="109783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 smtClean="0">
                <a:solidFill>
                  <a:schemeClr val="tx2"/>
                </a:solidFill>
              </a:endParaRPr>
            </a:p>
            <a:p>
              <a:pPr algn="ctr"/>
              <a:r>
                <a:rPr lang="cs-CZ" sz="2800" dirty="0" smtClean="0">
                  <a:solidFill>
                    <a:schemeClr val="tx2"/>
                  </a:solidFill>
                </a:rPr>
                <a:t>dm</a:t>
              </a:r>
              <a:r>
                <a:rPr lang="cs-CZ" sz="2800" baseline="30000" dirty="0" smtClean="0">
                  <a:solidFill>
                    <a:schemeClr val="tx2"/>
                  </a:solidFill>
                  <a:latin typeface="+mj-lt"/>
                </a:rPr>
                <a:t>3</a:t>
              </a:r>
              <a:endParaRPr lang="cs-CZ" sz="2800" dirty="0" smtClean="0">
                <a:solidFill>
                  <a:schemeClr val="tx2"/>
                </a:solidFill>
                <a:latin typeface="+mj-lt"/>
              </a:endParaRPr>
            </a:p>
            <a:p>
              <a:pPr algn="ctr"/>
              <a:endParaRPr lang="cs-CZ" sz="2800" dirty="0" smtClean="0">
                <a:solidFill>
                  <a:schemeClr val="tx2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4023083" y="5357826"/>
              <a:ext cx="109783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 smtClean="0">
                <a:solidFill>
                  <a:schemeClr val="tx2"/>
                </a:solidFill>
              </a:endParaRPr>
            </a:p>
            <a:p>
              <a:pPr algn="ctr"/>
              <a:r>
                <a:rPr lang="cs-CZ" sz="2800" dirty="0" smtClean="0">
                  <a:solidFill>
                    <a:schemeClr val="tx2"/>
                  </a:solidFill>
                </a:rPr>
                <a:t>cm</a:t>
              </a:r>
              <a:r>
                <a:rPr lang="cs-CZ" sz="2800" baseline="30000" dirty="0" smtClean="0">
                  <a:solidFill>
                    <a:schemeClr val="tx2"/>
                  </a:solidFill>
                  <a:latin typeface="+mj-lt"/>
                </a:rPr>
                <a:t>3</a:t>
              </a:r>
              <a:endParaRPr lang="cs-CZ" sz="2800" dirty="0" smtClean="0">
                <a:solidFill>
                  <a:schemeClr val="tx2"/>
                </a:solidFill>
                <a:latin typeface="+mj-lt"/>
              </a:endParaRPr>
            </a:p>
            <a:p>
              <a:pPr algn="ctr"/>
              <a:endParaRPr lang="cs-CZ" sz="2800" dirty="0" smtClean="0">
                <a:solidFill>
                  <a:schemeClr val="tx2"/>
                </a:solidFill>
              </a:endParaRPr>
            </a:p>
          </p:txBody>
        </p:sp>
        <p:sp>
          <p:nvSpPr>
            <p:cNvPr id="7" name="Zaoblený obdélník 6"/>
            <p:cNvSpPr/>
            <p:nvPr/>
          </p:nvSpPr>
          <p:spPr>
            <a:xfrm>
              <a:off x="5445277" y="5357826"/>
              <a:ext cx="109783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 smtClean="0">
                <a:solidFill>
                  <a:schemeClr val="tx2"/>
                </a:solidFill>
              </a:endParaRPr>
            </a:p>
            <a:p>
              <a:pPr algn="ctr"/>
              <a:r>
                <a:rPr lang="cs-CZ" sz="2800" dirty="0" smtClean="0">
                  <a:solidFill>
                    <a:schemeClr val="tx2"/>
                  </a:solidFill>
                </a:rPr>
                <a:t>mm</a:t>
              </a:r>
              <a:r>
                <a:rPr lang="cs-CZ" sz="2800" baseline="30000" dirty="0" smtClean="0">
                  <a:solidFill>
                    <a:schemeClr val="tx2"/>
                  </a:solidFill>
                  <a:latin typeface="+mj-lt"/>
                </a:rPr>
                <a:t>3</a:t>
              </a:r>
              <a:endParaRPr lang="cs-CZ" sz="2800" dirty="0" smtClean="0">
                <a:solidFill>
                  <a:schemeClr val="tx2"/>
                </a:solidFill>
                <a:latin typeface="+mj-lt"/>
              </a:endParaRPr>
            </a:p>
            <a:p>
              <a:pPr algn="ctr"/>
              <a:endParaRPr lang="cs-CZ" sz="2800" dirty="0" smtClean="0">
                <a:solidFill>
                  <a:schemeClr val="tx2"/>
                </a:solidFill>
              </a:endParaRPr>
            </a:p>
          </p:txBody>
        </p:sp>
      </p:grpSp>
      <p:sp>
        <p:nvSpPr>
          <p:cNvPr id="17" name="Zahnutá šipka dolů 16"/>
          <p:cNvSpPr/>
          <p:nvPr/>
        </p:nvSpPr>
        <p:spPr>
          <a:xfrm>
            <a:off x="5572132" y="5143512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ů 17"/>
          <p:cNvSpPr/>
          <p:nvPr/>
        </p:nvSpPr>
        <p:spPr>
          <a:xfrm>
            <a:off x="2643174" y="5143512"/>
            <a:ext cx="1000132" cy="285752"/>
          </a:xfrm>
          <a:prstGeom prst="curvedDownArrow">
            <a:avLst>
              <a:gd name="adj1" fmla="val 25000"/>
              <a:gd name="adj2" fmla="val 50000"/>
              <a:gd name="adj3" fmla="val 122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dolů 18"/>
          <p:cNvSpPr/>
          <p:nvPr/>
        </p:nvSpPr>
        <p:spPr>
          <a:xfrm>
            <a:off x="4143372" y="5143512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Zahnutá šipka dolů 21"/>
          <p:cNvSpPr/>
          <p:nvPr/>
        </p:nvSpPr>
        <p:spPr>
          <a:xfrm rot="10800000">
            <a:off x="4143372" y="6000768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Zahnutá šipka dolů 22"/>
          <p:cNvSpPr/>
          <p:nvPr/>
        </p:nvSpPr>
        <p:spPr>
          <a:xfrm rot="10800000">
            <a:off x="2714612" y="6000768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Zahnutá šipka dolů 23"/>
          <p:cNvSpPr/>
          <p:nvPr/>
        </p:nvSpPr>
        <p:spPr>
          <a:xfrm rot="10800000">
            <a:off x="5572132" y="6000768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71472" y="785794"/>
            <a:ext cx="550072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chemeClr val="accent5">
                      <a:lumMod val="50000"/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Další jednotky</a:t>
            </a:r>
          </a:p>
        </p:txBody>
      </p:sp>
      <p:sp>
        <p:nvSpPr>
          <p:cNvPr id="16" name="Tlačítko akce: Zpět nebo Předchozí 15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lačítko akce: Dopředu nebo Další 19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000240"/>
            <a:ext cx="8786874" cy="4643470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atin typeface="+mj-lt"/>
              </a:rPr>
              <a:t>Převodní vztahy:</a:t>
            </a:r>
            <a:r>
              <a:rPr lang="cs-CZ" u="sng" dirty="0" smtClean="0">
                <a:latin typeface="+mj-lt"/>
              </a:rPr>
              <a:t> </a:t>
            </a:r>
          </a:p>
          <a:p>
            <a:pPr>
              <a:buNone/>
            </a:pPr>
            <a:r>
              <a:rPr lang="cs-CZ" sz="2800" dirty="0" smtClean="0">
                <a:solidFill>
                  <a:srgbClr val="D46D06"/>
                </a:solidFill>
                <a:latin typeface="+mj-lt"/>
              </a:rPr>
              <a:t>1 </a:t>
            </a:r>
            <a:r>
              <a:rPr lang="cs-CZ" sz="2800" dirty="0" err="1" smtClean="0">
                <a:solidFill>
                  <a:srgbClr val="D46D06"/>
                </a:solidFill>
                <a:latin typeface="+mj-lt"/>
              </a:rPr>
              <a:t>hl</a:t>
            </a:r>
            <a:r>
              <a:rPr lang="cs-CZ" sz="2800" dirty="0" smtClean="0">
                <a:solidFill>
                  <a:srgbClr val="D46D06"/>
                </a:solidFill>
                <a:latin typeface="+mj-lt"/>
              </a:rPr>
              <a:t> </a:t>
            </a:r>
            <a:r>
              <a:rPr lang="cs-CZ" sz="2800" dirty="0" smtClean="0">
                <a:latin typeface="+mj-lt"/>
              </a:rPr>
              <a:t>= 100 l = 1 000 dl = 10 000 cl = 100 000 ml</a:t>
            </a:r>
          </a:p>
          <a:p>
            <a:pPr>
              <a:buNone/>
            </a:pPr>
            <a:r>
              <a:rPr lang="cs-CZ" sz="2800" dirty="0" smtClean="0">
                <a:solidFill>
                  <a:srgbClr val="D46D06"/>
                </a:solidFill>
                <a:latin typeface="+mj-lt"/>
              </a:rPr>
              <a:t>               1 l</a:t>
            </a:r>
            <a:r>
              <a:rPr lang="cs-CZ" sz="2800" baseline="30000" dirty="0" smtClean="0">
                <a:solidFill>
                  <a:srgbClr val="D46D06"/>
                </a:solidFill>
              </a:rPr>
              <a:t> </a:t>
            </a:r>
            <a:r>
              <a:rPr lang="cs-CZ" dirty="0" smtClean="0">
                <a:solidFill>
                  <a:srgbClr val="D46D06"/>
                </a:solidFill>
                <a:latin typeface="+mj-lt"/>
              </a:rPr>
              <a:t> </a:t>
            </a:r>
            <a:r>
              <a:rPr lang="cs-CZ" sz="2800" dirty="0" smtClean="0">
                <a:latin typeface="+mj-lt"/>
              </a:rPr>
              <a:t>= 10 dl = 100 cl = 1 000 ml </a:t>
            </a:r>
          </a:p>
          <a:p>
            <a:pPr>
              <a:buNone/>
            </a:pPr>
            <a:r>
              <a:rPr lang="cs-CZ" sz="2800" dirty="0" smtClean="0">
                <a:latin typeface="+mj-lt"/>
              </a:rPr>
              <a:t>                           </a:t>
            </a:r>
            <a:r>
              <a:rPr lang="cs-CZ" sz="2800" dirty="0" smtClean="0">
                <a:solidFill>
                  <a:srgbClr val="D46D06"/>
                </a:solidFill>
                <a:latin typeface="+mj-lt"/>
              </a:rPr>
              <a:t>1 dl</a:t>
            </a:r>
            <a:r>
              <a:rPr lang="cs-CZ" sz="2800" baseline="30000" dirty="0" smtClean="0">
                <a:solidFill>
                  <a:srgbClr val="D46D06"/>
                </a:solidFill>
              </a:rPr>
              <a:t> </a:t>
            </a:r>
            <a:r>
              <a:rPr lang="cs-CZ" sz="2800" dirty="0" smtClean="0">
                <a:solidFill>
                  <a:srgbClr val="D46D06"/>
                </a:solidFill>
                <a:latin typeface="+mj-lt"/>
              </a:rPr>
              <a:t> </a:t>
            </a:r>
            <a:r>
              <a:rPr lang="cs-CZ" sz="2800" dirty="0" smtClean="0">
                <a:latin typeface="+mj-lt"/>
              </a:rPr>
              <a:t>= 10 cl = 100 ml</a:t>
            </a:r>
          </a:p>
          <a:p>
            <a:pPr>
              <a:buNone/>
            </a:pPr>
            <a:r>
              <a:rPr lang="cs-CZ" sz="2800" dirty="0" smtClean="0">
                <a:solidFill>
                  <a:srgbClr val="D46D06"/>
                </a:solidFill>
                <a:latin typeface="+mj-lt"/>
              </a:rPr>
              <a:t>                                            1cl </a:t>
            </a:r>
            <a:r>
              <a:rPr lang="cs-CZ" sz="2800" dirty="0" smtClean="0">
                <a:latin typeface="+mj-lt"/>
              </a:rPr>
              <a:t>= 10 ml</a:t>
            </a:r>
            <a:endParaRPr lang="cs-CZ" sz="1100" dirty="0" smtClean="0">
              <a:latin typeface="+mj-lt"/>
            </a:endParaRPr>
          </a:p>
          <a:p>
            <a:pPr>
              <a:buNone/>
            </a:pPr>
            <a:r>
              <a:rPr lang="cs-CZ" sz="2800" dirty="0" smtClean="0">
                <a:latin typeface="+mj-lt"/>
              </a:rPr>
              <a:t>                      </a:t>
            </a:r>
            <a:r>
              <a:rPr lang="cs-CZ" sz="2400" dirty="0" smtClean="0">
                <a:solidFill>
                  <a:srgbClr val="D46D06"/>
                </a:solidFill>
                <a:latin typeface="+mj-lt"/>
                <a:sym typeface="Symbol"/>
              </a:rPr>
              <a:t> 100               10                </a:t>
            </a:r>
            <a:r>
              <a:rPr lang="cs-CZ" sz="2400" dirty="0" err="1" smtClean="0">
                <a:solidFill>
                  <a:srgbClr val="D46D06"/>
                </a:solidFill>
                <a:latin typeface="+mj-lt"/>
                <a:sym typeface="Symbol"/>
              </a:rPr>
              <a:t>10</a:t>
            </a:r>
            <a:r>
              <a:rPr lang="cs-CZ" sz="2400" dirty="0" smtClean="0">
                <a:solidFill>
                  <a:srgbClr val="D46D06"/>
                </a:solidFill>
                <a:latin typeface="+mj-lt"/>
                <a:sym typeface="Symbol"/>
              </a:rPr>
              <a:t>               </a:t>
            </a:r>
            <a:r>
              <a:rPr lang="cs-CZ" sz="2400" dirty="0" err="1" smtClean="0">
                <a:solidFill>
                  <a:srgbClr val="D46D06"/>
                </a:solidFill>
                <a:latin typeface="+mj-lt"/>
                <a:sym typeface="Symbol"/>
              </a:rPr>
              <a:t>10</a:t>
            </a:r>
            <a:r>
              <a:rPr lang="cs-CZ" sz="2400" dirty="0" smtClean="0">
                <a:solidFill>
                  <a:srgbClr val="D46D06"/>
                </a:solidFill>
                <a:latin typeface="+mj-lt"/>
                <a:sym typeface="Symbol"/>
              </a:rPr>
              <a:t> </a:t>
            </a:r>
          </a:p>
          <a:p>
            <a:pPr>
              <a:buNone/>
            </a:pPr>
            <a:endParaRPr lang="cs-CZ" sz="2400" dirty="0" smtClean="0">
              <a:latin typeface="+mj-lt"/>
              <a:sym typeface="Symbol"/>
            </a:endParaRPr>
          </a:p>
          <a:p>
            <a:pPr>
              <a:buNone/>
            </a:pPr>
            <a:endParaRPr lang="cs-CZ" sz="2400" dirty="0" smtClean="0">
              <a:latin typeface="+mj-lt"/>
              <a:sym typeface="Symbol"/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solidFill>
                  <a:srgbClr val="D46D06"/>
                </a:solidFill>
                <a:latin typeface="+mj-lt"/>
                <a:sym typeface="Symbol"/>
              </a:rPr>
              <a:t>                          : 100              : 10               : </a:t>
            </a:r>
            <a:r>
              <a:rPr lang="cs-CZ" sz="2400" dirty="0" err="1" smtClean="0">
                <a:solidFill>
                  <a:srgbClr val="D46D06"/>
                </a:solidFill>
                <a:latin typeface="+mj-lt"/>
                <a:sym typeface="Symbol"/>
              </a:rPr>
              <a:t>10</a:t>
            </a:r>
            <a:r>
              <a:rPr lang="cs-CZ" sz="2400" dirty="0" smtClean="0">
                <a:solidFill>
                  <a:srgbClr val="D46D06"/>
                </a:solidFill>
                <a:latin typeface="+mj-lt"/>
                <a:sym typeface="Symbol"/>
              </a:rPr>
              <a:t>              : </a:t>
            </a:r>
            <a:r>
              <a:rPr lang="cs-CZ" sz="2400" dirty="0" err="1" smtClean="0">
                <a:solidFill>
                  <a:srgbClr val="D46D06"/>
                </a:solidFill>
                <a:latin typeface="+mj-lt"/>
                <a:sym typeface="Symbol"/>
              </a:rPr>
              <a:t>10</a:t>
            </a:r>
            <a:endParaRPr lang="cs-CZ" sz="2400" dirty="0" smtClean="0">
              <a:solidFill>
                <a:srgbClr val="D46D06"/>
              </a:solidFill>
              <a:latin typeface="+mj-lt"/>
              <a:sym typeface="Symbol"/>
            </a:endParaRPr>
          </a:p>
        </p:txBody>
      </p:sp>
      <p:sp>
        <p:nvSpPr>
          <p:cNvPr id="17" name="Zahnutá šipka dolů 16"/>
          <p:cNvSpPr/>
          <p:nvPr/>
        </p:nvSpPr>
        <p:spPr>
          <a:xfrm>
            <a:off x="4857752" y="5072074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ů 17"/>
          <p:cNvSpPr/>
          <p:nvPr/>
        </p:nvSpPr>
        <p:spPr>
          <a:xfrm>
            <a:off x="1928794" y="5072074"/>
            <a:ext cx="1000132" cy="285752"/>
          </a:xfrm>
          <a:prstGeom prst="curvedDownArrow">
            <a:avLst>
              <a:gd name="adj1" fmla="val 25000"/>
              <a:gd name="adj2" fmla="val 50000"/>
              <a:gd name="adj3" fmla="val 122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dolů 18"/>
          <p:cNvSpPr/>
          <p:nvPr/>
        </p:nvSpPr>
        <p:spPr>
          <a:xfrm>
            <a:off x="3428992" y="5072074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Zahnutá šipka dolů 21"/>
          <p:cNvSpPr/>
          <p:nvPr/>
        </p:nvSpPr>
        <p:spPr>
          <a:xfrm rot="10800000">
            <a:off x="4857752" y="6000768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Zahnutá šipka dolů 22"/>
          <p:cNvSpPr/>
          <p:nvPr/>
        </p:nvSpPr>
        <p:spPr>
          <a:xfrm rot="10800000">
            <a:off x="3357554" y="5929330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Zahnutá šipka dolů 23"/>
          <p:cNvSpPr/>
          <p:nvPr/>
        </p:nvSpPr>
        <p:spPr>
          <a:xfrm rot="10800000">
            <a:off x="6286512" y="5929330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71472" y="785794"/>
            <a:ext cx="550072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chemeClr val="accent5">
                      <a:lumMod val="50000"/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Další jednotky</a:t>
            </a:r>
          </a:p>
        </p:txBody>
      </p:sp>
      <p:grpSp>
        <p:nvGrpSpPr>
          <p:cNvPr id="25" name="Skupina 24"/>
          <p:cNvGrpSpPr/>
          <p:nvPr/>
        </p:nvGrpSpPr>
        <p:grpSpPr>
          <a:xfrm>
            <a:off x="1214414" y="5429264"/>
            <a:ext cx="6748746" cy="500066"/>
            <a:chOff x="1920083" y="5500702"/>
            <a:chExt cx="6748746" cy="500066"/>
          </a:xfrm>
        </p:grpSpPr>
        <p:sp>
          <p:nvSpPr>
            <p:cNvPr id="4" name="Zaoblený obdélník 3"/>
            <p:cNvSpPr/>
            <p:nvPr/>
          </p:nvSpPr>
          <p:spPr>
            <a:xfrm>
              <a:off x="1920083" y="5500702"/>
              <a:ext cx="110514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err="1" smtClean="0">
                  <a:solidFill>
                    <a:schemeClr val="tx2"/>
                  </a:solidFill>
                </a:rPr>
                <a:t>hl</a:t>
              </a:r>
              <a:endParaRPr lang="cs-CZ" sz="2800" dirty="0">
                <a:solidFill>
                  <a:schemeClr val="tx2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3330983" y="5500702"/>
              <a:ext cx="110514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 smtClean="0">
                <a:solidFill>
                  <a:schemeClr val="tx2"/>
                </a:solidFill>
              </a:endParaRPr>
            </a:p>
            <a:p>
              <a:pPr algn="ctr"/>
              <a:r>
                <a:rPr lang="cs-CZ" sz="2800" dirty="0" smtClean="0">
                  <a:solidFill>
                    <a:schemeClr val="tx2"/>
                  </a:solidFill>
                </a:rPr>
                <a:t>l</a:t>
              </a:r>
            </a:p>
            <a:p>
              <a:pPr algn="ctr"/>
              <a:endParaRPr lang="cs-CZ" sz="2800" dirty="0" smtClean="0">
                <a:solidFill>
                  <a:schemeClr val="tx2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4741883" y="5500702"/>
              <a:ext cx="110514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 smtClean="0">
                <a:solidFill>
                  <a:schemeClr val="tx2"/>
                </a:solidFill>
              </a:endParaRPr>
            </a:p>
            <a:p>
              <a:pPr algn="ctr"/>
              <a:r>
                <a:rPr lang="cs-CZ" sz="2800" dirty="0" smtClean="0">
                  <a:solidFill>
                    <a:schemeClr val="tx2"/>
                  </a:solidFill>
                </a:rPr>
                <a:t>dl</a:t>
              </a:r>
            </a:p>
            <a:p>
              <a:pPr algn="ctr"/>
              <a:endParaRPr lang="cs-CZ" sz="2800" dirty="0" smtClean="0">
                <a:solidFill>
                  <a:schemeClr val="tx2"/>
                </a:solidFill>
              </a:endParaRPr>
            </a:p>
          </p:txBody>
        </p:sp>
        <p:sp>
          <p:nvSpPr>
            <p:cNvPr id="7" name="Zaoblený obdélník 6"/>
            <p:cNvSpPr/>
            <p:nvPr/>
          </p:nvSpPr>
          <p:spPr>
            <a:xfrm>
              <a:off x="6152784" y="5500702"/>
              <a:ext cx="110514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 smtClean="0">
                <a:solidFill>
                  <a:schemeClr val="tx2"/>
                </a:solidFill>
              </a:endParaRPr>
            </a:p>
            <a:p>
              <a:pPr algn="ctr"/>
              <a:r>
                <a:rPr lang="cs-CZ" sz="2800" dirty="0" smtClean="0">
                  <a:solidFill>
                    <a:schemeClr val="tx2"/>
                  </a:solidFill>
                </a:rPr>
                <a:t>cl</a:t>
              </a:r>
            </a:p>
            <a:p>
              <a:pPr algn="ctr"/>
              <a:endParaRPr lang="cs-CZ" sz="2800" dirty="0" smtClean="0">
                <a:solidFill>
                  <a:schemeClr val="tx2"/>
                </a:solidFill>
              </a:endParaRPr>
            </a:p>
          </p:txBody>
        </p:sp>
        <p:sp>
          <p:nvSpPr>
            <p:cNvPr id="20" name="Zaoblený obdélník 19"/>
            <p:cNvSpPr/>
            <p:nvPr/>
          </p:nvSpPr>
          <p:spPr>
            <a:xfrm>
              <a:off x="7563685" y="5500702"/>
              <a:ext cx="110514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 smtClean="0">
                <a:solidFill>
                  <a:schemeClr val="tx2"/>
                </a:solidFill>
              </a:endParaRPr>
            </a:p>
            <a:p>
              <a:pPr algn="ctr"/>
              <a:r>
                <a:rPr lang="cs-CZ" sz="2800" dirty="0" smtClean="0">
                  <a:solidFill>
                    <a:schemeClr val="tx2"/>
                  </a:solidFill>
                </a:rPr>
                <a:t>ml</a:t>
              </a:r>
            </a:p>
            <a:p>
              <a:pPr algn="ctr"/>
              <a:endParaRPr lang="cs-CZ" sz="2800" dirty="0" smtClean="0">
                <a:solidFill>
                  <a:schemeClr val="tx2"/>
                </a:solidFill>
              </a:endParaRPr>
            </a:p>
          </p:txBody>
        </p:sp>
      </p:grpSp>
      <p:sp>
        <p:nvSpPr>
          <p:cNvPr id="28" name="Zahnutá šipka dolů 27"/>
          <p:cNvSpPr/>
          <p:nvPr/>
        </p:nvSpPr>
        <p:spPr>
          <a:xfrm>
            <a:off x="6286512" y="5072074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Zahnutá šipka dolů 28"/>
          <p:cNvSpPr/>
          <p:nvPr/>
        </p:nvSpPr>
        <p:spPr>
          <a:xfrm rot="10800000">
            <a:off x="1928794" y="6000768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Tlačítko akce: Zpět nebo Předchozí 20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lačítko akce: Dopředu nebo Další 29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500306"/>
            <a:ext cx="4038600" cy="385765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</a:rPr>
              <a:t>6,1 cm</a:t>
            </a:r>
            <a:r>
              <a:rPr lang="cs-CZ" baseline="30000" dirty="0" smtClean="0">
                <a:latin typeface="Calibri" pitchFamily="34" charset="0"/>
              </a:rPr>
              <a:t>3</a:t>
            </a:r>
            <a:r>
              <a:rPr lang="cs-CZ" dirty="0" smtClean="0">
                <a:latin typeface="Calibri" pitchFamily="34" charset="0"/>
              </a:rPr>
              <a:t> = </a:t>
            </a:r>
            <a:r>
              <a:rPr lang="cs-CZ" dirty="0" smtClean="0">
                <a:latin typeface="Calibri" pitchFamily="34" charset="0"/>
                <a:sym typeface="Wingdings" pitchFamily="2" charset="2"/>
              </a:rPr>
              <a:t>  6 100 mm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3</a:t>
            </a: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  61 dm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3</a:t>
            </a: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  6,1 ml</a:t>
            </a:r>
          </a:p>
          <a:p>
            <a:pPr>
              <a:buNone/>
            </a:pP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8,971 </a:t>
            </a:r>
            <a:r>
              <a:rPr lang="cs-CZ" dirty="0" err="1" smtClean="0">
                <a:latin typeface="Calibri" pitchFamily="34" charset="0"/>
                <a:sym typeface="Wingdings" pitchFamily="2" charset="2"/>
              </a:rPr>
              <a:t>hl</a:t>
            </a:r>
            <a:r>
              <a:rPr lang="cs-CZ" dirty="0" smtClean="0">
                <a:latin typeface="Calibri" pitchFamily="34" charset="0"/>
                <a:sym typeface="Wingdings" pitchFamily="2" charset="2"/>
              </a:rPr>
              <a:t> =   897,1 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3</a:t>
            </a: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   897,1 dm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3</a:t>
            </a: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   897,1 l</a:t>
            </a:r>
            <a:endParaRPr lang="cs-CZ" dirty="0" smtClean="0">
              <a:latin typeface="Calibri" pitchFamily="34" charset="0"/>
            </a:endParaRP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500306"/>
            <a:ext cx="4038600" cy="3643338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</a:rPr>
              <a:t>2,3 m</a:t>
            </a:r>
            <a:r>
              <a:rPr lang="cs-CZ" baseline="30000" dirty="0" smtClean="0">
                <a:latin typeface="Calibri" pitchFamily="34" charset="0"/>
              </a:rPr>
              <a:t>3</a:t>
            </a:r>
            <a:r>
              <a:rPr lang="cs-CZ" dirty="0" smtClean="0">
                <a:latin typeface="Calibri" pitchFamily="34" charset="0"/>
              </a:rPr>
              <a:t> =  </a:t>
            </a:r>
            <a:r>
              <a:rPr lang="cs-CZ" dirty="0" smtClean="0">
                <a:latin typeface="Calibri" pitchFamily="34" charset="0"/>
                <a:sym typeface="Wingdings" pitchFamily="2" charset="2"/>
              </a:rPr>
              <a:t>  23 dm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3</a:t>
            </a: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  2 300 dm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3</a:t>
            </a: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  2 300 l</a:t>
            </a:r>
          </a:p>
          <a:p>
            <a:pPr lvl="1">
              <a:buNone/>
            </a:pP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11,7 ml =  117 l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 0,011 7 l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  11,7 cm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3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6500826" y="5572140"/>
            <a:ext cx="428628" cy="428628"/>
          </a:xfrm>
          <a:prstGeom prst="roundRect">
            <a:avLst/>
          </a:prstGeom>
          <a:gradFill>
            <a:gsLst>
              <a:gs pos="0">
                <a:schemeClr val="accent5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6500826" y="5072074"/>
            <a:ext cx="428628" cy="428628"/>
          </a:xfrm>
          <a:prstGeom prst="roundRect">
            <a:avLst/>
          </a:prstGeom>
          <a:gradFill>
            <a:gsLst>
              <a:gs pos="0">
                <a:schemeClr val="accent5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6515113" y="4572008"/>
            <a:ext cx="428628" cy="428628"/>
          </a:xfrm>
          <a:prstGeom prst="roundRect">
            <a:avLst/>
          </a:prstGeom>
          <a:gradFill>
            <a:gsLst>
              <a:gs pos="0">
                <a:schemeClr val="accent5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6500826" y="3571876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500826" y="3071810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6486538" y="2571744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178827" y="5500702"/>
            <a:ext cx="428628" cy="428628"/>
          </a:xfrm>
          <a:prstGeom prst="roundRect">
            <a:avLst/>
          </a:prstGeom>
          <a:gradFill>
            <a:gsLst>
              <a:gs pos="0">
                <a:schemeClr val="accent5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2178827" y="5000636"/>
            <a:ext cx="428628" cy="428628"/>
          </a:xfrm>
          <a:prstGeom prst="roundRect">
            <a:avLst/>
          </a:prstGeom>
          <a:gradFill>
            <a:gsLst>
              <a:gs pos="0">
                <a:schemeClr val="accent5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2178827" y="4500570"/>
            <a:ext cx="428628" cy="428628"/>
          </a:xfrm>
          <a:prstGeom prst="roundRect">
            <a:avLst/>
          </a:prstGeom>
          <a:gradFill>
            <a:gsLst>
              <a:gs pos="0">
                <a:schemeClr val="accent6">
                  <a:lumMod val="20000"/>
                  <a:lumOff val="80000"/>
                </a:schemeClr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2178827" y="3571876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2178827" y="3071810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2178827" y="2571744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chemeClr val="accent5">
                      <a:lumMod val="50000"/>
                      <a:alpha val="40000"/>
                    </a:schemeClr>
                  </a:outerShdw>
                </a:effectLst>
              </a:rPr>
              <a:t>Úkol 1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Převeď a vyber správný výsledek:</a:t>
            </a:r>
            <a:endParaRPr lang="cs-CZ" sz="3200" b="1" dirty="0">
              <a:latin typeface="+mj-lt"/>
              <a:cs typeface="+mn-cs"/>
            </a:endParaRPr>
          </a:p>
        </p:txBody>
      </p:sp>
      <p:sp>
        <p:nvSpPr>
          <p:cNvPr id="21" name="Tlačítko akce: Zpět nebo Předchozí 20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lačítko akce: Dopředu nebo Další 21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9" grpId="0" animBg="1"/>
      <p:bldP spid="17" grpId="0" animBg="1"/>
      <p:bldP spid="16" grpId="0" animBg="1"/>
      <p:bldP spid="14" grpId="0" animBg="1"/>
      <p:bldP spid="13" grpId="0" animBg="1"/>
      <p:bldP spid="12" grpId="0" animBg="1"/>
      <p:bldP spid="11" grpId="0" animBg="1"/>
      <p:bldP spid="18" grpId="0" animBg="1"/>
      <p:bldP spid="15" grpId="0" animBg="1"/>
      <p:bldP spid="8" grpId="0" animBg="1"/>
      <p:bldP spid="7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500306"/>
            <a:ext cx="4038600" cy="385765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</a:rPr>
              <a:t>6,71 ml = </a:t>
            </a:r>
            <a:r>
              <a:rPr lang="cs-CZ" dirty="0" smtClean="0">
                <a:latin typeface="Calibri" pitchFamily="34" charset="0"/>
                <a:sym typeface="Wingdings" pitchFamily="2" charset="2"/>
              </a:rPr>
              <a:t>  0,006 71 l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  67 dm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3</a:t>
            </a: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  0,67 cm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3</a:t>
            </a: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854,9 l =    0,854 9 dl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  8,549 </a:t>
            </a:r>
            <a:r>
              <a:rPr lang="cs-CZ" dirty="0" err="1" smtClean="0">
                <a:latin typeface="Calibri" pitchFamily="34" charset="0"/>
                <a:sym typeface="Wingdings" pitchFamily="2" charset="2"/>
              </a:rPr>
              <a:t>hl</a:t>
            </a: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  85,49 dm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3</a:t>
            </a:r>
            <a:endParaRPr lang="cs-CZ" dirty="0" smtClean="0">
              <a:latin typeface="Calibri" pitchFamily="34" charset="0"/>
            </a:endParaRP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500306"/>
            <a:ext cx="4038600" cy="3643338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</a:rPr>
              <a:t>2,3 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3</a:t>
            </a:r>
            <a:r>
              <a:rPr lang="cs-CZ" dirty="0" smtClean="0">
                <a:latin typeface="Calibri" pitchFamily="34" charset="0"/>
              </a:rPr>
              <a:t> =  </a:t>
            </a:r>
            <a:r>
              <a:rPr lang="cs-CZ" dirty="0" smtClean="0">
                <a:latin typeface="Calibri" pitchFamily="34" charset="0"/>
                <a:sym typeface="Wingdings" pitchFamily="2" charset="2"/>
              </a:rPr>
              <a:t>  2 300 dm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3</a:t>
            </a: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  2,3 l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  0,23 </a:t>
            </a:r>
            <a:r>
              <a:rPr lang="cs-CZ" dirty="0" err="1" smtClean="0">
                <a:latin typeface="Calibri" pitchFamily="34" charset="0"/>
                <a:sym typeface="Wingdings" pitchFamily="2" charset="2"/>
              </a:rPr>
              <a:t>hl</a:t>
            </a: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 lvl="1">
              <a:buNone/>
            </a:pP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0,5 cm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3</a:t>
            </a:r>
            <a:r>
              <a:rPr lang="cs-CZ" dirty="0" smtClean="0">
                <a:latin typeface="Calibri" pitchFamily="34" charset="0"/>
                <a:sym typeface="Wingdings" pitchFamily="2" charset="2"/>
              </a:rPr>
              <a:t> =   50 ml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  5 ml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  500 mm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3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6500826" y="5572140"/>
            <a:ext cx="428628" cy="428628"/>
          </a:xfrm>
          <a:prstGeom prst="roundRect">
            <a:avLst/>
          </a:prstGeom>
          <a:gradFill>
            <a:gsLst>
              <a:gs pos="0">
                <a:schemeClr val="accent5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6500826" y="5072074"/>
            <a:ext cx="428628" cy="428628"/>
          </a:xfrm>
          <a:prstGeom prst="roundRect">
            <a:avLst/>
          </a:prstGeom>
          <a:gradFill>
            <a:gsLst>
              <a:gs pos="0">
                <a:schemeClr val="accent5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6515113" y="4572008"/>
            <a:ext cx="428628" cy="428628"/>
          </a:xfrm>
          <a:prstGeom prst="roundRect">
            <a:avLst/>
          </a:prstGeom>
          <a:gradFill>
            <a:gsLst>
              <a:gs pos="0">
                <a:schemeClr val="accent5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chemeClr val="accent5">
                      <a:lumMod val="50000"/>
                      <a:alpha val="40000"/>
                    </a:schemeClr>
                  </a:outerShdw>
                </a:effectLst>
              </a:rPr>
              <a:t>Úkol 2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Převeď a vyber správný výsledek:</a:t>
            </a:r>
            <a:endParaRPr lang="cs-CZ" sz="3200" b="1" dirty="0">
              <a:latin typeface="+mj-lt"/>
              <a:cs typeface="+mn-cs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178827" y="2571744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2178827" y="3071810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2178827" y="3571876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2178827" y="4500570"/>
            <a:ext cx="428628" cy="428628"/>
          </a:xfrm>
          <a:prstGeom prst="roundRect">
            <a:avLst/>
          </a:prstGeom>
          <a:gradFill>
            <a:gsLst>
              <a:gs pos="0">
                <a:schemeClr val="accent5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2178827" y="5000636"/>
            <a:ext cx="428628" cy="428628"/>
          </a:xfrm>
          <a:prstGeom prst="roundRect">
            <a:avLst/>
          </a:prstGeom>
          <a:gradFill>
            <a:gsLst>
              <a:gs pos="0">
                <a:schemeClr val="accent5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2178827" y="5500702"/>
            <a:ext cx="428628" cy="428628"/>
          </a:xfrm>
          <a:prstGeom prst="roundRect">
            <a:avLst/>
          </a:prstGeom>
          <a:gradFill>
            <a:gsLst>
              <a:gs pos="0">
                <a:schemeClr val="accent5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6486538" y="2571744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500826" y="3071810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6500826" y="3571876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21" name="Tlačítko akce: Zpět nebo Předchozí 20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lačítko akce: Dopředu nebo Další 21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9" grpId="0" animBg="1"/>
      <p:bldP spid="17" grpId="0" animBg="1"/>
      <p:bldP spid="16" grpId="0" animBg="1"/>
      <p:bldP spid="6" grpId="0" animBg="1"/>
      <p:bldP spid="7" grpId="0" animBg="1"/>
      <p:bldP spid="8" grpId="0" animBg="1"/>
      <p:bldP spid="15" grpId="0" animBg="1"/>
      <p:bldP spid="18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chemeClr val="accent5">
                      <a:lumMod val="50000"/>
                      <a:alpha val="40000"/>
                    </a:schemeClr>
                  </a:outerShdw>
                </a:effectLst>
              </a:rPr>
              <a:t>Úkol 3</a:t>
            </a:r>
            <a:endParaRPr lang="cs-CZ" sz="5000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  <a:outerShdw blurRad="50800" dist="38100" dir="18900000" algn="bl" rotWithShape="0">
                  <a:schemeClr val="accent5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Doplň tabulku</a:t>
            </a:r>
            <a:endParaRPr lang="cs-CZ" sz="3200" b="1" dirty="0">
              <a:latin typeface="+mj-lt"/>
              <a:cs typeface="+mn-cs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035818" y="2357430"/>
          <a:ext cx="7072364" cy="3643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8091"/>
                <a:gridCol w="1768091"/>
                <a:gridCol w="1768091"/>
                <a:gridCol w="1768091"/>
              </a:tblGrid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err="1" smtClean="0">
                          <a:solidFill>
                            <a:srgbClr val="764663"/>
                          </a:solidFill>
                          <a:latin typeface="+mj-lt"/>
                        </a:rPr>
                        <a:t>hl</a:t>
                      </a:r>
                      <a:endParaRPr lang="cs-CZ" sz="3200" b="0" dirty="0">
                        <a:solidFill>
                          <a:srgbClr val="764663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dm</a:t>
                      </a:r>
                      <a:r>
                        <a:rPr lang="cs-CZ" sz="3200" b="0" kern="1200" baseline="300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3</a:t>
                      </a:r>
                      <a:endParaRPr lang="cs-CZ" sz="3200" b="0" kern="1200" dirty="0" smtClean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m</a:t>
                      </a:r>
                      <a:r>
                        <a:rPr lang="cs-CZ" sz="3200" b="0" kern="1200" baseline="300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3</a:t>
                      </a:r>
                      <a:endParaRPr lang="cs-CZ" sz="3200" b="0" kern="1200" dirty="0" smtClean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5 000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476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0,0092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89 000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0,023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chemeClr val="accent5">
                      <a:lumMod val="50000"/>
                      <a:alpha val="40000"/>
                    </a:schemeClr>
                  </a:outerShdw>
                </a:effectLst>
              </a:rPr>
              <a:t>Úkol 3</a:t>
            </a:r>
            <a:endParaRPr lang="cs-CZ" sz="5000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  <a:outerShdw blurRad="50800" dist="38100" dir="18900000" algn="bl" rotWithShape="0">
                  <a:schemeClr val="accent5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Doplň tabulku - výsledky</a:t>
            </a:r>
            <a:endParaRPr lang="cs-CZ" sz="3200" b="1" dirty="0">
              <a:latin typeface="+mj-lt"/>
              <a:cs typeface="+mn-cs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035818" y="2357430"/>
          <a:ext cx="7072364" cy="3643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8091"/>
                <a:gridCol w="1768091"/>
                <a:gridCol w="1768091"/>
                <a:gridCol w="1768091"/>
              </a:tblGrid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err="1" smtClean="0">
                          <a:solidFill>
                            <a:srgbClr val="764663"/>
                          </a:solidFill>
                          <a:latin typeface="+mj-lt"/>
                        </a:rPr>
                        <a:t>hl</a:t>
                      </a:r>
                      <a:endParaRPr lang="cs-CZ" sz="3200" b="0" dirty="0">
                        <a:solidFill>
                          <a:srgbClr val="764663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dm</a:t>
                      </a:r>
                      <a:r>
                        <a:rPr lang="cs-CZ" sz="3200" b="0" kern="1200" baseline="300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3</a:t>
                      </a:r>
                      <a:endParaRPr lang="cs-CZ" sz="3200" b="0" kern="1200" dirty="0" smtClean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m</a:t>
                      </a:r>
                      <a:r>
                        <a:rPr lang="cs-CZ" sz="3200" b="0" kern="1200" baseline="300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3</a:t>
                      </a:r>
                      <a:endParaRPr lang="cs-CZ" sz="3200" b="0" kern="1200" dirty="0" smtClean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50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5 000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5 000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5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4,76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476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476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0,476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0,092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9,2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9,2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0,009 2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890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89 000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89 000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89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0,023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2,3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2,3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0,002 3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chemeClr val="accent5">
                      <a:lumMod val="50000"/>
                      <a:alpha val="40000"/>
                    </a:schemeClr>
                  </a:outerShdw>
                </a:effectLst>
              </a:rPr>
              <a:t>Úkol 4</a:t>
            </a:r>
            <a:endParaRPr lang="cs-CZ" sz="5000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  <a:outerShdw blurRad="50800" dist="38100" dir="18900000" algn="bl" rotWithShape="0">
                  <a:schemeClr val="accent5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Doplň tabulku </a:t>
            </a:r>
            <a:endParaRPr lang="cs-CZ" sz="3200" b="1" dirty="0">
              <a:latin typeface="+mj-lt"/>
              <a:cs typeface="+mn-cs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035818" y="2357430"/>
          <a:ext cx="7072364" cy="3643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8091"/>
                <a:gridCol w="1768091"/>
                <a:gridCol w="1768091"/>
                <a:gridCol w="1768091"/>
              </a:tblGrid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m</a:t>
                      </a:r>
                      <a:r>
                        <a:rPr lang="cs-CZ" sz="3200" b="0" kern="1200" baseline="300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3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cm</a:t>
                      </a:r>
                      <a:r>
                        <a:rPr lang="cs-CZ" sz="3200" b="0" kern="1200" baseline="300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3</a:t>
                      </a:r>
                      <a:endParaRPr lang="cs-CZ" sz="3200" b="0" kern="1200" dirty="0" smtClean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dm</a:t>
                      </a:r>
                      <a:r>
                        <a:rPr lang="cs-CZ" sz="3200" b="0" kern="1200" baseline="300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3</a:t>
                      </a:r>
                      <a:endParaRPr lang="cs-CZ" sz="3200" b="0" kern="1200" dirty="0" smtClean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ml</a:t>
                      </a: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720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0,14</a:t>
                      </a:r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8 600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4,2</a:t>
                      </a:r>
                      <a:endParaRPr lang="cs-CZ" sz="3200" kern="1200" dirty="0">
                        <a:solidFill>
                          <a:schemeClr val="dk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 0,035</a:t>
                      </a:r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předu nebo Další 7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chemeClr val="accent5">
                      <a:lumMod val="50000"/>
                      <a:alpha val="40000"/>
                    </a:schemeClr>
                  </a:outerShdw>
                </a:effectLst>
              </a:rPr>
              <a:t>Úkol 4</a:t>
            </a:r>
            <a:endParaRPr lang="cs-CZ" sz="5000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  <a:outerShdw blurRad="50800" dist="38100" dir="18900000" algn="bl" rotWithShape="0">
                  <a:schemeClr val="accent5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Doplň tabulku - výsledky </a:t>
            </a:r>
            <a:endParaRPr lang="cs-CZ" sz="3200" b="1" dirty="0">
              <a:latin typeface="+mj-lt"/>
              <a:cs typeface="+mn-cs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035818" y="2357430"/>
          <a:ext cx="7072364" cy="3643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8091"/>
                <a:gridCol w="1768091"/>
                <a:gridCol w="1768091"/>
                <a:gridCol w="1768091"/>
              </a:tblGrid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m</a:t>
                      </a:r>
                      <a:r>
                        <a:rPr lang="cs-CZ" sz="3200" b="0" kern="1200" baseline="300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3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cm</a:t>
                      </a:r>
                      <a:r>
                        <a:rPr lang="cs-CZ" sz="3200" b="0" kern="1200" baseline="300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3</a:t>
                      </a:r>
                      <a:endParaRPr lang="cs-CZ" sz="3200" b="0" kern="1200" dirty="0" smtClean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dm</a:t>
                      </a:r>
                      <a:r>
                        <a:rPr lang="cs-CZ" sz="3200" b="0" kern="1200" baseline="300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3</a:t>
                      </a:r>
                      <a:endParaRPr lang="cs-CZ" sz="3200" b="0" kern="1200" dirty="0" smtClean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ml</a:t>
                      </a: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0,000 72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720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0,72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720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0,14</a:t>
                      </a:r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140</a:t>
                      </a:r>
                      <a:r>
                        <a:rPr lang="cs-CZ" sz="3200" b="0" kern="1200" baseline="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 000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140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140 000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0,008 6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8 600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8,6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8 600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0,004 2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4 200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4,2</a:t>
                      </a:r>
                      <a:endParaRPr lang="cs-CZ" sz="3200" kern="1200" dirty="0">
                        <a:solidFill>
                          <a:schemeClr val="dk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4</a:t>
                      </a:r>
                      <a:r>
                        <a:rPr lang="cs-CZ" sz="3200" b="0" kern="1200" baseline="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 200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0,035</a:t>
                      </a:r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35 000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35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35 000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chemeClr val="accent5">
                      <a:lumMod val="50000"/>
                      <a:alpha val="40000"/>
                    </a:schemeClr>
                  </a:outerShdw>
                </a:effectLst>
              </a:rPr>
              <a:t>Citace</a:t>
            </a:r>
            <a:endParaRPr lang="cs-CZ" sz="5000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  <a:outerShdw blurRad="50800" dist="38100" dir="18900000" algn="bl" rotWithShape="0">
                  <a:schemeClr val="accent5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+mj-lt"/>
              </a:rPr>
              <a:t>Text: vlastní autorské dílo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Vlastní 15">
      <a:dk1>
        <a:srgbClr val="000066"/>
      </a:dk1>
      <a:lt1>
        <a:srgbClr val="FFFFFF"/>
      </a:lt1>
      <a:dk2>
        <a:srgbClr val="0000FF"/>
      </a:dk2>
      <a:lt2>
        <a:srgbClr val="CC6600"/>
      </a:lt2>
      <a:accent1>
        <a:srgbClr val="FFCC99"/>
      </a:accent1>
      <a:accent2>
        <a:srgbClr val="FBA313"/>
      </a:accent2>
      <a:accent3>
        <a:srgbClr val="FFFFFF"/>
      </a:accent3>
      <a:accent4>
        <a:srgbClr val="000056"/>
      </a:accent4>
      <a:accent5>
        <a:srgbClr val="FFE2CA"/>
      </a:accent5>
      <a:accent6>
        <a:srgbClr val="E39310"/>
      </a:accent6>
      <a:hlink>
        <a:srgbClr val="CC3300"/>
      </a:hlink>
      <a:folHlink>
        <a:srgbClr val="FCC66E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FF"/>
        </a:lt1>
        <a:dk2>
          <a:srgbClr val="0000FF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4">
        <a:dk1>
          <a:srgbClr val="0000FF"/>
        </a:dk1>
        <a:lt1>
          <a:srgbClr val="FFFFFF"/>
        </a:lt1>
        <a:dk2>
          <a:srgbClr val="0000FF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DA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5">
        <a:dk1>
          <a:srgbClr val="000066"/>
        </a:dk1>
        <a:lt1>
          <a:srgbClr val="FFFFFF"/>
        </a:lt1>
        <a:dk2>
          <a:srgbClr val="0000FF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56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</Template>
  <TotalTime>521</TotalTime>
  <Words>556</Words>
  <Application>Microsoft Office PowerPoint</Application>
  <PresentationFormat>Předvádění na obrazovce (4:3)</PresentationFormat>
  <Paragraphs>193</Paragraphs>
  <Slides>13</Slides>
  <Notes>7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Pixel</vt:lpstr>
      <vt:lpstr>Snímek 1</vt:lpstr>
      <vt:lpstr>Anotace</vt:lpstr>
      <vt:lpstr>Převody jednotek</vt:lpstr>
      <vt:lpstr>Objem</vt:lpstr>
      <vt:lpstr>Snímek 5</vt:lpstr>
      <vt:lpstr>Snímek 6</vt:lpstr>
      <vt:lpstr>Úkol 1</vt:lpstr>
      <vt:lpstr>Úkol 2</vt:lpstr>
      <vt:lpstr>Úkol 3</vt:lpstr>
      <vt:lpstr>Úkol 3</vt:lpstr>
      <vt:lpstr>Úkol 4</vt:lpstr>
      <vt:lpstr>Úkol 4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</dc:title>
  <dc:creator>user</dc:creator>
  <cp:lastModifiedBy>ZŠ Uh.Ostroh</cp:lastModifiedBy>
  <cp:revision>66</cp:revision>
  <dcterms:created xsi:type="dcterms:W3CDTF">2011-05-14T09:27:52Z</dcterms:created>
  <dcterms:modified xsi:type="dcterms:W3CDTF">2011-11-03T11:45:31Z</dcterms:modified>
</cp:coreProperties>
</file>