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5"/>
  </p:notesMasterIdLst>
  <p:sldIdLst>
    <p:sldId id="257" r:id="rId2"/>
    <p:sldId id="258" r:id="rId3"/>
    <p:sldId id="259" r:id="rId4"/>
    <p:sldId id="260" r:id="rId5"/>
    <p:sldId id="261" r:id="rId6"/>
    <p:sldId id="270" r:id="rId7"/>
    <p:sldId id="273" r:id="rId8"/>
    <p:sldId id="274" r:id="rId9"/>
    <p:sldId id="264" r:id="rId10"/>
    <p:sldId id="271" r:id="rId11"/>
    <p:sldId id="267" r:id="rId12"/>
    <p:sldId id="272" r:id="rId13"/>
    <p:sldId id="275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FF"/>
    <a:srgbClr val="D46D06"/>
    <a:srgbClr val="94666D"/>
    <a:srgbClr val="764663"/>
    <a:srgbClr val="865C62"/>
    <a:srgbClr val="BD9FA3"/>
    <a:srgbClr val="ECB2E1"/>
    <a:srgbClr val="666699"/>
    <a:srgbClr val="CC3399"/>
    <a:srgbClr val="FF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latin typeface="+mj-lt"/>
            </a:rPr>
            <a:t>NÁZEV:</a:t>
          </a:r>
          <a:r>
            <a:rPr lang="cs-CZ" sz="2000" baseline="0" dirty="0" smtClean="0">
              <a:latin typeface="+mj-lt"/>
            </a:rPr>
            <a:t> VY_52_INOVACE_01_F+Z_03</a:t>
          </a:r>
          <a:endParaRPr lang="cs-CZ" sz="2000" dirty="0">
            <a:latin typeface="+mj-lt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>
              <a:latin typeface="+mj-lt"/>
            </a:rPr>
            <a:t>NÁZEV ŠKOLY: </a:t>
          </a:r>
          <a:r>
            <a:rPr lang="cs-CZ" sz="1100" dirty="0" smtClean="0">
              <a:latin typeface="+mj-lt"/>
            </a:rPr>
            <a:t>Základní škola, Uherský Ostroh, okres Uherské Hradiště, příspěvková organizace </a:t>
          </a:r>
          <a:endParaRPr lang="cs-CZ" sz="1100" dirty="0">
            <a:latin typeface="+mj-lt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latin typeface="+mj-lt"/>
            </a:rPr>
            <a:t>AUTOR: RNDr. Ivana </a:t>
          </a:r>
          <a:r>
            <a:rPr lang="cs-CZ" sz="2000" dirty="0" err="1" smtClean="0">
              <a:latin typeface="+mj-lt"/>
            </a:rPr>
            <a:t>Bělohradová</a:t>
          </a:r>
          <a:endParaRPr lang="cs-CZ" sz="2000" dirty="0">
            <a:latin typeface="+mj-lt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latin typeface="+mj-lt"/>
            </a:rPr>
            <a:t>TÉMA: F – 8</a:t>
          </a:r>
          <a:r>
            <a:rPr lang="cs-CZ" sz="2000" dirty="0" smtClean="0">
              <a:latin typeface="+mj-lt"/>
            </a:rPr>
            <a:t>. B </a:t>
          </a:r>
          <a:r>
            <a:rPr lang="cs-CZ" sz="2000" dirty="0" smtClean="0">
              <a:latin typeface="+mj-lt"/>
            </a:rPr>
            <a:t>Jednotky obsahu</a:t>
          </a:r>
          <a:endParaRPr lang="cs-CZ" sz="2000" dirty="0">
            <a:latin typeface="+mj-lt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latin typeface="+mj-lt"/>
            </a:rPr>
            <a:t>ČÍSLO PROJEKTU: CZ.1.07/1.4.00/21.1616 </a:t>
          </a:r>
          <a:endParaRPr lang="cs-CZ" sz="2000" dirty="0">
            <a:latin typeface="+mj-lt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solidFill>
          <a:schemeClr val="accent2">
            <a:lumMod val="75000"/>
          </a:schemeClr>
        </a:solidFill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solidFill>
          <a:schemeClr val="bg2">
            <a:lumMod val="90000"/>
            <a:lumOff val="10000"/>
          </a:schemeClr>
        </a:solidFill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solidFill>
          <a:schemeClr val="accent2">
            <a:lumMod val="75000"/>
          </a:schemeClr>
        </a:solidFill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solidFill>
          <a:schemeClr val="bg2">
            <a:lumMod val="90000"/>
            <a:lumOff val="10000"/>
          </a:schemeClr>
        </a:solidFill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solidFill>
          <a:schemeClr val="accent2">
            <a:lumMod val="75000"/>
          </a:schemeClr>
        </a:solidFill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41F5E3D-51D1-449A-9996-AA6C981BFECA}" type="presOf" srcId="{B651F6E3-6281-48DB-9319-2AEAFDAE7572}" destId="{6BB5E863-4638-4E1D-BFDE-399D028AC4ED}" srcOrd="1" destOrd="0" presId="urn:microsoft.com/office/officeart/2005/8/layout/target3"/>
    <dgm:cxn modelId="{E1A0FAFE-F4AE-4484-BAA3-FDCA5D2C0AC2}" type="presOf" srcId="{D1D4F407-5343-4D3F-B5B9-D407B03CAEB4}" destId="{AED2198E-93D5-4001-81B4-73124B309672}" srcOrd="1" destOrd="0" presId="urn:microsoft.com/office/officeart/2005/8/layout/target3"/>
    <dgm:cxn modelId="{807466DB-1603-4387-A223-6E177BF7A339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8043A32-5102-4BFA-9F33-2262955DDFF2}" type="presOf" srcId="{D8197B8C-B260-4A16-BDF4-0947B075E274}" destId="{25B08C86-7E15-44DC-BE7F-FFB55DD49D12}" srcOrd="0" destOrd="0" presId="urn:microsoft.com/office/officeart/2005/8/layout/target3"/>
    <dgm:cxn modelId="{DA89BD8A-9F8D-45BD-B6EB-1D4C50917121}" type="presOf" srcId="{4C35D32F-0EAB-4CD7-82EE-45574DC2A586}" destId="{8BEBB6EC-1DAA-4CAC-8A25-BC0FCBD5DBD5}" srcOrd="0" destOrd="0" presId="urn:microsoft.com/office/officeart/2005/8/layout/target3"/>
    <dgm:cxn modelId="{AD64EF9B-6F3F-4566-8DBF-44CA4BDD0CD8}" type="presOf" srcId="{D1D4F407-5343-4D3F-B5B9-D407B03CAEB4}" destId="{D005CE8C-CC26-4C3E-AC11-E15060ECD759}" srcOrd="0" destOrd="0" presId="urn:microsoft.com/office/officeart/2005/8/layout/target3"/>
    <dgm:cxn modelId="{9193BC1E-C604-4667-A00D-108623D25949}" type="presOf" srcId="{B651F6E3-6281-48DB-9319-2AEAFDAE7572}" destId="{619D679B-A015-4ECF-8348-D1034C574F40}" srcOrd="0" destOrd="0" presId="urn:microsoft.com/office/officeart/2005/8/layout/target3"/>
    <dgm:cxn modelId="{5E34820F-B25A-4CE2-87E5-6498368EBFEE}" type="presOf" srcId="{4C35D32F-0EAB-4CD7-82EE-45574DC2A586}" destId="{890E4F0B-2866-4A3F-A3C7-2A14B1797930}" srcOrd="1" destOrd="0" presId="urn:microsoft.com/office/officeart/2005/8/layout/target3"/>
    <dgm:cxn modelId="{EC679FBD-84F4-4440-8AEA-0A8F39C88550}" type="presOf" srcId="{D1B46980-6531-4606-95E6-44980827E919}" destId="{6140AFEC-043D-4C43-A2F9-D0F5331DF3A3}" srcOrd="0" destOrd="0" presId="urn:microsoft.com/office/officeart/2005/8/layout/target3"/>
    <dgm:cxn modelId="{5A5AD078-1DA9-4405-A612-35BBCBC6AC88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4C84836-0F2A-4AA1-BD1F-D934BCA7C8E3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24851B1-29E3-4C56-88C1-DF82CACFE135}" type="presParOf" srcId="{333A1088-737F-45CB-B68E-254E46348037}" destId="{F5ABB229-8D3B-4694-996A-96F23CF14429}" srcOrd="0" destOrd="0" presId="urn:microsoft.com/office/officeart/2005/8/layout/target3"/>
    <dgm:cxn modelId="{2F8990D7-A6AD-4509-B1A6-C96DDF2AA644}" type="presParOf" srcId="{333A1088-737F-45CB-B68E-254E46348037}" destId="{F41139FD-01EE-4571-8B17-4FB00FC51163}" srcOrd="1" destOrd="0" presId="urn:microsoft.com/office/officeart/2005/8/layout/target3"/>
    <dgm:cxn modelId="{B1462777-4488-4FB6-85CB-A6B3A104A8F2}" type="presParOf" srcId="{333A1088-737F-45CB-B68E-254E46348037}" destId="{D005CE8C-CC26-4C3E-AC11-E15060ECD759}" srcOrd="2" destOrd="0" presId="urn:microsoft.com/office/officeart/2005/8/layout/target3"/>
    <dgm:cxn modelId="{7778D20F-8E93-4F63-A179-1F6C455C5B47}" type="presParOf" srcId="{333A1088-737F-45CB-B68E-254E46348037}" destId="{2C702D82-9B77-49B7-9568-BB8EB47C3372}" srcOrd="3" destOrd="0" presId="urn:microsoft.com/office/officeart/2005/8/layout/target3"/>
    <dgm:cxn modelId="{4D1012C4-CEB7-4D1A-895F-02E631693EA1}" type="presParOf" srcId="{333A1088-737F-45CB-B68E-254E46348037}" destId="{A52A0455-90FF-4808-ABD0-F02540D31D5A}" srcOrd="4" destOrd="0" presId="urn:microsoft.com/office/officeart/2005/8/layout/target3"/>
    <dgm:cxn modelId="{60C1E5C5-3DA4-40CC-A66E-30E8A7368F15}" type="presParOf" srcId="{333A1088-737F-45CB-B68E-254E46348037}" destId="{6140AFEC-043D-4C43-A2F9-D0F5331DF3A3}" srcOrd="5" destOrd="0" presId="urn:microsoft.com/office/officeart/2005/8/layout/target3"/>
    <dgm:cxn modelId="{09BF8434-0495-4CAF-AA71-73601C1EE3E6}" type="presParOf" srcId="{333A1088-737F-45CB-B68E-254E46348037}" destId="{9358AC05-5D7D-4327-9F80-1AD486AEA664}" srcOrd="6" destOrd="0" presId="urn:microsoft.com/office/officeart/2005/8/layout/target3"/>
    <dgm:cxn modelId="{8BD697F3-3ACA-46A4-A65B-A54442637CD7}" type="presParOf" srcId="{333A1088-737F-45CB-B68E-254E46348037}" destId="{313FC574-E1CD-4FB4-B054-0B805CE0447D}" srcOrd="7" destOrd="0" presId="urn:microsoft.com/office/officeart/2005/8/layout/target3"/>
    <dgm:cxn modelId="{411920B0-50F6-489C-9D17-36D75BA36A28}" type="presParOf" srcId="{333A1088-737F-45CB-B68E-254E46348037}" destId="{619D679B-A015-4ECF-8348-D1034C574F40}" srcOrd="8" destOrd="0" presId="urn:microsoft.com/office/officeart/2005/8/layout/target3"/>
    <dgm:cxn modelId="{A729B4A2-361D-4A1B-97A2-9EEAE96097EF}" type="presParOf" srcId="{333A1088-737F-45CB-B68E-254E46348037}" destId="{322283A8-4A27-4CDA-BAE3-F381106A9174}" srcOrd="9" destOrd="0" presId="urn:microsoft.com/office/officeart/2005/8/layout/target3"/>
    <dgm:cxn modelId="{7A8E6893-EE5B-4F58-8277-F74F000311A4}" type="presParOf" srcId="{333A1088-737F-45CB-B68E-254E46348037}" destId="{FFC9F71D-1B4F-4AD9-A4A6-86ADEFC8AF5C}" srcOrd="10" destOrd="0" presId="urn:microsoft.com/office/officeart/2005/8/layout/target3"/>
    <dgm:cxn modelId="{BBD2CEAC-3F7A-4450-9E5B-D07A6291DE44}" type="presParOf" srcId="{333A1088-737F-45CB-B68E-254E46348037}" destId="{25B08C86-7E15-44DC-BE7F-FFB55DD49D12}" srcOrd="11" destOrd="0" presId="urn:microsoft.com/office/officeart/2005/8/layout/target3"/>
    <dgm:cxn modelId="{7C92DBDC-0328-4059-8D37-2707609A6C3C}" type="presParOf" srcId="{333A1088-737F-45CB-B68E-254E46348037}" destId="{76644BE8-9D7C-4C09-B250-3D10AF48CBB7}" srcOrd="12" destOrd="0" presId="urn:microsoft.com/office/officeart/2005/8/layout/target3"/>
    <dgm:cxn modelId="{4400FA4D-666D-43EB-8CEF-055F0B26DC05}" type="presParOf" srcId="{333A1088-737F-45CB-B68E-254E46348037}" destId="{EE85B701-7295-41C0-BA7A-34D3756A2AE6}" srcOrd="13" destOrd="0" presId="urn:microsoft.com/office/officeart/2005/8/layout/target3"/>
    <dgm:cxn modelId="{D5788945-885C-479A-A80F-FE3052755B08}" type="presParOf" srcId="{333A1088-737F-45CB-B68E-254E46348037}" destId="{8BEBB6EC-1DAA-4CAC-8A25-BC0FCBD5DBD5}" srcOrd="14" destOrd="0" presId="urn:microsoft.com/office/officeart/2005/8/layout/target3"/>
    <dgm:cxn modelId="{A128738F-1BC4-4B47-ABCD-09A18F2AAEDF}" type="presParOf" srcId="{333A1088-737F-45CB-B68E-254E46348037}" destId="{AED2198E-93D5-4001-81B4-73124B309672}" srcOrd="15" destOrd="0" presId="urn:microsoft.com/office/officeart/2005/8/layout/target3"/>
    <dgm:cxn modelId="{7E371DD7-CF02-4023-8EDD-E37DA8980616}" type="presParOf" srcId="{333A1088-737F-45CB-B68E-254E46348037}" destId="{2BE915AB-18AA-4053-B92C-3BFC9ED204BB}" srcOrd="16" destOrd="0" presId="urn:microsoft.com/office/officeart/2005/8/layout/target3"/>
    <dgm:cxn modelId="{EF384B61-2BBE-47B5-A7A2-9DD888EC6A05}" type="presParOf" srcId="{333A1088-737F-45CB-B68E-254E46348037}" destId="{6BB5E863-4638-4E1D-BFDE-399D028AC4ED}" srcOrd="17" destOrd="0" presId="urn:microsoft.com/office/officeart/2005/8/layout/target3"/>
    <dgm:cxn modelId="{217CC6E0-2568-47AD-9F8E-B83B253CFB3A}" type="presParOf" srcId="{333A1088-737F-45CB-B68E-254E46348037}" destId="{5A5FFA88-C948-4069-8E93-59FA12366E83}" srcOrd="18" destOrd="0" presId="urn:microsoft.com/office/officeart/2005/8/layout/target3"/>
    <dgm:cxn modelId="{F2B059BD-F047-473D-A08A-C30F71A517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+mj-lt"/>
            </a:rPr>
            <a:t>NÁZEV ŠKOLY: </a:t>
          </a:r>
          <a:r>
            <a:rPr lang="cs-CZ" sz="1100" kern="1200" dirty="0" smtClean="0">
              <a:latin typeface="+mj-lt"/>
            </a:rPr>
            <a:t>Základní škola, Uherský Ostroh, okres Uherské Hradiště, příspěvková organizace </a:t>
          </a:r>
          <a:endParaRPr lang="cs-CZ" sz="1100" kern="1200" dirty="0">
            <a:latin typeface="+mj-lt"/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bg2">
            <a:lumMod val="90000"/>
            <a:lumOff val="1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+mj-lt"/>
            </a:rPr>
            <a:t>AUTOR: RNDr. Ivana </a:t>
          </a:r>
          <a:r>
            <a:rPr lang="cs-CZ" sz="2000" kern="1200" dirty="0" err="1" smtClean="0">
              <a:latin typeface="+mj-lt"/>
            </a:rPr>
            <a:t>Bělohradová</a:t>
          </a:r>
          <a:endParaRPr lang="cs-CZ" sz="2000" kern="1200" dirty="0">
            <a:latin typeface="+mj-lt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+mj-lt"/>
            </a:rPr>
            <a:t>NÁZEV:</a:t>
          </a:r>
          <a:r>
            <a:rPr lang="cs-CZ" sz="2000" kern="1200" baseline="0" dirty="0" smtClean="0">
              <a:latin typeface="+mj-lt"/>
            </a:rPr>
            <a:t> VY_52_INOVACE_01_F+Z_03</a:t>
          </a:r>
          <a:endParaRPr lang="cs-CZ" sz="2000" kern="1200" dirty="0">
            <a:latin typeface="+mj-lt"/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bg2">
            <a:lumMod val="90000"/>
            <a:lumOff val="1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+mj-lt"/>
            </a:rPr>
            <a:t>TÉMA: F – 8</a:t>
          </a:r>
          <a:r>
            <a:rPr lang="cs-CZ" sz="2000" kern="1200" dirty="0" smtClean="0">
              <a:latin typeface="+mj-lt"/>
            </a:rPr>
            <a:t>. B </a:t>
          </a:r>
          <a:r>
            <a:rPr lang="cs-CZ" sz="2000" kern="1200" dirty="0" smtClean="0">
              <a:latin typeface="+mj-lt"/>
            </a:rPr>
            <a:t>Jednotky obsahu</a:t>
          </a:r>
          <a:endParaRPr lang="cs-CZ" sz="2000" kern="1200" dirty="0">
            <a:latin typeface="+mj-lt"/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+mj-lt"/>
            </a:rPr>
            <a:t>ČÍSLO PROJEKTU: CZ.1.07/1.4.00/21.1616 </a:t>
          </a:r>
          <a:endParaRPr lang="cs-CZ" sz="2000" kern="1200" dirty="0">
            <a:latin typeface="+mj-lt"/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1DF8729-5ECD-43B6-B1A9-4A362477E0B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658218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7171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7172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7173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7174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5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6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7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8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9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80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81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82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83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7184" name="Rectangle 16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85" name="Rectangle 1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86" name="Rectangle 1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7AC1D0EB-A4DF-4763-BA0A-080F2C6A8BF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18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18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91BAE2C-1727-4111-895F-3E3AB389944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138FE32-E1A4-466C-BDE5-9A12C58C80F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3B773B1-B2B6-4BAF-A6A5-6DD7D2994C0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80F810D-5B90-4D38-9F61-3A5C00359F6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547F9CE-9EF5-4CA6-B8B8-AFA9EF9B83E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1E531C0-D886-4217-8751-4B0820ADC92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04BB788-9772-46EA-A5C2-7517A00781E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9765EEB-D74A-4684-ABC6-593B618B6B9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2D70E6-8FEC-4FC6-B87B-6D18B03F07A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38143B1-C028-42E9-AD0E-ADCD253F06D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cs-CZ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fld id="{35DA1D79-7D33-4BDB-8786-A95FC8BEDE66}" type="slidenum">
              <a:rPr lang="cs-CZ"/>
              <a:pPr/>
              <a:t>‹#›</a:t>
            </a:fld>
            <a:endParaRPr lang="cs-CZ"/>
          </a:p>
        </p:txBody>
      </p:sp>
      <p:grpSp>
        <p:nvGrpSpPr>
          <p:cNvPr id="614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6149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150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151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6152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6153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6154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6155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156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6157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6158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159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16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ransition>
    <p:wipe dir="d"/>
  </p:transition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650103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0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50800" dist="38100" dir="18900000" algn="bl" rotWithShape="0">
                    <a:schemeClr val="accent5">
                      <a:lumMod val="50000"/>
                      <a:alpha val="40000"/>
                    </a:schemeClr>
                  </a:outerShdw>
                </a:effectLst>
              </a:rPr>
              <a:t>ANOTACE</a:t>
            </a:r>
            <a:endParaRPr lang="cs-CZ" sz="5000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  <a:outerShdw blurRad="50800" dist="38100" dir="18900000" algn="bl" rotWithShape="0">
                  <a:schemeClr val="accent5">
                    <a:lumMod val="50000"/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+mj-lt"/>
              </a:rPr>
              <a:t>Prezentace je vhodná pro seznámení žáků       s danými převodními vztahy a k procvičení. Vzhledem k „obtížnosti“ převodů v úkolech lze tento materiál výhodně použít i při opakování či případném připomenutí učiva v dalších ročnících.</a:t>
            </a:r>
          </a:p>
          <a:p>
            <a:r>
              <a:rPr lang="cs-CZ" dirty="0" smtClean="0">
                <a:latin typeface="+mj-lt"/>
              </a:rPr>
              <a:t>Odezva žáků byla pozitivní, různorodé zadání je zaujalo.</a:t>
            </a:r>
          </a:p>
          <a:p>
            <a:endParaRPr lang="cs-CZ" dirty="0" smtClean="0">
              <a:latin typeface="+mj-lt"/>
            </a:endParaRP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Zpět nebo Předchozí 4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786" y="3857628"/>
            <a:ext cx="7772400" cy="1362075"/>
          </a:xfrm>
        </p:spPr>
        <p:txBody>
          <a:bodyPr/>
          <a:lstStyle/>
          <a:p>
            <a:pPr algn="ctr"/>
            <a:r>
              <a:rPr lang="cs-CZ" sz="54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101600" dist="38100" dir="18900000" algn="bl" rotWithShape="0">
                    <a:schemeClr val="accent5">
                      <a:lumMod val="50000"/>
                      <a:alpha val="83000"/>
                    </a:schemeClr>
                  </a:outerShdw>
                </a:effectLst>
                <a:ea typeface="+mn-ea"/>
                <a:cs typeface="+mn-cs"/>
              </a:rPr>
              <a:t>Převody jednotek</a:t>
            </a:r>
            <a:endParaRPr lang="cs-CZ" sz="5400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  <a:outerShdw blurRad="101600" dist="38100" dir="18900000" algn="bl" rotWithShape="0">
                  <a:schemeClr val="accent5">
                    <a:lumMod val="50000"/>
                    <a:alpha val="83000"/>
                  </a:schemeClr>
                </a:outerShdw>
              </a:effectLst>
              <a:ea typeface="+mn-ea"/>
              <a:cs typeface="+mn-cs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42910" y="1928802"/>
            <a:ext cx="7772400" cy="1500187"/>
          </a:xfrm>
        </p:spPr>
        <p:txBody>
          <a:bodyPr/>
          <a:lstStyle/>
          <a:p>
            <a:pPr algn="ctr"/>
            <a:r>
              <a:rPr lang="cs-CZ" sz="96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101600" dist="38100" dir="18900000" algn="bl" rotWithShape="0">
                    <a:schemeClr val="accent5">
                      <a:lumMod val="50000"/>
                      <a:alpha val="82000"/>
                    </a:schemeClr>
                  </a:outerShdw>
                </a:effectLst>
                <a:latin typeface="+mj-lt"/>
              </a:rPr>
              <a:t>Obsah,</a:t>
            </a:r>
            <a:endParaRPr lang="cs-CZ" sz="9600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  <a:outerShdw blurRad="101600" dist="38100" dir="18900000" algn="bl" rotWithShape="0">
                  <a:schemeClr val="accent5">
                    <a:lumMod val="50000"/>
                    <a:alpha val="82000"/>
                  </a:schemeClr>
                </a:outerShdw>
              </a:effectLst>
              <a:latin typeface="+mj-lt"/>
            </a:endParaRPr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Zpět nebo Předchozí 6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0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50800" dist="38100" dir="18900000" algn="bl" rotWithShape="0">
                    <a:schemeClr val="accent5">
                      <a:lumMod val="50000"/>
                      <a:alpha val="40000"/>
                    </a:schemeClr>
                  </a:outerShdw>
                </a:effectLst>
              </a:rPr>
              <a:t>Obsah</a:t>
            </a:r>
            <a:endParaRPr lang="cs-CZ" sz="5000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  <a:outerShdw blurRad="50800" dist="38100" dir="18900000" algn="bl" rotWithShape="0">
                  <a:schemeClr val="accent5">
                    <a:lumMod val="50000"/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1200"/>
            <a:ext cx="8229600" cy="4591072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+mj-lt"/>
              </a:rPr>
              <a:t>Je fyzikální </a:t>
            </a:r>
            <a:r>
              <a:rPr lang="cs-CZ" dirty="0" smtClean="0">
                <a:latin typeface="+mj-lt"/>
              </a:rPr>
              <a:t>veličina</a:t>
            </a:r>
            <a:endParaRPr lang="cs-CZ" dirty="0" smtClean="0">
              <a:latin typeface="+mj-lt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+mj-lt"/>
              </a:rPr>
              <a:t>Označení:</a:t>
            </a:r>
            <a:r>
              <a:rPr lang="cs-CZ" dirty="0" smtClean="0">
                <a:latin typeface="+mj-lt"/>
              </a:rPr>
              <a:t>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S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+mj-lt"/>
              </a:rPr>
              <a:t>Hlavní jednotka: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m</a:t>
            </a:r>
            <a:r>
              <a:rPr lang="cs-CZ" baseline="300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2</a:t>
            </a:r>
            <a:r>
              <a:rPr lang="cs-CZ" dirty="0" smtClean="0">
                <a:solidFill>
                  <a:schemeClr val="bg2">
                    <a:lumMod val="75000"/>
                    <a:lumOff val="25000"/>
                  </a:schemeClr>
                </a:solidFill>
                <a:latin typeface="+mj-lt"/>
              </a:rPr>
              <a:t>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(metr čtvereční)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+mj-lt"/>
              </a:rPr>
              <a:t>Další jednotky: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dm</a:t>
            </a:r>
            <a:r>
              <a:rPr lang="cs-CZ" baseline="300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2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, cm</a:t>
            </a:r>
            <a:r>
              <a:rPr lang="cs-CZ" baseline="300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2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, mm</a:t>
            </a:r>
            <a:r>
              <a:rPr lang="cs-CZ" baseline="300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2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                                ha, a </a:t>
            </a:r>
          </a:p>
          <a:p>
            <a:pPr>
              <a:buNone/>
            </a:pPr>
            <a:r>
              <a:rPr lang="cs-CZ" dirty="0" smtClean="0">
                <a:solidFill>
                  <a:srgbClr val="D46D06"/>
                </a:solidFill>
                <a:latin typeface="+mj-lt"/>
              </a:rPr>
              <a:t>                                </a:t>
            </a:r>
            <a:r>
              <a:rPr lang="cs-CZ" dirty="0" smtClean="0">
                <a:solidFill>
                  <a:srgbClr val="C00000"/>
                </a:solidFill>
                <a:latin typeface="+mj-lt"/>
              </a:rPr>
              <a:t>1 ha = 100 a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  <a:latin typeface="+mj-lt"/>
              </a:rPr>
              <a:t>                                1 a = 100 m</a:t>
            </a:r>
            <a:r>
              <a:rPr lang="cs-CZ" baseline="30000" dirty="0" smtClean="0">
                <a:solidFill>
                  <a:srgbClr val="C00000"/>
                </a:solidFill>
                <a:latin typeface="+mj-lt"/>
              </a:rPr>
              <a:t>2</a:t>
            </a:r>
            <a:endParaRPr lang="cs-CZ" dirty="0" smtClean="0">
              <a:solidFill>
                <a:srgbClr val="C00000"/>
              </a:solidFill>
              <a:latin typeface="+mj-lt"/>
            </a:endParaRPr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Zpět nebo Předchozí 7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000240"/>
            <a:ext cx="8786874" cy="4643470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latin typeface="+mj-lt"/>
              </a:rPr>
              <a:t>Převodní vztahy:</a:t>
            </a:r>
            <a:r>
              <a:rPr lang="cs-CZ" u="sng" dirty="0" smtClean="0">
                <a:latin typeface="+mj-lt"/>
              </a:rPr>
              <a:t> 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1 m</a:t>
            </a:r>
            <a:r>
              <a:rPr lang="cs-CZ" sz="2800" baseline="300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2  </a:t>
            </a:r>
            <a:r>
              <a:rPr lang="cs-CZ" sz="2800" dirty="0" smtClean="0">
                <a:latin typeface="+mj-lt"/>
              </a:rPr>
              <a:t>= 100 dm</a:t>
            </a:r>
            <a:r>
              <a:rPr lang="cs-CZ" sz="2800" baseline="30000" dirty="0" smtClean="0">
                <a:latin typeface="+mj-lt"/>
              </a:rPr>
              <a:t>2</a:t>
            </a:r>
            <a:r>
              <a:rPr lang="cs-CZ" sz="2800" dirty="0" smtClean="0">
                <a:latin typeface="+mj-lt"/>
              </a:rPr>
              <a:t> = 10 000 cm</a:t>
            </a:r>
            <a:r>
              <a:rPr lang="cs-CZ" sz="2800" baseline="30000" dirty="0" smtClean="0">
                <a:latin typeface="+mj-lt"/>
              </a:rPr>
              <a:t>2</a:t>
            </a:r>
            <a:r>
              <a:rPr lang="cs-CZ" sz="2800" dirty="0" smtClean="0">
                <a:latin typeface="+mj-lt"/>
              </a:rPr>
              <a:t> = 1 000 </a:t>
            </a:r>
            <a:r>
              <a:rPr lang="cs-CZ" sz="2800" dirty="0" err="1" smtClean="0">
                <a:latin typeface="+mj-lt"/>
              </a:rPr>
              <a:t>000</a:t>
            </a:r>
            <a:r>
              <a:rPr lang="cs-CZ" sz="2800" dirty="0" smtClean="0">
                <a:latin typeface="+mj-lt"/>
              </a:rPr>
              <a:t> mm</a:t>
            </a:r>
            <a:r>
              <a:rPr lang="cs-CZ" sz="2800" baseline="30000" dirty="0" smtClean="0">
                <a:latin typeface="+mj-lt"/>
              </a:rPr>
              <a:t>2</a:t>
            </a:r>
            <a:endParaRPr lang="cs-CZ" sz="2800" dirty="0" smtClean="0">
              <a:latin typeface="+mj-lt"/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                   1 dm</a:t>
            </a:r>
            <a:r>
              <a:rPr lang="cs-CZ" sz="2800" baseline="300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2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  </a:t>
            </a:r>
            <a:r>
              <a:rPr lang="cs-CZ" sz="2800" dirty="0" smtClean="0">
                <a:latin typeface="+mj-lt"/>
              </a:rPr>
              <a:t>= 100 cm</a:t>
            </a:r>
            <a:r>
              <a:rPr lang="cs-CZ" sz="2800" baseline="30000" dirty="0" smtClean="0">
                <a:latin typeface="+mj-lt"/>
              </a:rPr>
              <a:t>2</a:t>
            </a:r>
            <a:r>
              <a:rPr lang="cs-CZ" sz="2800" dirty="0" smtClean="0">
                <a:latin typeface="+mj-lt"/>
              </a:rPr>
              <a:t> = 10 000 mm</a:t>
            </a:r>
            <a:r>
              <a:rPr lang="cs-CZ" sz="2800" baseline="30000" dirty="0" smtClean="0">
                <a:latin typeface="+mj-lt"/>
              </a:rPr>
              <a:t>2</a:t>
            </a:r>
            <a:r>
              <a:rPr lang="cs-CZ" sz="2800" dirty="0" smtClean="0">
                <a:latin typeface="+mj-lt"/>
              </a:rPr>
              <a:t> 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                                       1 cm</a:t>
            </a:r>
            <a:r>
              <a:rPr lang="cs-CZ" sz="2800" baseline="300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2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  </a:t>
            </a:r>
            <a:r>
              <a:rPr lang="cs-CZ" sz="2800" dirty="0" smtClean="0">
                <a:latin typeface="+mj-lt"/>
              </a:rPr>
              <a:t>= 100 mm</a:t>
            </a:r>
            <a:r>
              <a:rPr lang="cs-CZ" sz="2800" baseline="30000" dirty="0" smtClean="0">
                <a:latin typeface="+mj-lt"/>
              </a:rPr>
              <a:t>2</a:t>
            </a:r>
            <a:endParaRPr lang="cs-CZ" sz="2800" dirty="0" smtClean="0">
              <a:latin typeface="+mj-lt"/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bg2">
                    <a:lumMod val="75000"/>
                    <a:lumOff val="25000"/>
                  </a:schemeClr>
                </a:solidFill>
                <a:latin typeface="+mj-lt"/>
              </a:rPr>
              <a:t>                                                          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1 mm</a:t>
            </a:r>
            <a:r>
              <a:rPr lang="cs-CZ" sz="2800" baseline="30000" dirty="0" smtClean="0">
                <a:solidFill>
                  <a:schemeClr val="accent1">
                    <a:lumMod val="50000"/>
                  </a:schemeClr>
                </a:solidFill>
                <a:latin typeface="+mj-lt"/>
              </a:rPr>
              <a:t>2</a:t>
            </a:r>
            <a:endParaRPr lang="cs-CZ" sz="2800" dirty="0" smtClean="0">
              <a:solidFill>
                <a:schemeClr val="accent1">
                  <a:lumMod val="50000"/>
                </a:schemeClr>
              </a:solidFill>
              <a:latin typeface="+mj-lt"/>
            </a:endParaRPr>
          </a:p>
          <a:p>
            <a:pPr>
              <a:buNone/>
            </a:pPr>
            <a:r>
              <a:rPr lang="cs-CZ" sz="2800" dirty="0" smtClean="0">
                <a:latin typeface="+mj-lt"/>
              </a:rPr>
              <a:t>                               </a:t>
            </a:r>
            <a:r>
              <a:rPr lang="cs-CZ" sz="2400" dirty="0" smtClean="0">
                <a:solidFill>
                  <a:srgbClr val="D46D06"/>
                </a:solidFill>
                <a:latin typeface="+mj-lt"/>
                <a:sym typeface="Symbol"/>
              </a:rPr>
              <a:t> 100              </a:t>
            </a:r>
            <a:r>
              <a:rPr lang="cs-CZ" sz="2400" dirty="0" err="1" smtClean="0">
                <a:solidFill>
                  <a:srgbClr val="D46D06"/>
                </a:solidFill>
                <a:latin typeface="+mj-lt"/>
                <a:sym typeface="Symbol"/>
              </a:rPr>
              <a:t>100</a:t>
            </a:r>
            <a:r>
              <a:rPr lang="cs-CZ" sz="2400" dirty="0" smtClean="0">
                <a:solidFill>
                  <a:srgbClr val="D46D06"/>
                </a:solidFill>
                <a:latin typeface="+mj-lt"/>
                <a:sym typeface="Symbol"/>
              </a:rPr>
              <a:t>             </a:t>
            </a:r>
            <a:r>
              <a:rPr lang="cs-CZ" sz="2400" dirty="0" err="1" smtClean="0">
                <a:solidFill>
                  <a:srgbClr val="D46D06"/>
                </a:solidFill>
                <a:latin typeface="+mj-lt"/>
                <a:sym typeface="Symbol"/>
              </a:rPr>
              <a:t>100</a:t>
            </a:r>
            <a:r>
              <a:rPr lang="cs-CZ" sz="2400" dirty="0" smtClean="0">
                <a:solidFill>
                  <a:srgbClr val="D46D06"/>
                </a:solidFill>
                <a:latin typeface="+mj-lt"/>
                <a:sym typeface="Symbol"/>
              </a:rPr>
              <a:t>          </a:t>
            </a:r>
          </a:p>
          <a:p>
            <a:pPr>
              <a:buNone/>
            </a:pPr>
            <a:endParaRPr lang="cs-CZ" sz="2400" dirty="0" smtClean="0">
              <a:latin typeface="+mj-lt"/>
              <a:sym typeface="Symbol"/>
            </a:endParaRPr>
          </a:p>
          <a:p>
            <a:pPr>
              <a:buNone/>
            </a:pPr>
            <a:endParaRPr lang="cs-CZ" sz="2400" dirty="0" smtClean="0">
              <a:latin typeface="+mj-lt"/>
              <a:sym typeface="Symbol"/>
            </a:endParaRP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solidFill>
                  <a:srgbClr val="D46D06"/>
                </a:solidFill>
                <a:latin typeface="+mj-lt"/>
                <a:sym typeface="Symbol"/>
              </a:rPr>
              <a:t>                                    : 100              : </a:t>
            </a:r>
            <a:r>
              <a:rPr lang="cs-CZ" sz="2400" dirty="0" err="1" smtClean="0">
                <a:solidFill>
                  <a:srgbClr val="D46D06"/>
                </a:solidFill>
                <a:latin typeface="+mj-lt"/>
                <a:sym typeface="Symbol"/>
              </a:rPr>
              <a:t>100</a:t>
            </a:r>
            <a:r>
              <a:rPr lang="cs-CZ" sz="2400" dirty="0" smtClean="0">
                <a:solidFill>
                  <a:srgbClr val="D46D06"/>
                </a:solidFill>
                <a:latin typeface="+mj-lt"/>
                <a:sym typeface="Symbol"/>
              </a:rPr>
              <a:t>            : </a:t>
            </a:r>
            <a:r>
              <a:rPr lang="cs-CZ" sz="2400" dirty="0" err="1" smtClean="0">
                <a:solidFill>
                  <a:srgbClr val="D46D06"/>
                </a:solidFill>
                <a:latin typeface="+mj-lt"/>
                <a:sym typeface="Symbol"/>
              </a:rPr>
              <a:t>100</a:t>
            </a:r>
            <a:endParaRPr lang="cs-CZ" sz="2400" dirty="0" smtClean="0">
              <a:solidFill>
                <a:srgbClr val="D46D06"/>
              </a:solidFill>
              <a:latin typeface="+mj-lt"/>
              <a:sym typeface="Symbol"/>
            </a:endParaRPr>
          </a:p>
        </p:txBody>
      </p:sp>
      <p:grpSp>
        <p:nvGrpSpPr>
          <p:cNvPr id="25" name="Skupina 24"/>
          <p:cNvGrpSpPr/>
          <p:nvPr/>
        </p:nvGrpSpPr>
        <p:grpSpPr>
          <a:xfrm>
            <a:off x="1857356" y="5357826"/>
            <a:ext cx="5400135" cy="500066"/>
            <a:chOff x="1178695" y="5357826"/>
            <a:chExt cx="5364416" cy="500066"/>
          </a:xfrm>
        </p:grpSpPr>
        <p:sp>
          <p:nvSpPr>
            <p:cNvPr id="4" name="Zaoblený obdélník 3"/>
            <p:cNvSpPr/>
            <p:nvPr/>
          </p:nvSpPr>
          <p:spPr>
            <a:xfrm>
              <a:off x="1178695" y="5357826"/>
              <a:ext cx="1097834" cy="50006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chemeClr val="tx2"/>
                  </a:solidFill>
                  <a:latin typeface="+mj-lt"/>
                </a:rPr>
                <a:t>m</a:t>
              </a:r>
              <a:r>
                <a:rPr lang="cs-CZ" sz="2800" baseline="30000" dirty="0" smtClean="0">
                  <a:solidFill>
                    <a:schemeClr val="tx2"/>
                  </a:solidFill>
                  <a:latin typeface="+mj-lt"/>
                </a:rPr>
                <a:t>2</a:t>
              </a:r>
              <a:endParaRPr lang="cs-CZ" sz="2800" dirty="0">
                <a:solidFill>
                  <a:schemeClr val="tx2"/>
                </a:solidFill>
                <a:latin typeface="+mj-lt"/>
              </a:endParaRPr>
            </a:p>
          </p:txBody>
        </p:sp>
        <p:sp>
          <p:nvSpPr>
            <p:cNvPr id="5" name="Zaoblený obdélník 4"/>
            <p:cNvSpPr/>
            <p:nvPr/>
          </p:nvSpPr>
          <p:spPr>
            <a:xfrm>
              <a:off x="2600889" y="5357826"/>
              <a:ext cx="1097834" cy="50006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 smtClean="0">
                <a:solidFill>
                  <a:schemeClr val="tx2"/>
                </a:solidFill>
              </a:endParaRPr>
            </a:p>
            <a:p>
              <a:pPr algn="ctr"/>
              <a:r>
                <a:rPr lang="cs-CZ" sz="2800" dirty="0" smtClean="0">
                  <a:solidFill>
                    <a:schemeClr val="tx2"/>
                  </a:solidFill>
                </a:rPr>
                <a:t>dm</a:t>
              </a:r>
              <a:r>
                <a:rPr lang="cs-CZ" sz="2800" baseline="30000" dirty="0" smtClean="0">
                  <a:solidFill>
                    <a:schemeClr val="tx2"/>
                  </a:solidFill>
                  <a:latin typeface="+mj-lt"/>
                </a:rPr>
                <a:t>2</a:t>
              </a:r>
              <a:endParaRPr lang="cs-CZ" sz="2800" dirty="0" smtClean="0">
                <a:solidFill>
                  <a:schemeClr val="tx2"/>
                </a:solidFill>
                <a:latin typeface="+mj-lt"/>
              </a:endParaRPr>
            </a:p>
            <a:p>
              <a:pPr algn="ctr"/>
              <a:endParaRPr lang="cs-CZ" sz="2800" dirty="0" smtClean="0">
                <a:solidFill>
                  <a:schemeClr val="tx2"/>
                </a:solidFill>
              </a:endParaRPr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4023083" y="5357826"/>
              <a:ext cx="1097834" cy="50006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 smtClean="0">
                <a:solidFill>
                  <a:schemeClr val="tx2"/>
                </a:solidFill>
              </a:endParaRPr>
            </a:p>
            <a:p>
              <a:pPr algn="ctr"/>
              <a:r>
                <a:rPr lang="cs-CZ" sz="2800" dirty="0" smtClean="0">
                  <a:solidFill>
                    <a:schemeClr val="tx2"/>
                  </a:solidFill>
                </a:rPr>
                <a:t>cm</a:t>
              </a:r>
              <a:r>
                <a:rPr lang="cs-CZ" sz="2800" baseline="30000" dirty="0" smtClean="0">
                  <a:solidFill>
                    <a:schemeClr val="tx2"/>
                  </a:solidFill>
                  <a:latin typeface="+mj-lt"/>
                </a:rPr>
                <a:t>2</a:t>
              </a:r>
              <a:endParaRPr lang="cs-CZ" sz="2800" dirty="0" smtClean="0">
                <a:solidFill>
                  <a:schemeClr val="tx2"/>
                </a:solidFill>
                <a:latin typeface="+mj-lt"/>
              </a:endParaRPr>
            </a:p>
            <a:p>
              <a:pPr algn="ctr"/>
              <a:endParaRPr lang="cs-CZ" sz="2800" dirty="0" smtClean="0">
                <a:solidFill>
                  <a:schemeClr val="tx2"/>
                </a:solidFill>
              </a:endParaRPr>
            </a:p>
          </p:txBody>
        </p:sp>
        <p:sp>
          <p:nvSpPr>
            <p:cNvPr id="7" name="Zaoblený obdélník 6"/>
            <p:cNvSpPr/>
            <p:nvPr/>
          </p:nvSpPr>
          <p:spPr>
            <a:xfrm>
              <a:off x="5445277" y="5357826"/>
              <a:ext cx="1097834" cy="50006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 smtClean="0">
                <a:solidFill>
                  <a:schemeClr val="tx2"/>
                </a:solidFill>
              </a:endParaRPr>
            </a:p>
            <a:p>
              <a:pPr algn="ctr"/>
              <a:r>
                <a:rPr lang="cs-CZ" sz="2800" dirty="0" smtClean="0">
                  <a:solidFill>
                    <a:schemeClr val="tx2"/>
                  </a:solidFill>
                </a:rPr>
                <a:t>mm</a:t>
              </a:r>
              <a:r>
                <a:rPr lang="cs-CZ" sz="2800" baseline="30000" dirty="0" smtClean="0">
                  <a:solidFill>
                    <a:schemeClr val="tx2"/>
                  </a:solidFill>
                  <a:latin typeface="+mj-lt"/>
                </a:rPr>
                <a:t>2</a:t>
              </a:r>
              <a:endParaRPr lang="cs-CZ" sz="2800" dirty="0" smtClean="0">
                <a:solidFill>
                  <a:schemeClr val="tx2"/>
                </a:solidFill>
                <a:latin typeface="+mj-lt"/>
              </a:endParaRPr>
            </a:p>
            <a:p>
              <a:pPr algn="ctr"/>
              <a:endParaRPr lang="cs-CZ" sz="2800" dirty="0" smtClean="0">
                <a:solidFill>
                  <a:schemeClr val="tx2"/>
                </a:solidFill>
              </a:endParaRPr>
            </a:p>
          </p:txBody>
        </p:sp>
      </p:grpSp>
      <p:sp>
        <p:nvSpPr>
          <p:cNvPr id="17" name="Zahnutá šipka dolů 16"/>
          <p:cNvSpPr/>
          <p:nvPr/>
        </p:nvSpPr>
        <p:spPr>
          <a:xfrm>
            <a:off x="5572132" y="5000636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Zahnutá šipka dolů 17"/>
          <p:cNvSpPr/>
          <p:nvPr/>
        </p:nvSpPr>
        <p:spPr>
          <a:xfrm>
            <a:off x="2643174" y="5000636"/>
            <a:ext cx="1000132" cy="285752"/>
          </a:xfrm>
          <a:prstGeom prst="curvedDownArrow">
            <a:avLst>
              <a:gd name="adj1" fmla="val 25000"/>
              <a:gd name="adj2" fmla="val 50000"/>
              <a:gd name="adj3" fmla="val 122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Zahnutá šipka dolů 18"/>
          <p:cNvSpPr/>
          <p:nvPr/>
        </p:nvSpPr>
        <p:spPr>
          <a:xfrm>
            <a:off x="4143372" y="5000636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Zahnutá šipka dolů 21"/>
          <p:cNvSpPr/>
          <p:nvPr/>
        </p:nvSpPr>
        <p:spPr>
          <a:xfrm rot="10800000">
            <a:off x="4143372" y="5929330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Zahnutá šipka dolů 22"/>
          <p:cNvSpPr/>
          <p:nvPr/>
        </p:nvSpPr>
        <p:spPr>
          <a:xfrm rot="10800000">
            <a:off x="2643174" y="5929330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Zahnutá šipka dolů 23"/>
          <p:cNvSpPr/>
          <p:nvPr/>
        </p:nvSpPr>
        <p:spPr>
          <a:xfrm rot="10800000">
            <a:off x="5572132" y="5929330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71472" y="785794"/>
            <a:ext cx="550072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50800" dist="38100" dir="18900000" algn="bl" rotWithShape="0">
                    <a:schemeClr val="accent5">
                      <a:lumMod val="50000"/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Další jednotky</a:t>
            </a:r>
          </a:p>
        </p:txBody>
      </p:sp>
      <p:sp>
        <p:nvSpPr>
          <p:cNvPr id="20" name="Tlačítko akce: Dopředu nebo Další 19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lačítko akce: Zpět nebo Předchozí 20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000240"/>
            <a:ext cx="8786874" cy="4643470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latin typeface="+mj-lt"/>
              </a:rPr>
              <a:t>Převodní vztahy:</a:t>
            </a:r>
            <a:r>
              <a:rPr lang="cs-CZ" u="sng" dirty="0" smtClean="0">
                <a:latin typeface="+mj-lt"/>
              </a:rPr>
              <a:t> 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1 ha </a:t>
            </a:r>
            <a:r>
              <a:rPr lang="cs-CZ" sz="2800" dirty="0" smtClean="0">
                <a:latin typeface="+mj-lt"/>
              </a:rPr>
              <a:t>= 100 a = 10 000 m</a:t>
            </a:r>
            <a:r>
              <a:rPr lang="cs-CZ" sz="2800" baseline="30000" dirty="0" smtClean="0">
                <a:latin typeface="+mj-lt"/>
              </a:rPr>
              <a:t>2</a:t>
            </a:r>
            <a:endParaRPr lang="cs-CZ" sz="2800" dirty="0" smtClean="0">
              <a:latin typeface="+mj-lt"/>
            </a:endParaRPr>
          </a:p>
          <a:p>
            <a:pPr>
              <a:buNone/>
            </a:pPr>
            <a:r>
              <a:rPr lang="cs-CZ" sz="2800" dirty="0" smtClean="0">
                <a:solidFill>
                  <a:srgbClr val="D46D06"/>
                </a:solidFill>
                <a:latin typeface="+mj-lt"/>
              </a:rPr>
              <a:t>               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1 a</a:t>
            </a:r>
            <a:r>
              <a:rPr lang="cs-CZ" sz="2800" baseline="30000" dirty="0" smtClean="0">
                <a:solidFill>
                  <a:srgbClr val="D46D06"/>
                </a:solidFill>
              </a:rPr>
              <a:t> </a:t>
            </a:r>
            <a:r>
              <a:rPr lang="cs-CZ" dirty="0" smtClean="0">
                <a:solidFill>
                  <a:srgbClr val="D46D06"/>
                </a:solidFill>
                <a:latin typeface="+mj-lt"/>
              </a:rPr>
              <a:t> </a:t>
            </a:r>
            <a:r>
              <a:rPr lang="cs-CZ" sz="2800" dirty="0" smtClean="0">
                <a:latin typeface="+mj-lt"/>
              </a:rPr>
              <a:t>= 100 m</a:t>
            </a:r>
            <a:r>
              <a:rPr lang="cs-CZ" sz="2800" baseline="30000" dirty="0" smtClean="0">
                <a:latin typeface="+mj-lt"/>
              </a:rPr>
              <a:t>2</a:t>
            </a:r>
            <a:r>
              <a:rPr lang="cs-CZ" sz="2800" dirty="0" smtClean="0">
                <a:latin typeface="+mj-lt"/>
              </a:rPr>
              <a:t> </a:t>
            </a:r>
          </a:p>
          <a:p>
            <a:pPr>
              <a:buNone/>
            </a:pPr>
            <a:r>
              <a:rPr lang="cs-CZ" sz="2400" dirty="0" smtClean="0">
                <a:solidFill>
                  <a:srgbClr val="D46D06"/>
                </a:solidFill>
                <a:latin typeface="+mj-lt"/>
                <a:sym typeface="Symbol"/>
              </a:rPr>
              <a:t>                                                100               </a:t>
            </a:r>
            <a:r>
              <a:rPr lang="cs-CZ" sz="2400" dirty="0" err="1" smtClean="0">
                <a:solidFill>
                  <a:srgbClr val="D46D06"/>
                </a:solidFill>
                <a:latin typeface="+mj-lt"/>
                <a:sym typeface="Symbol"/>
              </a:rPr>
              <a:t>100</a:t>
            </a:r>
            <a:r>
              <a:rPr lang="cs-CZ" sz="2400" dirty="0" smtClean="0">
                <a:solidFill>
                  <a:srgbClr val="D46D06"/>
                </a:solidFill>
                <a:latin typeface="+mj-lt"/>
                <a:sym typeface="Symbol"/>
              </a:rPr>
              <a:t>              </a:t>
            </a:r>
          </a:p>
          <a:p>
            <a:pPr>
              <a:buNone/>
            </a:pPr>
            <a:endParaRPr lang="cs-CZ" sz="2400" dirty="0" smtClean="0">
              <a:latin typeface="+mj-lt"/>
              <a:sym typeface="Symbol"/>
            </a:endParaRPr>
          </a:p>
          <a:p>
            <a:pPr>
              <a:buNone/>
            </a:pPr>
            <a:endParaRPr lang="cs-CZ" sz="2400" dirty="0" smtClean="0">
              <a:latin typeface="+mj-lt"/>
              <a:sym typeface="Symbol"/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D46D06"/>
                </a:solidFill>
                <a:latin typeface="+mj-lt"/>
                <a:sym typeface="Symbol"/>
              </a:rPr>
              <a:t>                          </a:t>
            </a:r>
            <a:endParaRPr lang="cs-CZ" sz="1100" dirty="0" smtClean="0">
              <a:solidFill>
                <a:srgbClr val="D46D06"/>
              </a:solidFill>
              <a:latin typeface="+mj-lt"/>
              <a:sym typeface="Symbol"/>
            </a:endParaRPr>
          </a:p>
          <a:p>
            <a:pPr>
              <a:buNone/>
            </a:pPr>
            <a:r>
              <a:rPr lang="cs-CZ" sz="1100" dirty="0" smtClean="0">
                <a:solidFill>
                  <a:srgbClr val="D46D06"/>
                </a:solidFill>
                <a:latin typeface="+mj-lt"/>
                <a:sym typeface="Symbol"/>
              </a:rPr>
              <a:t>                                                                                                     </a:t>
            </a:r>
            <a:r>
              <a:rPr lang="cs-CZ" sz="2400" dirty="0" smtClean="0">
                <a:solidFill>
                  <a:srgbClr val="D46D06"/>
                </a:solidFill>
                <a:latin typeface="+mj-lt"/>
                <a:sym typeface="Symbol"/>
              </a:rPr>
              <a:t>: 100              : </a:t>
            </a:r>
            <a:r>
              <a:rPr lang="cs-CZ" sz="2400" dirty="0" err="1" smtClean="0">
                <a:solidFill>
                  <a:srgbClr val="D46D06"/>
                </a:solidFill>
                <a:latin typeface="+mj-lt"/>
                <a:sym typeface="Symbol"/>
              </a:rPr>
              <a:t>100</a:t>
            </a:r>
            <a:endParaRPr lang="cs-CZ" sz="2400" dirty="0" smtClean="0">
              <a:solidFill>
                <a:srgbClr val="D46D06"/>
              </a:solidFill>
              <a:latin typeface="+mj-lt"/>
              <a:sym typeface="Symbol"/>
            </a:endParaRPr>
          </a:p>
        </p:txBody>
      </p:sp>
      <p:sp>
        <p:nvSpPr>
          <p:cNvPr id="18" name="Zahnutá šipka dolů 17"/>
          <p:cNvSpPr/>
          <p:nvPr/>
        </p:nvSpPr>
        <p:spPr>
          <a:xfrm>
            <a:off x="3357554" y="4143380"/>
            <a:ext cx="1000132" cy="285752"/>
          </a:xfrm>
          <a:prstGeom prst="curvedDownArrow">
            <a:avLst>
              <a:gd name="adj1" fmla="val 25000"/>
              <a:gd name="adj2" fmla="val 50000"/>
              <a:gd name="adj3" fmla="val 122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Zahnutá šipka dolů 18"/>
          <p:cNvSpPr/>
          <p:nvPr/>
        </p:nvSpPr>
        <p:spPr>
          <a:xfrm>
            <a:off x="4929190" y="4143380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71472" y="785794"/>
            <a:ext cx="550072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50800" dist="38100" dir="18900000" algn="bl" rotWithShape="0">
                    <a:schemeClr val="accent5">
                      <a:lumMod val="50000"/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Další jednotky</a:t>
            </a:r>
          </a:p>
        </p:txBody>
      </p:sp>
      <p:grpSp>
        <p:nvGrpSpPr>
          <p:cNvPr id="25" name="Skupina 24"/>
          <p:cNvGrpSpPr/>
          <p:nvPr/>
        </p:nvGrpSpPr>
        <p:grpSpPr>
          <a:xfrm>
            <a:off x="2608528" y="4572008"/>
            <a:ext cx="3926944" cy="500066"/>
            <a:chOff x="1920083" y="5500702"/>
            <a:chExt cx="3926944" cy="500066"/>
          </a:xfrm>
        </p:grpSpPr>
        <p:sp>
          <p:nvSpPr>
            <p:cNvPr id="4" name="Zaoblený obdélník 3"/>
            <p:cNvSpPr/>
            <p:nvPr/>
          </p:nvSpPr>
          <p:spPr>
            <a:xfrm>
              <a:off x="1920083" y="5500702"/>
              <a:ext cx="1105144" cy="50006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chemeClr val="tx2"/>
                  </a:solidFill>
                </a:rPr>
                <a:t>ha</a:t>
              </a:r>
              <a:endParaRPr lang="cs-CZ" sz="2800" dirty="0">
                <a:solidFill>
                  <a:schemeClr val="tx2"/>
                </a:solidFill>
              </a:endParaRPr>
            </a:p>
          </p:txBody>
        </p:sp>
        <p:sp>
          <p:nvSpPr>
            <p:cNvPr id="5" name="Zaoblený obdélník 4"/>
            <p:cNvSpPr/>
            <p:nvPr/>
          </p:nvSpPr>
          <p:spPr>
            <a:xfrm>
              <a:off x="3330983" y="5500702"/>
              <a:ext cx="1105144" cy="50006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 smtClean="0">
                <a:solidFill>
                  <a:schemeClr val="tx2"/>
                </a:solidFill>
              </a:endParaRPr>
            </a:p>
            <a:p>
              <a:pPr algn="ctr"/>
              <a:r>
                <a:rPr lang="cs-CZ" sz="2800" dirty="0" smtClean="0">
                  <a:solidFill>
                    <a:schemeClr val="tx2"/>
                  </a:solidFill>
                </a:rPr>
                <a:t>a</a:t>
              </a:r>
            </a:p>
            <a:p>
              <a:pPr algn="ctr"/>
              <a:endParaRPr lang="cs-CZ" sz="2800" dirty="0" smtClean="0">
                <a:solidFill>
                  <a:schemeClr val="tx2"/>
                </a:solidFill>
              </a:endParaRPr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4741883" y="5500702"/>
              <a:ext cx="1105144" cy="50006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 smtClean="0">
                <a:solidFill>
                  <a:schemeClr val="tx2"/>
                </a:solidFill>
              </a:endParaRPr>
            </a:p>
            <a:p>
              <a:pPr algn="ctr"/>
              <a:r>
                <a:rPr lang="cs-CZ" sz="2800" dirty="0" smtClean="0">
                  <a:solidFill>
                    <a:schemeClr val="tx2"/>
                  </a:solidFill>
                </a:rPr>
                <a:t>m</a:t>
              </a:r>
              <a:r>
                <a:rPr lang="cs-CZ" sz="2800" baseline="30000" dirty="0" smtClean="0">
                  <a:solidFill>
                    <a:schemeClr val="tx2"/>
                  </a:solidFill>
                </a:rPr>
                <a:t>2</a:t>
              </a:r>
              <a:endParaRPr lang="cs-CZ" sz="2800" dirty="0" smtClean="0">
                <a:solidFill>
                  <a:schemeClr val="tx2"/>
                </a:solidFill>
              </a:endParaRPr>
            </a:p>
            <a:p>
              <a:pPr algn="ctr"/>
              <a:endParaRPr lang="cs-CZ" sz="2800" dirty="0" smtClean="0">
                <a:solidFill>
                  <a:schemeClr val="tx2"/>
                </a:solidFill>
              </a:endParaRPr>
            </a:p>
          </p:txBody>
        </p:sp>
      </p:grpSp>
      <p:sp>
        <p:nvSpPr>
          <p:cNvPr id="29" name="Zahnutá šipka dolů 28"/>
          <p:cNvSpPr/>
          <p:nvPr/>
        </p:nvSpPr>
        <p:spPr>
          <a:xfrm rot="10800000">
            <a:off x="3357554" y="5143512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Zahnutá šipka dolů 20"/>
          <p:cNvSpPr/>
          <p:nvPr/>
        </p:nvSpPr>
        <p:spPr>
          <a:xfrm rot="10800000">
            <a:off x="4929190" y="5143512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Zpět nebo Předchozí 14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500306"/>
            <a:ext cx="4038600" cy="3857652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</a:rPr>
              <a:t>6,1 cm</a:t>
            </a:r>
            <a:r>
              <a:rPr lang="cs-CZ" baseline="30000" dirty="0" smtClean="0">
                <a:latin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</a:rPr>
              <a:t> = </a:t>
            </a:r>
            <a:r>
              <a:rPr lang="cs-CZ" dirty="0" smtClean="0">
                <a:latin typeface="Calibri" pitchFamily="34" charset="0"/>
                <a:sym typeface="Wingdings" pitchFamily="2" charset="2"/>
              </a:rPr>
              <a:t>  6 100 mm</a:t>
            </a:r>
            <a:r>
              <a:rPr lang="cs-CZ" baseline="30000" dirty="0" smtClean="0">
                <a:latin typeface="Calibri" pitchFamily="34" charset="0"/>
                <a:sym typeface="Wingdings" pitchFamily="2" charset="2"/>
              </a:rPr>
              <a:t>2</a:t>
            </a: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  61 dm</a:t>
            </a:r>
            <a:r>
              <a:rPr lang="cs-CZ" baseline="30000" dirty="0" smtClean="0">
                <a:latin typeface="Calibri" pitchFamily="34" charset="0"/>
                <a:sym typeface="Wingdings" pitchFamily="2" charset="2"/>
              </a:rPr>
              <a:t>2</a:t>
            </a: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  610 mm</a:t>
            </a:r>
            <a:r>
              <a:rPr lang="cs-CZ" baseline="30000" dirty="0" smtClean="0">
                <a:latin typeface="Calibri" pitchFamily="34" charset="0"/>
                <a:sym typeface="Wingdings" pitchFamily="2" charset="2"/>
              </a:rPr>
              <a:t>2</a:t>
            </a: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11,1 km</a:t>
            </a:r>
            <a:r>
              <a:rPr lang="cs-CZ" baseline="30000" dirty="0" smtClean="0">
                <a:latin typeface="Calibri" pitchFamily="34" charset="0"/>
                <a:sym typeface="Wingdings" pitchFamily="2" charset="2"/>
              </a:rPr>
              <a:t>2</a:t>
            </a:r>
            <a:r>
              <a:rPr lang="cs-CZ" dirty="0" smtClean="0">
                <a:latin typeface="Calibri" pitchFamily="34" charset="0"/>
                <a:sym typeface="Wingdings" pitchFamily="2" charset="2"/>
              </a:rPr>
              <a:t> =  111 m</a:t>
            </a:r>
            <a:r>
              <a:rPr lang="cs-CZ" baseline="30000" dirty="0" smtClean="0">
                <a:latin typeface="Calibri" pitchFamily="34" charset="0"/>
                <a:sym typeface="Wingdings" pitchFamily="2" charset="2"/>
              </a:rPr>
              <a:t>2</a:t>
            </a: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   111 dm</a:t>
            </a:r>
            <a:r>
              <a:rPr lang="cs-CZ" baseline="30000" dirty="0" smtClean="0">
                <a:latin typeface="Calibri" pitchFamily="34" charset="0"/>
                <a:sym typeface="Wingdings" pitchFamily="2" charset="2"/>
              </a:rPr>
              <a:t>2</a:t>
            </a: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   1 110 ha</a:t>
            </a:r>
            <a:endParaRPr lang="cs-CZ" dirty="0" smtClean="0">
              <a:latin typeface="Calibri" pitchFamily="34" charset="0"/>
            </a:endParaRPr>
          </a:p>
          <a:p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6572264" y="5072074"/>
            <a:ext cx="428628" cy="428628"/>
          </a:xfrm>
          <a:prstGeom prst="roundRect">
            <a:avLst/>
          </a:prstGeom>
          <a:gradFill>
            <a:gsLst>
              <a:gs pos="0">
                <a:schemeClr val="accent5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:b(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500306"/>
            <a:ext cx="4038600" cy="3643338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</a:rPr>
              <a:t>4,3 m</a:t>
            </a:r>
            <a:r>
              <a:rPr lang="cs-CZ" baseline="30000" dirty="0" smtClean="0">
                <a:latin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</a:rPr>
              <a:t> =  </a:t>
            </a:r>
            <a:r>
              <a:rPr lang="cs-CZ" dirty="0" smtClean="0">
                <a:latin typeface="Calibri" pitchFamily="34" charset="0"/>
                <a:sym typeface="Wingdings" pitchFamily="2" charset="2"/>
              </a:rPr>
              <a:t>  43 dm</a:t>
            </a:r>
            <a:r>
              <a:rPr lang="cs-CZ" baseline="30000" dirty="0" smtClean="0">
                <a:latin typeface="Calibri" pitchFamily="34" charset="0"/>
                <a:sym typeface="Wingdings" pitchFamily="2" charset="2"/>
              </a:rPr>
              <a:t>2</a:t>
            </a: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  4 300 dm</a:t>
            </a:r>
            <a:r>
              <a:rPr lang="cs-CZ" baseline="30000" dirty="0" smtClean="0">
                <a:latin typeface="Calibri" pitchFamily="34" charset="0"/>
                <a:sym typeface="Wingdings" pitchFamily="2" charset="2"/>
              </a:rPr>
              <a:t>2</a:t>
            </a: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  0,043 a</a:t>
            </a:r>
          </a:p>
          <a:p>
            <a:pPr lvl="1">
              <a:buNone/>
            </a:pP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8,6 ha =    0,86 a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  860 a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  86 000 m</a:t>
            </a:r>
            <a:r>
              <a:rPr lang="cs-CZ" baseline="30000" dirty="0" smtClean="0">
                <a:latin typeface="Calibri" pitchFamily="34" charset="0"/>
                <a:sym typeface="Wingdings" pitchFamily="2" charset="2"/>
              </a:rPr>
              <a:t>2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6572264" y="5572140"/>
            <a:ext cx="428628" cy="428628"/>
          </a:xfrm>
          <a:prstGeom prst="roundRect">
            <a:avLst/>
          </a:prstGeom>
          <a:gradFill>
            <a:gsLst>
              <a:gs pos="0">
                <a:schemeClr val="accent5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6572264" y="4572008"/>
            <a:ext cx="428628" cy="428628"/>
          </a:xfrm>
          <a:prstGeom prst="roundRect">
            <a:avLst/>
          </a:prstGeom>
          <a:gradFill>
            <a:gsLst>
              <a:gs pos="0">
                <a:schemeClr val="accent5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6500826" y="3571876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6500826" y="3071810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6486538" y="2571744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2178827" y="5500702"/>
            <a:ext cx="428628" cy="428628"/>
          </a:xfrm>
          <a:prstGeom prst="roundRect">
            <a:avLst/>
          </a:prstGeom>
          <a:gradFill>
            <a:gsLst>
              <a:gs pos="0">
                <a:schemeClr val="accent5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2178827" y="5000636"/>
            <a:ext cx="428628" cy="428628"/>
          </a:xfrm>
          <a:prstGeom prst="roundRect">
            <a:avLst/>
          </a:prstGeom>
          <a:gradFill>
            <a:gsLst>
              <a:gs pos="0">
                <a:schemeClr val="accent5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2178827" y="4500570"/>
            <a:ext cx="428628" cy="428628"/>
          </a:xfrm>
          <a:prstGeom prst="roundRect">
            <a:avLst/>
          </a:prstGeom>
          <a:gradFill>
            <a:gsLst>
              <a:gs pos="0">
                <a:schemeClr val="accent6">
                  <a:lumMod val="20000"/>
                  <a:lumOff val="80000"/>
                </a:schemeClr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2178827" y="3571876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2178827" y="3071810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2178827" y="2571744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85794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50800" dist="38100" dir="18900000" algn="bl" rotWithShape="0">
                    <a:schemeClr val="accent5">
                      <a:lumMod val="50000"/>
                      <a:alpha val="40000"/>
                    </a:schemeClr>
                  </a:outerShdw>
                </a:effectLst>
              </a:rPr>
              <a:t>Úkol 1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Převeď a vyber správný výsledek:</a:t>
            </a:r>
            <a:endParaRPr lang="cs-CZ" sz="3200" b="1" dirty="0">
              <a:latin typeface="+mj-lt"/>
              <a:cs typeface="+mn-cs"/>
            </a:endParaRPr>
          </a:p>
        </p:txBody>
      </p:sp>
      <p:sp>
        <p:nvSpPr>
          <p:cNvPr id="22" name="Tlačítko akce: Dopředu nebo Další 21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lačítko akce: Zpět nebo Předchozí 23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7" grpId="0" animBg="1"/>
      <p:bldP spid="19" grpId="0" animBg="1"/>
      <p:bldP spid="16" grpId="0" animBg="1"/>
      <p:bldP spid="14" grpId="0" animBg="1"/>
      <p:bldP spid="13" grpId="0" animBg="1"/>
      <p:bldP spid="12" grpId="0" animBg="1"/>
      <p:bldP spid="11" grpId="0" animBg="1"/>
      <p:bldP spid="18" grpId="0" animBg="1"/>
      <p:bldP spid="15" grpId="0" animBg="1"/>
      <p:bldP spid="8" grpId="0" animBg="1"/>
      <p:bldP spid="7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500306"/>
            <a:ext cx="4038600" cy="3643338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</a:rPr>
              <a:t>7,3 m</a:t>
            </a:r>
            <a:r>
              <a:rPr lang="cs-CZ" baseline="30000" dirty="0" smtClean="0">
                <a:latin typeface="Calibri" pitchFamily="34" charset="0"/>
                <a:sym typeface="Wingdings" pitchFamily="2" charset="2"/>
              </a:rPr>
              <a:t>2</a:t>
            </a:r>
            <a:r>
              <a:rPr lang="cs-CZ" dirty="0" smtClean="0">
                <a:latin typeface="Calibri" pitchFamily="34" charset="0"/>
              </a:rPr>
              <a:t> =  </a:t>
            </a:r>
            <a:r>
              <a:rPr lang="cs-CZ" dirty="0" smtClean="0">
                <a:latin typeface="Calibri" pitchFamily="34" charset="0"/>
                <a:sym typeface="Wingdings" pitchFamily="2" charset="2"/>
              </a:rPr>
              <a:t>  730 dm</a:t>
            </a:r>
            <a:r>
              <a:rPr lang="cs-CZ" baseline="30000" dirty="0" smtClean="0">
                <a:latin typeface="Calibri" pitchFamily="34" charset="0"/>
                <a:sym typeface="Wingdings" pitchFamily="2" charset="2"/>
              </a:rPr>
              <a:t>2</a:t>
            </a: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  0,073 a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  0,73 ha</a:t>
            </a:r>
          </a:p>
          <a:p>
            <a:pPr lvl="1">
              <a:buNone/>
            </a:pP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1,5 cm</a:t>
            </a:r>
            <a:r>
              <a:rPr lang="cs-CZ" baseline="30000" dirty="0" smtClean="0">
                <a:latin typeface="Calibri" pitchFamily="34" charset="0"/>
                <a:sym typeface="Wingdings" pitchFamily="2" charset="2"/>
              </a:rPr>
              <a:t>2</a:t>
            </a:r>
            <a:r>
              <a:rPr lang="cs-CZ" dirty="0" smtClean="0">
                <a:latin typeface="Calibri" pitchFamily="34" charset="0"/>
                <a:sym typeface="Wingdings" pitchFamily="2" charset="2"/>
              </a:rPr>
              <a:t> =   150 mm</a:t>
            </a:r>
            <a:r>
              <a:rPr lang="cs-CZ" baseline="30000" dirty="0" smtClean="0">
                <a:latin typeface="Calibri" pitchFamily="34" charset="0"/>
                <a:sym typeface="Wingdings" pitchFamily="2" charset="2"/>
              </a:rPr>
              <a:t>2</a:t>
            </a: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  15 mm</a:t>
            </a:r>
            <a:r>
              <a:rPr lang="cs-CZ" baseline="30000" dirty="0" smtClean="0">
                <a:latin typeface="Calibri" pitchFamily="34" charset="0"/>
                <a:sym typeface="Wingdings" pitchFamily="2" charset="2"/>
              </a:rPr>
              <a:t>2</a:t>
            </a: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  0,015 dm</a:t>
            </a:r>
            <a:r>
              <a:rPr lang="cs-CZ" baseline="30000" dirty="0" smtClean="0">
                <a:latin typeface="Calibri" pitchFamily="34" charset="0"/>
                <a:sym typeface="Wingdings" pitchFamily="2" charset="2"/>
              </a:rPr>
              <a:t>2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500306"/>
            <a:ext cx="4038600" cy="3857652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</a:rPr>
              <a:t>8,71 ha = </a:t>
            </a:r>
            <a:r>
              <a:rPr lang="cs-CZ" dirty="0" smtClean="0">
                <a:latin typeface="Calibri" pitchFamily="34" charset="0"/>
                <a:sym typeface="Wingdings" pitchFamily="2" charset="2"/>
              </a:rPr>
              <a:t>  0,0871 a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  87,1 dm</a:t>
            </a:r>
            <a:r>
              <a:rPr lang="cs-CZ" baseline="30000" dirty="0" smtClean="0">
                <a:latin typeface="Calibri" pitchFamily="34" charset="0"/>
                <a:sym typeface="Wingdings" pitchFamily="2" charset="2"/>
              </a:rPr>
              <a:t>2</a:t>
            </a: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  871 a</a:t>
            </a:r>
          </a:p>
          <a:p>
            <a:pPr>
              <a:buNone/>
            </a:pP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254,3 a=    0,2543 ha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  2,543 ha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  2,543 m</a:t>
            </a:r>
            <a:r>
              <a:rPr lang="cs-CZ" baseline="30000" dirty="0" smtClean="0">
                <a:latin typeface="Calibri" pitchFamily="34" charset="0"/>
                <a:sym typeface="Wingdings" pitchFamily="2" charset="2"/>
              </a:rPr>
              <a:t>2</a:t>
            </a:r>
            <a:endParaRPr lang="cs-CZ" dirty="0" smtClean="0">
              <a:latin typeface="Calibri" pitchFamily="34" charset="0"/>
            </a:endParaRPr>
          </a:p>
          <a:p>
            <a:endParaRPr lang="cs-CZ" dirty="0"/>
          </a:p>
        </p:txBody>
      </p:sp>
      <p:sp>
        <p:nvSpPr>
          <p:cNvPr id="19" name="Zaoblený obdélník 18"/>
          <p:cNvSpPr/>
          <p:nvPr/>
        </p:nvSpPr>
        <p:spPr>
          <a:xfrm>
            <a:off x="6500826" y="5572140"/>
            <a:ext cx="428628" cy="428628"/>
          </a:xfrm>
          <a:prstGeom prst="roundRect">
            <a:avLst/>
          </a:prstGeom>
          <a:gradFill>
            <a:gsLst>
              <a:gs pos="0">
                <a:schemeClr val="accent5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6500826" y="5072074"/>
            <a:ext cx="428628" cy="428628"/>
          </a:xfrm>
          <a:prstGeom prst="roundRect">
            <a:avLst/>
          </a:prstGeom>
          <a:gradFill>
            <a:gsLst>
              <a:gs pos="0">
                <a:schemeClr val="accent5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6515113" y="4572008"/>
            <a:ext cx="428628" cy="428628"/>
          </a:xfrm>
          <a:prstGeom prst="roundRect">
            <a:avLst/>
          </a:prstGeom>
          <a:gradFill>
            <a:gsLst>
              <a:gs pos="0">
                <a:schemeClr val="accent5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85794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50800" dist="38100" dir="18900000" algn="bl" rotWithShape="0">
                    <a:schemeClr val="accent5">
                      <a:lumMod val="50000"/>
                      <a:alpha val="40000"/>
                    </a:schemeClr>
                  </a:outerShdw>
                </a:effectLst>
              </a:rPr>
              <a:t>Úkol 2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Převeď a vyber správný výsledek:</a:t>
            </a:r>
            <a:endParaRPr lang="cs-CZ" sz="3200" b="1" dirty="0">
              <a:latin typeface="+mj-lt"/>
              <a:cs typeface="+mn-cs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178827" y="2571744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2178827" y="3071810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2178827" y="3571876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2178827" y="4500570"/>
            <a:ext cx="428628" cy="428628"/>
          </a:xfrm>
          <a:prstGeom prst="roundRect">
            <a:avLst/>
          </a:prstGeom>
          <a:gradFill>
            <a:gsLst>
              <a:gs pos="0">
                <a:schemeClr val="accent5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2178827" y="5000636"/>
            <a:ext cx="428628" cy="428628"/>
          </a:xfrm>
          <a:prstGeom prst="roundRect">
            <a:avLst/>
          </a:prstGeom>
          <a:gradFill>
            <a:gsLst>
              <a:gs pos="0">
                <a:schemeClr val="accent5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2178827" y="5500702"/>
            <a:ext cx="428628" cy="428628"/>
          </a:xfrm>
          <a:prstGeom prst="roundRect">
            <a:avLst/>
          </a:prstGeom>
          <a:gradFill>
            <a:gsLst>
              <a:gs pos="0">
                <a:schemeClr val="accent5"/>
              </a:gs>
              <a:gs pos="30000">
                <a:srgbClr val="D49E6C"/>
              </a:gs>
              <a:gs pos="70000">
                <a:srgbClr val="A65528"/>
              </a:gs>
              <a:gs pos="100000">
                <a:srgbClr val="663012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6486538" y="2571744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6500826" y="3071810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6500826" y="3571876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22" name="Tlačítko akce: Dopředu nebo Další 21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lačítko akce: Zpět nebo Předchozí 22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9" grpId="0" animBg="1"/>
      <p:bldP spid="17" grpId="0" animBg="1"/>
      <p:bldP spid="16" grpId="0" animBg="1"/>
      <p:bldP spid="6" grpId="0" animBg="1"/>
      <p:bldP spid="7" grpId="0" animBg="1"/>
      <p:bldP spid="8" grpId="0" animBg="1"/>
      <p:bldP spid="15" grpId="0" animBg="1"/>
      <p:bldP spid="18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85794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50800" dist="38100" dir="18900000" algn="bl" rotWithShape="0">
                    <a:schemeClr val="accent5">
                      <a:lumMod val="50000"/>
                      <a:alpha val="40000"/>
                    </a:schemeClr>
                  </a:outerShdw>
                </a:effectLst>
              </a:rPr>
              <a:t>Úkol 3</a:t>
            </a:r>
            <a:endParaRPr lang="cs-CZ" sz="5000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  <a:outerShdw blurRad="50800" dist="38100" dir="18900000" algn="bl" rotWithShape="0">
                  <a:schemeClr val="accent5">
                    <a:lumMod val="50000"/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Doplň tabulku</a:t>
            </a:r>
            <a:endParaRPr lang="cs-CZ" sz="3200" b="1" dirty="0">
              <a:latin typeface="+mj-lt"/>
              <a:cs typeface="+mn-cs"/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1035818" y="2357430"/>
          <a:ext cx="7072364" cy="3643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8091"/>
                <a:gridCol w="1768091"/>
                <a:gridCol w="1768091"/>
                <a:gridCol w="1768091"/>
              </a:tblGrid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rgbClr val="764663"/>
                          </a:solidFill>
                          <a:latin typeface="+mj-lt"/>
                        </a:rPr>
                        <a:t>a</a:t>
                      </a:r>
                      <a:endParaRPr lang="cs-CZ" sz="3200" b="0" dirty="0">
                        <a:solidFill>
                          <a:srgbClr val="764663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cm</a:t>
                      </a:r>
                      <a:r>
                        <a:rPr lang="cs-CZ" sz="3200" b="0" kern="1200" baseline="300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2</a:t>
                      </a:r>
                      <a:endParaRPr lang="cs-CZ" sz="3200" b="0" kern="1200" dirty="0" smtClean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dm</a:t>
                      </a:r>
                      <a:r>
                        <a:rPr lang="cs-CZ" sz="3200" b="0" kern="1200" baseline="300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2</a:t>
                      </a:r>
                      <a:endParaRPr lang="cs-CZ" sz="3200" b="0" kern="1200" dirty="0" smtClean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m</a:t>
                      </a:r>
                      <a:r>
                        <a:rPr lang="cs-CZ" sz="3200" b="0" kern="1200" baseline="300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2</a:t>
                      </a:r>
                      <a:endParaRPr lang="cs-CZ" sz="3200" b="0" kern="1200" dirty="0" smtClean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500 000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4 760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0,92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89 000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0,023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Zpět nebo Předchozí 7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85794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50800" dist="38100" dir="18900000" algn="bl" rotWithShape="0">
                    <a:schemeClr val="accent5">
                      <a:lumMod val="50000"/>
                      <a:alpha val="40000"/>
                    </a:schemeClr>
                  </a:outerShdw>
                </a:effectLst>
              </a:rPr>
              <a:t>Úkol 3</a:t>
            </a:r>
            <a:endParaRPr lang="cs-CZ" sz="5000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  <a:outerShdw blurRad="50800" dist="38100" dir="18900000" algn="bl" rotWithShape="0">
                  <a:schemeClr val="accent5">
                    <a:lumMod val="50000"/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Doplň tabulku - výsledky</a:t>
            </a:r>
            <a:endParaRPr lang="cs-CZ" sz="3200" b="1" dirty="0">
              <a:latin typeface="+mj-lt"/>
              <a:cs typeface="+mn-cs"/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1035818" y="2357430"/>
          <a:ext cx="7072364" cy="3643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8091"/>
                <a:gridCol w="1768091"/>
                <a:gridCol w="1768091"/>
                <a:gridCol w="1768091"/>
              </a:tblGrid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rgbClr val="764663"/>
                          </a:solidFill>
                          <a:latin typeface="+mj-lt"/>
                        </a:rPr>
                        <a:t>a</a:t>
                      </a:r>
                      <a:endParaRPr lang="cs-CZ" sz="3200" b="0" dirty="0">
                        <a:solidFill>
                          <a:srgbClr val="764663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cm</a:t>
                      </a:r>
                      <a:r>
                        <a:rPr lang="cs-CZ" sz="3200" b="0" kern="1200" baseline="300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2</a:t>
                      </a:r>
                      <a:endParaRPr lang="cs-CZ" sz="3200" b="0" kern="1200" dirty="0" smtClean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dm</a:t>
                      </a:r>
                      <a:r>
                        <a:rPr lang="cs-CZ" sz="3200" b="0" kern="1200" baseline="300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2</a:t>
                      </a:r>
                      <a:endParaRPr lang="cs-CZ" sz="3200" b="0" kern="1200" dirty="0" smtClean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m</a:t>
                      </a:r>
                      <a:r>
                        <a:rPr lang="cs-CZ" sz="3200" b="0" kern="1200" baseline="300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2</a:t>
                      </a:r>
                      <a:endParaRPr lang="cs-CZ" sz="3200" b="0" kern="1200" dirty="0" smtClean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0,5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500 000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5</a:t>
                      </a:r>
                      <a:r>
                        <a:rPr lang="cs-CZ" sz="3200" b="0" kern="1200" baseline="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 000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50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0,476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476 000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4 760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47,6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0,009 2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9 200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92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0,92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0,089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89 000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890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8,9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0,023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23</a:t>
                      </a:r>
                      <a:r>
                        <a:rPr lang="cs-CZ" sz="3200" b="0" kern="1200" baseline="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000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230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2,3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lačítko akce: Dopředu nebo Další 7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Zpět nebo Předchozí 8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85794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50800" dist="38100" dir="18900000" algn="bl" rotWithShape="0">
                    <a:schemeClr val="accent5">
                      <a:lumMod val="50000"/>
                      <a:alpha val="40000"/>
                    </a:schemeClr>
                  </a:outerShdw>
                </a:effectLst>
              </a:rPr>
              <a:t>Úkol 4</a:t>
            </a:r>
            <a:endParaRPr lang="cs-CZ" sz="5000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  <a:outerShdw blurRad="50800" dist="38100" dir="18900000" algn="bl" rotWithShape="0">
                  <a:schemeClr val="accent5">
                    <a:lumMod val="50000"/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Doplň tabulku </a:t>
            </a:r>
            <a:endParaRPr lang="cs-CZ" sz="3200" b="1" dirty="0">
              <a:latin typeface="+mj-lt"/>
              <a:cs typeface="+mn-cs"/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1035818" y="2357430"/>
          <a:ext cx="7072364" cy="3643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8091"/>
                <a:gridCol w="1768091"/>
                <a:gridCol w="1768091"/>
                <a:gridCol w="1768091"/>
              </a:tblGrid>
              <a:tr h="60722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m</a:t>
                      </a:r>
                      <a:r>
                        <a:rPr lang="cs-CZ" sz="3200" b="0" kern="1200" baseline="300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2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cm</a:t>
                      </a:r>
                      <a:r>
                        <a:rPr lang="cs-CZ" sz="3200" b="0" kern="1200" baseline="300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2</a:t>
                      </a:r>
                      <a:endParaRPr lang="cs-CZ" sz="3200" b="0" kern="1200" dirty="0" smtClean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dm</a:t>
                      </a:r>
                      <a:r>
                        <a:rPr lang="cs-CZ" sz="3200" b="0" kern="1200" baseline="300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2</a:t>
                      </a:r>
                      <a:endParaRPr lang="cs-CZ" sz="3200" b="0" kern="1200" dirty="0" smtClean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mm</a:t>
                      </a:r>
                      <a:r>
                        <a:rPr lang="cs-CZ" sz="3200" b="0" kern="1200" baseline="300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2</a:t>
                      </a:r>
                      <a:endParaRPr lang="cs-CZ" sz="3200" b="0" kern="1200" dirty="0" smtClean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720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0,001 4</a:t>
                      </a:r>
                      <a:endParaRPr lang="cs-CZ" sz="32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80 600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4,2</a:t>
                      </a:r>
                      <a:endParaRPr lang="cs-CZ" sz="3200" kern="1200" dirty="0">
                        <a:solidFill>
                          <a:schemeClr val="dk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 0,35</a:t>
                      </a:r>
                      <a:endParaRPr lang="cs-CZ" sz="32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8" name="Tlačítko akce: Dopředu nebo Další 7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Zpět nebo Předchozí 8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85794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50800" dist="38100" dir="18900000" algn="bl" rotWithShape="0">
                    <a:schemeClr val="accent5">
                      <a:lumMod val="50000"/>
                      <a:alpha val="40000"/>
                    </a:schemeClr>
                  </a:outerShdw>
                </a:effectLst>
              </a:rPr>
              <a:t>Úkol 4</a:t>
            </a:r>
            <a:endParaRPr lang="cs-CZ" sz="5000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  <a:outerShdw blurRad="50800" dist="38100" dir="18900000" algn="bl" rotWithShape="0">
                  <a:schemeClr val="accent5">
                    <a:lumMod val="50000"/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Doplň tabulku - výsledky </a:t>
            </a:r>
            <a:endParaRPr lang="cs-CZ" sz="3200" b="1" dirty="0">
              <a:latin typeface="+mj-lt"/>
              <a:cs typeface="+mn-cs"/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1035818" y="2357430"/>
          <a:ext cx="7072364" cy="3643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8091"/>
                <a:gridCol w="1768091"/>
                <a:gridCol w="1768091"/>
                <a:gridCol w="1768091"/>
              </a:tblGrid>
              <a:tr h="60722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m</a:t>
                      </a:r>
                      <a:r>
                        <a:rPr lang="cs-CZ" sz="3200" b="0" kern="1200" baseline="300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2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cm</a:t>
                      </a:r>
                      <a:r>
                        <a:rPr lang="cs-CZ" sz="3200" b="0" kern="1200" baseline="300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2</a:t>
                      </a:r>
                      <a:endParaRPr lang="cs-CZ" sz="3200" b="0" kern="1200" dirty="0" smtClean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dm</a:t>
                      </a:r>
                      <a:r>
                        <a:rPr lang="cs-CZ" sz="3200" b="0" kern="1200" baseline="300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2</a:t>
                      </a:r>
                      <a:endParaRPr lang="cs-CZ" sz="3200" b="0" kern="1200" dirty="0" smtClean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mm</a:t>
                      </a:r>
                      <a:r>
                        <a:rPr lang="cs-CZ" sz="3200" b="0" kern="1200" baseline="300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2</a:t>
                      </a:r>
                      <a:endParaRPr lang="cs-CZ" sz="3200" b="0" kern="1200" dirty="0" smtClean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0,072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720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7,2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72 000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0,</a:t>
                      </a:r>
                      <a:r>
                        <a:rPr lang="cs-CZ" sz="3200" baseline="0" dirty="0" smtClean="0">
                          <a:latin typeface="+mj-lt"/>
                        </a:rPr>
                        <a:t>001 </a:t>
                      </a:r>
                      <a:r>
                        <a:rPr lang="cs-CZ" sz="3200" dirty="0" smtClean="0">
                          <a:latin typeface="+mj-lt"/>
                        </a:rPr>
                        <a:t>4</a:t>
                      </a:r>
                      <a:endParaRPr lang="cs-CZ" sz="32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14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0,14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1 400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0,080 6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806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8,06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80 600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0,042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420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4,2</a:t>
                      </a:r>
                      <a:endParaRPr lang="cs-CZ" sz="3200" kern="1200" dirty="0">
                        <a:solidFill>
                          <a:schemeClr val="dk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42 000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0,35</a:t>
                      </a:r>
                      <a:endParaRPr lang="cs-CZ" sz="3200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3 500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35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350 000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8" name="Tlačítko akce: Dopředu nebo Další 7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Zpět nebo Předchozí 8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000" dirty="0" smtClean="0">
                <a:effectLst>
                  <a:glow rad="63500">
                    <a:schemeClr val="accent2">
                      <a:satMod val="175000"/>
                      <a:alpha val="40000"/>
                    </a:schemeClr>
                  </a:glow>
                  <a:outerShdw blurRad="50800" dist="38100" dir="18900000" algn="bl" rotWithShape="0">
                    <a:schemeClr val="accent5">
                      <a:lumMod val="50000"/>
                      <a:alpha val="40000"/>
                    </a:schemeClr>
                  </a:outerShdw>
                </a:effectLst>
              </a:rPr>
              <a:t>Citace</a:t>
            </a:r>
            <a:endParaRPr lang="cs-CZ" sz="5000" dirty="0">
              <a:effectLst>
                <a:glow rad="63500">
                  <a:schemeClr val="accent2">
                    <a:satMod val="175000"/>
                    <a:alpha val="40000"/>
                  </a:schemeClr>
                </a:glow>
                <a:outerShdw blurRad="50800" dist="38100" dir="18900000" algn="bl" rotWithShape="0">
                  <a:schemeClr val="accent5">
                    <a:lumMod val="50000"/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+mj-lt"/>
              </a:rPr>
              <a:t>Text: vlastní autorské dílo</a:t>
            </a:r>
          </a:p>
        </p:txBody>
      </p:sp>
      <p:sp>
        <p:nvSpPr>
          <p:cNvPr id="5" name="Tlačítko akce: Zpět nebo Předchozí 4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ixel">
  <a:themeElements>
    <a:clrScheme name="Pixel 11">
      <a:dk1>
        <a:srgbClr val="000000"/>
      </a:dk1>
      <a:lt1>
        <a:srgbClr val="FFFFFF"/>
      </a:lt1>
      <a:dk2>
        <a:srgbClr val="000000"/>
      </a:dk2>
      <a:lt2>
        <a:srgbClr val="779F92"/>
      </a:lt2>
      <a:accent1>
        <a:srgbClr val="33CCCC"/>
      </a:accent1>
      <a:accent2>
        <a:srgbClr val="9DC2D7"/>
      </a:accent2>
      <a:accent3>
        <a:srgbClr val="FFFFFF"/>
      </a:accent3>
      <a:accent4>
        <a:srgbClr val="000000"/>
      </a:accent4>
      <a:accent5>
        <a:srgbClr val="ADE2E2"/>
      </a:accent5>
      <a:accent6>
        <a:srgbClr val="8EB0C3"/>
      </a:accent6>
      <a:hlink>
        <a:srgbClr val="006666"/>
      </a:hlink>
      <a:folHlink>
        <a:srgbClr val="CCCCFF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3">
        <a:dk1>
          <a:srgbClr val="000000"/>
        </a:dk1>
        <a:lt1>
          <a:srgbClr val="FFFFFF"/>
        </a:lt1>
        <a:dk2>
          <a:srgbClr val="0000FF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4">
        <a:dk1>
          <a:srgbClr val="0000FF"/>
        </a:dk1>
        <a:lt1>
          <a:srgbClr val="FFFFFF"/>
        </a:lt1>
        <a:dk2>
          <a:srgbClr val="0000FF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DA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5">
        <a:dk1>
          <a:srgbClr val="000066"/>
        </a:dk1>
        <a:lt1>
          <a:srgbClr val="FFFFFF"/>
        </a:lt1>
        <a:dk2>
          <a:srgbClr val="0000FF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56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Pixel</Template>
  <TotalTime>584</TotalTime>
  <Words>498</Words>
  <Application>Microsoft Office PowerPoint</Application>
  <PresentationFormat>Předvádění na obrazovce (4:3)</PresentationFormat>
  <Paragraphs>188</Paragraphs>
  <Slides>13</Slides>
  <Notes>7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Pixel</vt:lpstr>
      <vt:lpstr>Prezentace aplikace PowerPoint</vt:lpstr>
      <vt:lpstr>ANOTACE</vt:lpstr>
      <vt:lpstr>Převody jednotek</vt:lpstr>
      <vt:lpstr>Obsah</vt:lpstr>
      <vt:lpstr>Prezentace aplikace PowerPoint</vt:lpstr>
      <vt:lpstr>Prezentace aplikace PowerPoint</vt:lpstr>
      <vt:lpstr>Úkol 1</vt:lpstr>
      <vt:lpstr>Úkol 2</vt:lpstr>
      <vt:lpstr>Úkol 3</vt:lpstr>
      <vt:lpstr>Úkol 3</vt:lpstr>
      <vt:lpstr>Úkol 4</vt:lpstr>
      <vt:lpstr>Úkol 4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Hra</dc:title>
  <dc:creator>user</dc:creator>
  <cp:lastModifiedBy>Martin Králík</cp:lastModifiedBy>
  <cp:revision>78</cp:revision>
  <dcterms:created xsi:type="dcterms:W3CDTF">2011-05-14T09:27:52Z</dcterms:created>
  <dcterms:modified xsi:type="dcterms:W3CDTF">2012-03-14T16:01:45Z</dcterms:modified>
</cp:coreProperties>
</file>