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E65DE5-BB3D-434D-9277-AD042636C1B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30F3B9-972C-4C0B-BE1D-11989F25FC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48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30F3B9-972C-4C0B-BE1D-11989F25FC1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3640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FA6FC1C-FD2E-49AC-91EF-97ACA7DBD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A6B865D-18DF-46A2-98D9-DF1F99B735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adar.cz/fotky6629/fotos/_vyrn_pomidor_helio.jpg" TargetMode="External"/><Relationship Id="rId13" Type="http://schemas.openxmlformats.org/officeDocument/2006/relationships/hyperlink" Target="http://mujdum.dumabyt.cz/obrazek/4e9d43c3cdee9/zahrada-pestovani-melouny-03_300x201.jpg" TargetMode="External"/><Relationship Id="rId3" Type="http://schemas.openxmlformats.org/officeDocument/2006/relationships/hyperlink" Target="http://www.jihomoravska-zelenina.cz/zlozka/thumb_okurka.jpg" TargetMode="External"/><Relationship Id="rId7" Type="http://schemas.openxmlformats.org/officeDocument/2006/relationships/hyperlink" Target="http://www.gadar.cz/fotky6629/fotos/_vyrn_185ogorek_alladyn.jpg" TargetMode="External"/><Relationship Id="rId12" Type="http://schemas.openxmlformats.org/officeDocument/2006/relationships/hyperlink" Target="http://www.lilek-recepty.info/images/lilky2.jpg" TargetMode="External"/><Relationship Id="rId2" Type="http://schemas.openxmlformats.org/officeDocument/2006/relationships/hyperlink" Target="http://www.jihomoravska-zelenina.cz/zlozka/thumb_rajce.jpg" TargetMode="External"/><Relationship Id="rId16" Type="http://schemas.openxmlformats.org/officeDocument/2006/relationships/hyperlink" Target="http://www.studuju.cz/poznavacky/106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adar.cz/fotky6629/fotos/_vyrn_179meloun555.jpg" TargetMode="External"/><Relationship Id="rId11" Type="http://schemas.openxmlformats.org/officeDocument/2006/relationships/hyperlink" Target="http://www.prirodni-matrace.cz/nazory-lekaru/files/image/37-cuketa.jpg" TargetMode="External"/><Relationship Id="rId5" Type="http://schemas.openxmlformats.org/officeDocument/2006/relationships/hyperlink" Target="http://www.gadar.cz/fotky6629/fotos/_vyrn_2578888.jpg" TargetMode="External"/><Relationship Id="rId15" Type="http://schemas.openxmlformats.org/officeDocument/2006/relationships/hyperlink" Target="http://www.mlsanicko.cz/wp-content/uploads/2012/10/vice-dyni.jpg" TargetMode="External"/><Relationship Id="rId10" Type="http://schemas.openxmlformats.org/officeDocument/2006/relationships/hyperlink" Target="http://www.gadar.cz/fotky6629/fotom/gen__vyr_137dynegolias.jpg" TargetMode="External"/><Relationship Id="rId4" Type="http://schemas.openxmlformats.org/officeDocument/2006/relationships/hyperlink" Target="http://www.jihomoravska-zelenina.cz/zlozka/thumb_paprika.jpg" TargetMode="External"/><Relationship Id="rId9" Type="http://schemas.openxmlformats.org/officeDocument/2006/relationships/hyperlink" Target="http://www.gadar.cz/fotky6629/fotos/_vyrn_139paprika%20rokita.jpg" TargetMode="External"/><Relationship Id="rId14" Type="http://schemas.openxmlformats.org/officeDocument/2006/relationships/hyperlink" Target="http://exoticke-ovoce.coajak.cz/www/exoticke_ovoce_coajak_cz/images/zluty-cukrovy-meloun/04-canarymelon-luty-cukrovy-meloun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228600"/>
            <a:ext cx="6498304" cy="990600"/>
          </a:xfrm>
        </p:spPr>
        <p:txBody>
          <a:bodyPr/>
          <a:lstStyle/>
          <a:p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412776"/>
            <a:ext cx="8153400" cy="3744416"/>
          </a:xfrm>
        </p:spPr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MATERIÁL</a:t>
            </a:r>
          </a:p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cs-CZ" sz="4400" dirty="0" smtClean="0">
              <a:solidFill>
                <a:prstClr val="black"/>
              </a:solidFill>
              <a:latin typeface="Calibri"/>
            </a:endParaRPr>
          </a:p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cs-CZ" sz="4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7475" y="6162675"/>
            <a:ext cx="38290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963" y="2132855"/>
            <a:ext cx="7712075" cy="4029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2758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2276872"/>
            <a:ext cx="7579568" cy="3024336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Algerian" pitchFamily="82" charset="0"/>
              </a:rPr>
              <a:t>PLODOVÁ ZELENINA</a:t>
            </a:r>
            <a:endParaRPr lang="cs-CZ" sz="9600" dirty="0">
              <a:solidFill>
                <a:srgbClr val="00B05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075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1715790"/>
          </a:xfrm>
        </p:spPr>
        <p:txBody>
          <a:bodyPr>
            <a:normAutofit/>
          </a:bodyPr>
          <a:lstStyle/>
          <a:p>
            <a:pPr marL="319088" lvl="0" indent="-319088" fontAlgn="base">
              <a:spcBef>
                <a:spcPts val="700"/>
              </a:spcBef>
              <a:spcAft>
                <a:spcPct val="0"/>
              </a:spcAft>
              <a:defRPr/>
            </a:pPr>
            <a:r>
              <a:rPr lang="cs-CZ" sz="6000" dirty="0">
                <a:solidFill>
                  <a:srgbClr val="00B050"/>
                </a:solidFill>
                <a:latin typeface="Algerian" pitchFamily="82" charset="0"/>
                <a:ea typeface="+mn-ea"/>
                <a:cs typeface="Times New Roman" pitchFamily="18" charset="0"/>
              </a:rPr>
              <a:t>ROZDĚLENÍ :</a:t>
            </a:r>
            <a:r>
              <a:rPr lang="cs-CZ" sz="3600" u="sng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cs-CZ" sz="3600" u="sng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rajče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lilek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paprika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tykev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okurka</a:t>
            </a:r>
            <a:endParaRPr lang="cs-CZ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740296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lilkovitá:</a:t>
            </a:r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800600" y="1700808"/>
            <a:ext cx="3886200" cy="792088"/>
          </a:xfrm>
        </p:spPr>
        <p:txBody>
          <a:bodyPr>
            <a:normAutofit fontScale="62500" lnSpcReduction="20000"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defRPr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defRPr/>
            </a:pPr>
            <a:r>
              <a:rPr lang="cs-CZ" sz="5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tykvovitá</a:t>
            </a:r>
            <a:r>
              <a:rPr lang="cs-CZ" sz="5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4"/>
            <a:ext cx="144016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7415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00B050"/>
                </a:solidFill>
                <a:latin typeface="Algerian" pitchFamily="82" charset="0"/>
              </a:rPr>
              <a:t>LILKOVITÁ  ZELENINA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83568" y="1700808"/>
            <a:ext cx="3886200" cy="4572000"/>
          </a:xfrm>
        </p:spPr>
        <p:txBody>
          <a:bodyPr>
            <a:normAutofit lnSpcReduction="10000"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RAJČATA</a:t>
            </a:r>
            <a:r>
              <a:rPr lang="cs-CZ" sz="3600" b="1" i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1800" b="1" i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Rozlišuje se řada odrůd </a:t>
            </a:r>
            <a:r>
              <a:rPr lang="cs-CZ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liší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barvou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červené, růžové, žluté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tvarem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kulaté, podlouhlé, oválné, hruškovité, baňaté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vegetační dobou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rychlené, skleníkové, polní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vzrůstem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keříkové, 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tyčkovitá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>
          <a:xfrm>
            <a:off x="4844901" y="2276871"/>
            <a:ext cx="3886200" cy="3884695"/>
          </a:xfrm>
        </p:spPr>
        <p:txBody>
          <a:bodyPr>
            <a:noAutofit/>
          </a:bodyPr>
          <a:lstStyle/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</a:pPr>
            <a:r>
              <a:rPr lang="cs-CZ" sz="2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Prodej </a:t>
            </a:r>
            <a:r>
              <a:rPr lang="cs-CZ" sz="2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24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volně  na </a:t>
            </a:r>
            <a:r>
              <a:rPr lang="cs-CZ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váhu</a:t>
            </a:r>
            <a:endParaRPr lang="cs-CZ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balené  v misce </a:t>
            </a:r>
            <a:r>
              <a:rPr lang="cs-CZ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 500g</a:t>
            </a:r>
            <a:endParaRPr lang="cs-CZ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sherry rajčata – balená </a:t>
            </a:r>
            <a:r>
              <a:rPr lang="cs-CZ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v </a:t>
            </a: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misce po </a:t>
            </a:r>
            <a:r>
              <a:rPr lang="cs-CZ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250g a 500g</a:t>
            </a:r>
            <a:endParaRPr lang="cs-CZ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12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Druhy v prodeji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keříčková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volně vážená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sherry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endParaRPr lang="cs-CZ" sz="2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99952"/>
            <a:ext cx="1945952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100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00B050"/>
                </a:solidFill>
                <a:latin typeface="Algerian" pitchFamily="82" charset="0"/>
              </a:rPr>
              <a:t>LILKOVITÁ  ZELENINA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LILEK – BAKLAŽÁN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4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 - vejčitý, hruškovitý, kulatý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fialová až fialovočervená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nažloutlá, houbovitá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s plochými semeny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povrch – hladký, lesklý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nepatrně nahořklá, </a:t>
            </a:r>
            <a:r>
              <a:rPr lang="cs-CZ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pikantní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endParaRPr lang="cs-CZ" sz="15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 </a:t>
            </a:r>
            <a:r>
              <a:rPr lang="cs-CZ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kusy, na váhu</a:t>
            </a:r>
            <a:endParaRPr lang="cs-CZ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9080" y="3352800"/>
            <a:ext cx="2562225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9008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00B050"/>
                </a:solidFill>
                <a:latin typeface="Algerian" pitchFamily="82" charset="0"/>
              </a:rPr>
              <a:t>LILKOVITÁ  ZELENINA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0" y="1589566"/>
            <a:ext cx="3886200" cy="5268433"/>
          </a:xfrm>
        </p:spPr>
        <p:txBody>
          <a:bodyPr>
            <a:normAutofit fontScale="92500" lnSpcReduction="10000"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 startAt="3"/>
            </a:pPr>
            <a:r>
              <a:rPr lang="cs-CZ" sz="3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PAPRIKA</a:t>
            </a:r>
          </a:p>
          <a:p>
            <a:pPr marL="0" lvl="0" indent="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7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Odrůdy paprik lze rozdělit 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odrůdy zeleninové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nedozrálé –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Slovenská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paprika, paprika </a:t>
            </a:r>
            <a:r>
              <a:rPr lang="cs-CZ" sz="24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dužnatá,kapie</a:t>
            </a: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odrůdy kořeninové </a:t>
            </a:r>
            <a:r>
              <a:rPr lang="cs-CZ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dozrále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nejsou v prodeji – zpracovávají se na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koření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sladká, pálivá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0918" y="1652996"/>
            <a:ext cx="2987824" cy="248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4317" y="4417404"/>
            <a:ext cx="1970162" cy="2215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370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00B050"/>
                </a:solidFill>
                <a:latin typeface="Algerian" pitchFamily="82" charset="0"/>
              </a:rPr>
              <a:t>LILKOVITÁ  ZELENINA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33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Speciální </a:t>
            </a:r>
            <a:r>
              <a:rPr lang="cs-CZ" sz="33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odrůdy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33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</a:t>
            </a:r>
            <a:r>
              <a:rPr lang="cs-CZ" sz="33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None/>
              <a:defRPr/>
            </a:pPr>
            <a:endParaRPr lang="cs-CZ" sz="13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/>
              <a:defRPr/>
            </a:pPr>
            <a:r>
              <a:rPr lang="cs-CZ" sz="2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Paprika obecná </a:t>
            </a: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endParaRPr lang="cs-CZ" sz="2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tvar – jablkový, podlouhlý, zašpičatělý,  chuť – sladká, šťavnatá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 startAt="2"/>
              <a:defRPr/>
            </a:pPr>
            <a:r>
              <a:rPr lang="cs-CZ" sz="2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Paprika </a:t>
            </a:r>
            <a:r>
              <a:rPr lang="cs-CZ" sz="2200" b="1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rajčinová</a:t>
            </a:r>
            <a:r>
              <a:rPr lang="cs-CZ" sz="2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připomíná rajče, tvarem, chutí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9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 startAt="3"/>
              <a:defRPr/>
            </a:pPr>
            <a:r>
              <a:rPr lang="cs-CZ" sz="22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Paprika třešňová </a:t>
            </a: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/</a:t>
            </a:r>
            <a:r>
              <a:rPr lang="cs-CZ" sz="2200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feferony</a:t>
            </a: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drobné kulaté červené 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prudce pálivé plody</a:t>
            </a:r>
          </a:p>
          <a:p>
            <a:pPr lvl="0">
              <a:buClr>
                <a:srgbClr val="DD8047"/>
              </a:buClr>
            </a:pPr>
            <a:endParaRPr lang="cs-CZ" sz="27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844901" y="1589566"/>
            <a:ext cx="3886200" cy="4935777"/>
          </a:xfrm>
        </p:spPr>
        <p:txBody>
          <a:bodyPr>
            <a:normAutofit fontScale="92500" lnSpcReduction="20000"/>
          </a:bodyPr>
          <a:lstStyle/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 startAt="4"/>
              <a:defRPr/>
            </a:pPr>
            <a:r>
              <a:rPr lang="cs-CZ" sz="28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Ostatní – 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  <a:defRPr/>
            </a:pPr>
            <a:r>
              <a:rPr lang="cs-CZ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Beraní rohy –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tvar - podlouhlý, úzký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chuť – pikantní /konzumují se sterilizované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  <a:defRPr/>
            </a:pPr>
            <a:r>
              <a:rPr lang="cs-CZ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Chilli papričky –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tvar  - malý paprikový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chuť – velmi pálivá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  <a:defRPr/>
            </a:pPr>
            <a:r>
              <a:rPr lang="cs-CZ" sz="2000" b="1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Paprikookurka</a:t>
            </a:r>
            <a:r>
              <a:rPr lang="cs-CZ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tvar – </a:t>
            </a:r>
            <a:r>
              <a:rPr lang="cs-CZ" sz="2000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paprikookurky</a:t>
            </a:r>
            <a:endParaRPr lang="cs-CZ" sz="20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chuť – </a:t>
            </a:r>
            <a:r>
              <a:rPr lang="cs-CZ" sz="2000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paprikookurky</a:t>
            </a:r>
            <a:endParaRPr lang="cs-CZ" sz="20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  <a:defRPr/>
            </a:pPr>
            <a:r>
              <a:rPr lang="cs-CZ" sz="2000" b="1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Kayenský</a:t>
            </a:r>
            <a:r>
              <a:rPr lang="cs-CZ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pepř</a:t>
            </a:r>
          </a:p>
          <a:p>
            <a:pPr marL="514350" lvl="0" indent="-51435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podobný chilli papričce</a:t>
            </a:r>
            <a:endParaRPr lang="cs-CZ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022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TYKEV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ŘADÍME </a:t>
            </a: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SEM TYTO ODRŮDY: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0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patizon</a:t>
            </a:r>
            <a:endParaRPr lang="cs-CZ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dýně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 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kusy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váhu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9000"/>
            <a:ext cx="2571750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28800"/>
            <a:ext cx="2444750" cy="232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4555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válcovitý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zelená, zeleně žíhaná, žlutá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krémovitá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- nevýrazná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87142"/>
            <a:ext cx="2838400" cy="172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8803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340768"/>
            <a:ext cx="8153400" cy="4194485"/>
          </a:xfrm>
        </p:spPr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PATIZON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2"/>
            </a:pPr>
            <a:endParaRPr lang="cs-CZ" sz="1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–připomíná disk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nebo talíř s vypouklými hranami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bílá až krémově žlutá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bílá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mírně nasládlá, šťavnatá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24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869160"/>
            <a:ext cx="6352381" cy="1764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04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766048" cy="4495800"/>
          </a:xfrm>
        </p:spPr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3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DÝNĚ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to plazivá poléhavá rostlina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s 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velkými, kulatými, žlutými plody,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které dosahují  hmotnosti až 50 kg.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Existuje mnoho druhů dýní, liší se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barvou, tvarem i chutí.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16833"/>
            <a:ext cx="306211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0810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LILKOVITÁ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Rozdělení podle sklizně: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skleníkové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pařeništní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 obchodě se dělí na: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0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nakládačky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salátové 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85974"/>
            <a:ext cx="2304256" cy="1847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937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LILKOVITÁ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/>
          </a:bodyPr>
          <a:lstStyle/>
          <a:p>
            <a:pPr marL="857250" lvl="0" indent="-85725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/>
              <a:defRPr/>
            </a:pPr>
            <a:r>
              <a:rPr lang="cs-CZ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OKURKY  NAKLÁDAČKY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sklízí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 ve velikosti 30 – 120 mm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používají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 ke sterilizaci /nakládání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 startAt="2"/>
            </a:pPr>
            <a:r>
              <a:rPr lang="cs-CZ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OKURKY  </a:t>
            </a:r>
            <a:r>
              <a:rPr lang="cs-CZ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SALÁTOVÉ</a:t>
            </a:r>
            <a:endParaRPr lang="cs-CZ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hadová, válcový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zelená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pokud je barva 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žlutá,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jsou přezrálé – hořké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  </a:t>
            </a:r>
            <a:r>
              <a:rPr lang="cs-CZ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kusy, na </a:t>
            </a: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váhu</a:t>
            </a: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5450" y="2204864"/>
            <a:ext cx="2343150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9452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LILKOVITÁ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  <a:defRPr/>
            </a:pPr>
            <a:r>
              <a:rPr lang="cs-CZ" sz="3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MELOUNY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Patří mezi zeleninu, ale v kuchyni se používají jako dezertní ovoce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1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Rozdělujeme  botanicky dva druhy: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CUKROVÝ</a:t>
            </a: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endParaRPr lang="cs-CZ" sz="1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VODNÍ</a:t>
            </a: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2150" y="4293096"/>
            <a:ext cx="240030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8346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LILKOVITÁ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CUKROVÝ – PRAVÝ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kulatý, podlouhlý, vejčitý, žebernatý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povrch – drsný, síťovaný, bradavičnatý, hladký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bílá, nazelenalá, žlutá, oranžová, červená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žlutá, oranžová, bílá, nazelenalá 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653136"/>
            <a:ext cx="285750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LILKOVITÁ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VODNÍ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oválný, kulatý, vejčitý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tmavozelená, mramorovaná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červená, růžová, žlutá, s větším počtem semen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osvěžující, sladká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váhu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Úprava pro prodej: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ůlky</a:t>
            </a: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čtvrtky i menší díly /tvaru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půlměsíčku/ zabalené </a:t>
            </a: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 mikrotenu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45024"/>
            <a:ext cx="238125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9726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OPAKOVÁNÍ:</a:t>
            </a:r>
            <a:endParaRPr lang="cs-CZ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988840"/>
            <a:ext cx="8153400" cy="410716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rozdělujeme plodovou zeleninu?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Která zelenina patří do skupiny lilkovité zeleniny?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známe druhy paprik?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rozdíl mezi melounem vodním </a:t>
            </a:r>
            <a:r>
              <a:rPr lang="cs-CZ" dirty="0" smtClean="0"/>
              <a:t>                         a </a:t>
            </a:r>
            <a:r>
              <a:rPr lang="cs-CZ" dirty="0" smtClean="0"/>
              <a:t>cukrovým?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rozdělujeme okurky podle sklizně?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Které znáte odrůdy tykve?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63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6801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ZDROJE:</a:t>
            </a:r>
            <a:endParaRPr lang="cs-CZ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908720"/>
            <a:ext cx="8892480" cy="5949280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>
                <a:hlinkClick r:id="rId2"/>
              </a:rPr>
              <a:t>http://www.jihomoravska-zelenina.cz/zlozka/thumb_rajce.jpg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http://www.jihomoravska-zelenina.cz/zlozka/thumb_okurka.jpg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http://www.jihomoravska-zelenina.cz/zlozka/thumb_paprika.jpg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http://www.gadar.cz/fotky6629/fotos/_vyrn_2578888.jpg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http://www.gadar.cz/fotky6629/fotos/_vyrn_179meloun555.jpg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http://www.gadar.cz/fotky6629/fotos/_vyrn_185ogorek_alladyn.jpg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http://www.gadar.cz/fotky6629/fotos/_vyrn_pomidor_helio.jpg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http://www.gadar.cz/fotky6629/fotos/_vyrn_139paprika%20rokita.jpg</a:t>
            </a:r>
            <a:endParaRPr lang="cs-CZ" sz="2000" dirty="0" smtClean="0"/>
          </a:p>
          <a:p>
            <a:r>
              <a:rPr lang="cs-CZ" sz="2000" dirty="0" smtClean="0">
                <a:hlinkClick r:id="rId10"/>
              </a:rPr>
              <a:t>http://www.gadar.cz/fotky6629/fotom/gen__vyr_137dynegolias.jpg</a:t>
            </a:r>
            <a:endParaRPr lang="cs-CZ" sz="2000" dirty="0" smtClean="0"/>
          </a:p>
          <a:p>
            <a:r>
              <a:rPr lang="cs-CZ" sz="2000" dirty="0" smtClean="0">
                <a:hlinkClick r:id="rId11"/>
              </a:rPr>
              <a:t>http://www.prirodni-matrace.cz/nazory-lekaru/files/image/37-cuketa.jpg</a:t>
            </a:r>
            <a:endParaRPr lang="cs-CZ" sz="2000" dirty="0" smtClean="0"/>
          </a:p>
          <a:p>
            <a:r>
              <a:rPr lang="cs-CZ" sz="2000" dirty="0" smtClean="0">
                <a:hlinkClick r:id="rId12"/>
              </a:rPr>
              <a:t>http://www.lilek-recepty.info/images/lilky2.jpg</a:t>
            </a:r>
            <a:endParaRPr lang="cs-CZ" sz="2000" dirty="0" smtClean="0"/>
          </a:p>
          <a:p>
            <a:r>
              <a:rPr lang="cs-CZ" sz="2000" dirty="0" smtClean="0">
                <a:hlinkClick r:id="rId13"/>
              </a:rPr>
              <a:t>http://mujdum.dumabyt.cz/obrazek/4e9d43c3cdee9/zahrada-pestovani-melouny-03_300x201.jpg</a:t>
            </a:r>
            <a:endParaRPr lang="cs-CZ" sz="2000" dirty="0" smtClean="0"/>
          </a:p>
          <a:p>
            <a:r>
              <a:rPr lang="cs-CZ" sz="2000" dirty="0">
                <a:hlinkClick r:id="rId14"/>
              </a:rPr>
              <a:t>http://</a:t>
            </a:r>
            <a:r>
              <a:rPr lang="cs-CZ" sz="2000" dirty="0" smtClean="0">
                <a:hlinkClick r:id="rId14"/>
              </a:rPr>
              <a:t>exoticke-ovoce.coajak.cz/www/exoticke_ovoce_coajak_cz/images/zluty-cukrovy-meloun/04-canarymelon-luty-cukrovy-meloun.jpg</a:t>
            </a:r>
            <a:endParaRPr lang="cs-CZ" sz="2000" dirty="0" smtClean="0"/>
          </a:p>
          <a:p>
            <a:r>
              <a:rPr lang="cs-CZ" sz="2000" dirty="0">
                <a:hlinkClick r:id="rId15"/>
              </a:rPr>
              <a:t>http://</a:t>
            </a:r>
            <a:r>
              <a:rPr lang="cs-CZ" sz="2000" dirty="0" smtClean="0">
                <a:hlinkClick r:id="rId15"/>
              </a:rPr>
              <a:t>www.mlsanicko.cz/wp-content/uploads/2012/10/vice-dyni.jpg</a:t>
            </a:r>
            <a:endParaRPr lang="cs-CZ" sz="2000" dirty="0" smtClean="0"/>
          </a:p>
          <a:p>
            <a:r>
              <a:rPr lang="cs-CZ" sz="2000" dirty="0">
                <a:hlinkClick r:id="rId16"/>
              </a:rPr>
              <a:t>http://</a:t>
            </a:r>
            <a:r>
              <a:rPr lang="cs-CZ" sz="2000" dirty="0" smtClean="0">
                <a:hlinkClick r:id="rId16"/>
              </a:rPr>
              <a:t>www.studuju.cz/poznavacky/1064.jpg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93944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362200" y="2924944"/>
            <a:ext cx="6477000" cy="2520280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Algerian" pitchFamily="82" charset="0"/>
              </a:rPr>
              <a:t>KONEC</a:t>
            </a:r>
            <a:endParaRPr lang="cs-CZ" sz="9600" dirty="0">
              <a:solidFill>
                <a:srgbClr val="00B05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165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168</TotalTime>
  <Words>654</Words>
  <Application>Microsoft Office PowerPoint</Application>
  <PresentationFormat>Předvádění na obrazovce (4:3)</PresentationFormat>
  <Paragraphs>187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Medián</vt:lpstr>
      <vt:lpstr>Střední průmyslová škola a Střední odborná škola gastronomie a služeb, Most, příspěvková organizace</vt:lpstr>
      <vt:lpstr>PLODOVÁ ZELENINA</vt:lpstr>
      <vt:lpstr>ROZDĚLENÍ : </vt:lpstr>
      <vt:lpstr>LILKOVITÁ  ZELENINA</vt:lpstr>
      <vt:lpstr>LILKOVITÁ  ZELENINA</vt:lpstr>
      <vt:lpstr>LILKOVITÁ  ZELENINA</vt:lpstr>
      <vt:lpstr>LILKOVITÁ  ZELENINA</vt:lpstr>
      <vt:lpstr>TYKVOVITÁ  ZELENINA</vt:lpstr>
      <vt:lpstr>TYKVOVITÁ  ZELENINA</vt:lpstr>
      <vt:lpstr>TYKVOVITÁ  ZELENINA</vt:lpstr>
      <vt:lpstr>TYKVOVITÁ  ZELENINA</vt:lpstr>
      <vt:lpstr>LILKOVITÁ  ZELENINA</vt:lpstr>
      <vt:lpstr>LILKOVITÁ  ZELENINA</vt:lpstr>
      <vt:lpstr>LILKOVITÁ  ZELENINA</vt:lpstr>
      <vt:lpstr>LILKOVITÁ  ZELENINA</vt:lpstr>
      <vt:lpstr>LILKOVITÁ  ZELENINA</vt:lpstr>
      <vt:lpstr>OPAKOVÁNÍ:</vt:lpstr>
      <vt:lpstr>ZDROJE:</vt:lpstr>
      <vt:lpstr>KONEC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Dum</cp:lastModifiedBy>
  <cp:revision>17</cp:revision>
  <dcterms:created xsi:type="dcterms:W3CDTF">2013-05-18T11:30:35Z</dcterms:created>
  <dcterms:modified xsi:type="dcterms:W3CDTF">2013-05-24T19:28:13Z</dcterms:modified>
</cp:coreProperties>
</file>