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0" r:id="rId5"/>
    <p:sldId id="263" r:id="rId6"/>
    <p:sldId id="262" r:id="rId7"/>
    <p:sldId id="261" r:id="rId8"/>
    <p:sldId id="267" r:id="rId9"/>
    <p:sldId id="264" r:id="rId10"/>
    <p:sldId id="265" r:id="rId11"/>
    <p:sldId id="266" r:id="rId12"/>
    <p:sldId id="259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1DC7B03-1E7A-4299-82D0-6DB9C5BD751F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219F4627-EF4A-4F1B-99D6-6A23B8B4CEE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927194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0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EBC6872E-9864-462C-B749-0A5B617D52A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ECCC1DF-DCB2-47D8-AA21-5A41D0DEB7F4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581B60-50D9-451D-B1D1-91027C960C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6E78C74-2BEF-4DB7-A999-D94BB4D3C1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7736113-87C6-4716-A0B6-6AA9F014270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A4581B60-50D9-451D-B1D1-91027C960C40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355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6E78C74-2BEF-4DB7-A999-D94BB4D3C11C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560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560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17736113-87C6-4716-A0B6-6AA9F0142709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D41AE0-B02D-43E8-92A6-FCEF19DBE76E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251CB9-9B4B-4C81-A3A0-1448A454FC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A45D12-856C-47B7-BF7C-BE59281504A2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4DF98E-2D8E-4909-94A9-B307FD668D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343CBB-5122-4BED-B719-601ADE25EE64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1977E-FDC9-4D3C-925C-04D09E1C12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88812C-6DFE-4B36-9901-7CC0A2F13F45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93BA6D-328C-403C-82DE-14C34A4C95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58D199-03A3-45F9-9F66-F1B05DE0EB3D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FFA0D3-0250-4007-902F-3806226CE5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2D5E43-98CE-4132-B871-A1E3A3852D22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7616C2-794F-462F-9C3B-709D22B188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70F362-BBC2-4E6D-9DF9-5849DF9104EC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0470B8-2B71-45DF-A141-18E103B45E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054E7A-151C-43D1-BB9A-07FD02E449FE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141E24-B68F-41F5-B6B2-0B909DD0EA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020F20-23E4-41E7-A013-85E8CA316A22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B2215-67D8-4594-A584-6F4E906BC4D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1FBE4-7F68-412F-B618-EA1A31E10F59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6798DB-452C-4736-A4BA-38A8CB415B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B3ACC9-9B2A-4457-B2A3-5FEBBA2984A0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233A35-C409-41C7-B79A-1DBFB037D3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9242DE4-02B3-401A-8B27-4CCC614A3354}" type="datetimeFigureOut">
              <a:rPr lang="cs-CZ"/>
              <a:pPr>
                <a:defRPr/>
              </a:pPr>
              <a:t>20.4.2013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5FAB879-E6D7-4444-9D41-BFB537F2C3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jpeg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6.png"/><Relationship Id="rId12" Type="http://schemas.openxmlformats.org/officeDocument/2006/relationships/image" Target="../media/image1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png"/><Relationship Id="rId11" Type="http://schemas.openxmlformats.org/officeDocument/2006/relationships/image" Target="../media/image13.png"/><Relationship Id="rId5" Type="http://schemas.openxmlformats.org/officeDocument/2006/relationships/image" Target="../media/image11.jpeg"/><Relationship Id="rId10" Type="http://schemas.openxmlformats.org/officeDocument/2006/relationships/image" Target="../media/image8.png"/><Relationship Id="rId4" Type="http://schemas.openxmlformats.org/officeDocument/2006/relationships/image" Target="../media/image10.png"/><Relationship Id="rId9" Type="http://schemas.openxmlformats.org/officeDocument/2006/relationships/image" Target="../media/image7.png"/><Relationship Id="rId14" Type="http://schemas.openxmlformats.org/officeDocument/2006/relationships/image" Target="../media/image1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17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jpe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školy: </a:t>
            </a:r>
            <a:r>
              <a:rPr lang="cs-CZ" sz="1300" b="1" smtClean="0"/>
              <a:t> Základní škola a Mateřská škola Kladno, Norská 2633</a:t>
            </a:r>
            <a:r>
              <a:rPr lang="cs-CZ" sz="1300" smtClean="0"/>
              <a:t/>
            </a:r>
            <a:br>
              <a:rPr lang="cs-CZ" sz="1300" smtClean="0"/>
            </a:br>
            <a:r>
              <a:rPr lang="cs-CZ" sz="1300" smtClean="0"/>
              <a:t>Autor: </a:t>
            </a:r>
            <a:r>
              <a:rPr lang="cs-CZ" sz="1300" b="1" smtClean="0"/>
              <a:t>Mgr. Pavla Balejová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materiálu: </a:t>
            </a:r>
            <a:r>
              <a:rPr lang="cs-CZ" sz="1300" b="1" smtClean="0"/>
              <a:t>VY_12_INOVACE_ČJ.1.Bal.10_Orientace_v_textu</a:t>
            </a:r>
            <a:r>
              <a:rPr lang="cs-CZ" sz="1300" smtClean="0"/>
              <a:t/>
            </a:r>
            <a:br>
              <a:rPr lang="cs-CZ" sz="1300" smtClean="0"/>
            </a:b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Datum: </a:t>
            </a:r>
            <a:r>
              <a:rPr lang="cs-CZ" sz="1300" b="1" smtClean="0"/>
              <a:t>5. 3. 2013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Ročník: </a:t>
            </a:r>
            <a:r>
              <a:rPr lang="cs-CZ" sz="1300" b="1" smtClean="0"/>
              <a:t>první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oblast: </a:t>
            </a:r>
            <a:r>
              <a:rPr lang="cs-CZ" sz="1300" b="1" smtClean="0"/>
              <a:t>Jazyk a jazyková komunikace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 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Vzdělávací obor: </a:t>
            </a:r>
            <a:r>
              <a:rPr lang="cs-CZ" sz="1300" b="1" smtClean="0"/>
              <a:t>Český jazyk</a:t>
            </a:r>
            <a:br>
              <a:rPr lang="cs-CZ" sz="1300" b="1" smtClean="0"/>
            </a:br>
            <a:r>
              <a:rPr lang="cs-CZ" sz="1300" smtClean="0"/>
              <a:t>Název: </a:t>
            </a:r>
            <a:r>
              <a:rPr lang="cs-CZ" sz="1300" b="1" smtClean="0"/>
              <a:t>   Orientace v textu</a:t>
            </a:r>
            <a:br>
              <a:rPr lang="cs-CZ" sz="1300" b="1" smtClean="0"/>
            </a:br>
            <a:r>
              <a:rPr lang="cs-CZ" sz="1300" smtClean="0"/>
              <a:t>Číslo operačního programu: </a:t>
            </a:r>
            <a:r>
              <a:rPr lang="cs-CZ" sz="1300" b="1" smtClean="0"/>
              <a:t>CZ.1.07/1.4.00/21.3489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Název projektu: </a:t>
            </a:r>
            <a:r>
              <a:rPr lang="cs-CZ" sz="1300" b="1" smtClean="0"/>
              <a:t>UČÍME SE S RADOSTÍ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smtClean="0"/>
              <a:t> 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Anotace: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Výukový materiál je určen žákům prvního ročníku a slouží k procvičování orientace v textu. Po přečtení článku žáci plní úkoly, které s textem souvisejí. Dokončují věty a vyprávějí události podle obrázků. Řadí věty správně za sebou. Pro správné splnění úkolů si věty v článku vyhledávají.</a:t>
            </a:r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r>
              <a:rPr lang="cs-CZ" sz="1300" b="1" smtClean="0"/>
              <a:t> </a:t>
            </a:r>
            <a:endParaRPr lang="cs-CZ" sz="1300" smtClean="0"/>
          </a:p>
          <a:p>
            <a:pPr marL="0" indent="0" eaLnBrk="1" hangingPunct="1">
              <a:lnSpc>
                <a:spcPct val="80000"/>
              </a:lnSpc>
              <a:buFont typeface="Arial" charset="0"/>
              <a:buNone/>
            </a:pPr>
            <a:endParaRPr lang="cs-CZ" sz="1300" smtClean="0"/>
          </a:p>
        </p:txBody>
      </p:sp>
      <p:pic>
        <p:nvPicPr>
          <p:cNvPr id="14338" name="Picture 2" descr="Logolinka ZŠ a MŠ Kladno, Norská 2633"/>
          <p:cNvPicPr>
            <a:picLocks noChangeAspect="1" noChangeArrowheads="1"/>
          </p:cNvPicPr>
          <p:nvPr/>
        </p:nvPicPr>
        <p:blipFill>
          <a:blip r:embed="rId2"/>
          <a:srcRect b="6358"/>
          <a:stretch>
            <a:fillRect/>
          </a:stretch>
        </p:blipFill>
        <p:spPr bwMode="auto">
          <a:xfrm>
            <a:off x="468313" y="115888"/>
            <a:ext cx="8351837" cy="1438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bg1"/>
            </a:gs>
            <a:gs pos="80414">
              <a:schemeClr val="bg1"/>
            </a:gs>
            <a:gs pos="84586">
              <a:schemeClr val="accent3">
                <a:lumMod val="75000"/>
              </a:schemeClr>
            </a:gs>
            <a:gs pos="75850">
              <a:schemeClr val="bg1"/>
            </a:gs>
            <a:gs pos="50000">
              <a:schemeClr val="bg1"/>
            </a:gs>
            <a:gs pos="100000">
              <a:schemeClr val="accent3">
                <a:lumMod val="75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Soubor:Krivoklat castle 01.jpg"/>
          <p:cNvPicPr>
            <a:picLocks noChangeAspect="1" noChangeArrowheads="1"/>
          </p:cNvPicPr>
          <p:nvPr/>
        </p:nvPicPr>
        <p:blipFill>
          <a:blip r:embed="rId2">
            <a:extLst/>
          </a:blip>
          <a:srcRect/>
          <a:stretch>
            <a:fillRect/>
          </a:stretch>
        </p:blipFill>
        <p:spPr bwMode="auto">
          <a:xfrm>
            <a:off x="3779912" y="2492896"/>
            <a:ext cx="4896544" cy="3409219"/>
          </a:xfrm>
          <a:prstGeom prst="rect">
            <a:avLst/>
          </a:prstGeom>
          <a:ln>
            <a:noFill/>
          </a:ln>
          <a:effectLst>
            <a:softEdge rad="112500"/>
          </a:effectLst>
          <a:extLst/>
        </p:spPr>
      </p:pic>
      <p:pic>
        <p:nvPicPr>
          <p:cNvPr id="15363" name="Picture 7" descr="Logolinka ZŠ a MŠ Kladno, Norská 2633"/>
          <p:cNvPicPr>
            <a:picLocks noChangeAspect="1" noChangeArrowheads="1"/>
          </p:cNvPicPr>
          <p:nvPr/>
        </p:nvPicPr>
        <p:blipFill>
          <a:blip r:embed="rId3"/>
          <a:srcRect r="81781" b="5473"/>
          <a:stretch>
            <a:fillRect/>
          </a:stretch>
        </p:blipFill>
        <p:spPr bwMode="auto">
          <a:xfrm>
            <a:off x="268288" y="260350"/>
            <a:ext cx="909637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/>
          <p:cNvSpPr txBox="1">
            <a:spLocks noChangeArrowheads="1"/>
          </p:cNvSpPr>
          <p:nvPr/>
        </p:nvSpPr>
        <p:spPr>
          <a:xfrm>
            <a:off x="506413" y="6534150"/>
            <a:ext cx="8281987" cy="317500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fontAlgn="auto">
              <a:lnSpc>
                <a:spcPct val="80000"/>
              </a:lnSpc>
              <a:spcBef>
                <a:spcPct val="0"/>
              </a:spcBef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Autorem materiálu a všech jeho částí, není-li uvedeno jinak, je Mgr. Pavla Balejová.</a:t>
            </a:r>
          </a:p>
          <a:p>
            <a:pPr fontAlgn="auto">
              <a:lnSpc>
                <a:spcPct val="80000"/>
              </a:lnSpc>
              <a:spcAft>
                <a:spcPts val="0"/>
              </a:spcAft>
              <a:defRPr/>
            </a:pPr>
            <a:endParaRPr lang="cs-CZ" sz="1800" dirty="0"/>
          </a:p>
        </p:txBody>
      </p:sp>
      <p:sp>
        <p:nvSpPr>
          <p:cNvPr id="5" name="Obdélník 4"/>
          <p:cNvSpPr/>
          <p:nvPr/>
        </p:nvSpPr>
        <p:spPr>
          <a:xfrm>
            <a:off x="890330" y="246124"/>
            <a:ext cx="7112348" cy="280076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O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R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70C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I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E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N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T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F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A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C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E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V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C00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 T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FFC00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E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7030A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X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rgbClr val="00B050"/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T</a:t>
            </a:r>
            <a:r>
              <a:rPr lang="cs-CZ" sz="8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50800" algn="tl" rotWithShape="0">
                    <a:srgbClr val="000000"/>
                  </a:outerShdw>
                </a:effectLst>
                <a:latin typeface="+mn-lt"/>
              </a:rPr>
              <a:t>U</a:t>
            </a:r>
          </a:p>
        </p:txBody>
      </p:sp>
      <p:pic>
        <p:nvPicPr>
          <p:cNvPr id="15366" name="Picture 4" descr="http://www.clker.com/cliparts/e/f/6/4/119542413446142291massimo_sole_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948488" y="1557338"/>
            <a:ext cx="1801812" cy="180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7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6413" y="1951038"/>
            <a:ext cx="1741487" cy="289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22225" y="4119563"/>
            <a:ext cx="1008063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9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1763713" y="4183063"/>
            <a:ext cx="1209675" cy="186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0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38400" y="4360863"/>
            <a:ext cx="1071563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71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66763" y="4119563"/>
            <a:ext cx="1222375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Přečti </a:t>
            </a:r>
            <a:r>
              <a:rPr lang="cs-CZ" sz="2800" b="1" spc="50" dirty="0" smtClean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si </a:t>
            </a: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pozorně článek.</a:t>
            </a:r>
          </a:p>
        </p:txBody>
      </p:sp>
      <p:sp>
        <p:nvSpPr>
          <p:cNvPr id="5" name="Obdélník 4"/>
          <p:cNvSpPr/>
          <p:nvPr/>
        </p:nvSpPr>
        <p:spPr>
          <a:xfrm>
            <a:off x="424145" y="213285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nádvoří zrovna probíhala ukázka šermu.</a:t>
            </a:r>
          </a:p>
        </p:txBody>
      </p:sp>
      <p:sp>
        <p:nvSpPr>
          <p:cNvPr id="6" name="Obdélník 5"/>
          <p:cNvSpPr/>
          <p:nvPr/>
        </p:nvSpPr>
        <p:spPr>
          <a:xfrm>
            <a:off x="424145" y="1782146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Brzy děti uviděly mohutný hrad.</a:t>
            </a:r>
          </a:p>
        </p:txBody>
      </p:sp>
      <p:sp>
        <p:nvSpPr>
          <p:cNvPr id="7" name="Obdélník 6"/>
          <p:cNvSpPr/>
          <p:nvPr/>
        </p:nvSpPr>
        <p:spPr>
          <a:xfrm>
            <a:off x="539552" y="476672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VÝLETĚ</a:t>
            </a:r>
          </a:p>
        </p:txBody>
      </p:sp>
      <p:sp>
        <p:nvSpPr>
          <p:cNvPr id="8" name="Obdélník 7"/>
          <p:cNvSpPr/>
          <p:nvPr/>
        </p:nvSpPr>
        <p:spPr>
          <a:xfrm>
            <a:off x="453020" y="999892"/>
            <a:ext cx="8241295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Děti jely s paní učitelkou na školní výlet autobusem.</a:t>
            </a:r>
          </a:p>
        </p:txBody>
      </p:sp>
      <p:sp>
        <p:nvSpPr>
          <p:cNvPr id="9" name="Obdélník 8"/>
          <p:cNvSpPr/>
          <p:nvPr/>
        </p:nvSpPr>
        <p:spPr>
          <a:xfrm>
            <a:off x="442942" y="1412776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 řidič zamířil na Křivoklát.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24144" y="4797152"/>
            <a:ext cx="782296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Potom si děti v hradní restauraci koupily zmrzlinu.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24145" y="4005064"/>
            <a:ext cx="7844290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Lída se nakláněla na hradbách a zatočila se jí hlava.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28948" y="2492896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Dáša se bála, aby se někdo nezranil.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32280" y="5589240"/>
            <a:ext cx="7885394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Paní učitelka měla radost, že se nikomu nic nestalo.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24145" y="2852936"/>
            <a:ext cx="5986191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hradě se všem líbily obrazy a sochy.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32280" y="3212976"/>
            <a:ext cx="7806695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Vendu málem zavřeli </a:t>
            </a:r>
            <a:r>
              <a:rPr lang="cs-CZ" sz="2800" b="1" spc="50" dirty="0" smtClean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</a:t>
            </a: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hladomorně, protože se schoval za dveřmi.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253288" y="836613"/>
            <a:ext cx="1176337" cy="1954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Prohlédni si obrázky a vyprávěj, co ses o nich dozvěděl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článku.</a:t>
            </a:r>
          </a:p>
        </p:txBody>
      </p:sp>
      <p:pic>
        <p:nvPicPr>
          <p:cNvPr id="18435" name="Picture 4" descr="http://www.clker.com/cliparts/a/e/7/a/1194985162469795488bus1_jarno_vasamaa_01.svg.me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61938" y="1628775"/>
            <a:ext cx="2293937" cy="1177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Picture 2" descr="Soubor:Krivoklat castle 01.jpg"/>
          <p:cNvPicPr>
            <a:picLocks noChangeAspect="1" noChangeArrowheads="1"/>
          </p:cNvPicPr>
          <p:nvPr/>
        </p:nvPicPr>
        <p:blipFill>
          <a:blip r:embed="rId5" cstate="print">
            <a:extLst/>
          </a:blip>
          <a:srcRect/>
          <a:stretch>
            <a:fillRect/>
          </a:stretch>
        </p:blipFill>
        <p:spPr bwMode="auto">
          <a:xfrm>
            <a:off x="2766467" y="1408192"/>
            <a:ext cx="2069772" cy="1441079"/>
          </a:xfrm>
          <a:prstGeom prst="ellipse">
            <a:avLst/>
          </a:prstGeom>
          <a:ln w="63500" cap="rnd">
            <a:solidFill>
              <a:schemeClr val="accent5">
                <a:lumMod val="75000"/>
              </a:schemeClr>
            </a:solidFill>
          </a:ln>
          <a:effectLst/>
          <a:extLst/>
        </p:spPr>
      </p:pic>
      <p:pic>
        <p:nvPicPr>
          <p:cNvPr id="18437" name="Picture 2" descr="http://www.clker.com/cliparts/M/H/6/G/5/t/knight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076825" y="869950"/>
            <a:ext cx="1320800" cy="2624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8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6740525" y="2103438"/>
            <a:ext cx="681038" cy="125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9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235825" y="2103438"/>
            <a:ext cx="895350" cy="123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7812088" y="2065338"/>
            <a:ext cx="819150" cy="126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8289925" y="2239963"/>
            <a:ext cx="725488" cy="106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2" name="Picture 14" descr="http://www.clker.com/cliparts/E/N/A/v/d/8/samurai-on-a-horse-countryside-m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611188" y="3748088"/>
            <a:ext cx="1843087" cy="2400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3" name="Picture 16" descr="http://www.clker.com/cliparts/f/3/1/2/13328782861258391562RPG%20Map%20Statue%20Symbol.svg.med.png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2339975" y="3325813"/>
            <a:ext cx="2114550" cy="2857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4" name="Picture 18" descr="http://www.clker.com/cliparts/6/d/d/b/12065712451567596261nicubunu_RPG_map_symbols_Gate.svg.med.png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6397625" y="4149725"/>
            <a:ext cx="2297113" cy="1784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45" name="Picture 20" descr="http://www.clker.com/cliparts/4/6/0/1/1194986341761290530cone4_ganson.svg.med.png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4884738" y="3821113"/>
            <a:ext cx="852487" cy="2439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správné pokračování věty a spoj je čarou.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632" y="1268760"/>
            <a:ext cx="142517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 řidič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0630" y="1791980"/>
            <a:ext cx="106513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Venda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8770" y="2345092"/>
            <a:ext cx="105699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Lída</a:t>
            </a:r>
          </a:p>
        </p:txBody>
      </p:sp>
      <p:sp>
        <p:nvSpPr>
          <p:cNvPr id="7" name="Obdélník 6"/>
          <p:cNvSpPr/>
          <p:nvPr/>
        </p:nvSpPr>
        <p:spPr>
          <a:xfrm>
            <a:off x="138769" y="2868312"/>
            <a:ext cx="2065105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Paní učitelka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138769" y="3411206"/>
            <a:ext cx="912977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Děti</a:t>
            </a:r>
          </a:p>
        </p:txBody>
      </p:sp>
      <p:sp>
        <p:nvSpPr>
          <p:cNvPr id="9" name="Obdélník 8"/>
          <p:cNvSpPr/>
          <p:nvPr/>
        </p:nvSpPr>
        <p:spPr>
          <a:xfrm>
            <a:off x="138769" y="3934426"/>
            <a:ext cx="1056993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Dáša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067944" y="1278902"/>
            <a:ext cx="497669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jely na školní výlet.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67944" y="1802122"/>
            <a:ext cx="497669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zamířil na Křivoklát.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067945" y="2355234"/>
            <a:ext cx="490468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 bála při ukázce šermu.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067945" y="2878454"/>
            <a:ext cx="4976689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zůstal málem v hladomorně.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067945" y="3421348"/>
            <a:ext cx="5192713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 nakláněla na hradbách.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067945" y="3944568"/>
            <a:ext cx="4688657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měla radost.</a:t>
            </a:r>
          </a:p>
        </p:txBody>
      </p:sp>
      <p:pic>
        <p:nvPicPr>
          <p:cNvPr id="20494" name="Picture 2" descr="http://www.clker.com/cliparts/Y/L/5/d/y/8/girl-jumping-upside-down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64325" y="4395788"/>
            <a:ext cx="1392238" cy="234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08400" y="4532313"/>
            <a:ext cx="1543050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52513" y="4532313"/>
            <a:ext cx="1431925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vybrané věty správně za sebou.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Napiš před ně čísla.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46442" y="339763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 řidič zamířil na Křivoklát.</a:t>
            </a:r>
          </a:p>
        </p:txBody>
      </p:sp>
      <p:sp>
        <p:nvSpPr>
          <p:cNvPr id="5" name="Obdélník 4"/>
          <p:cNvSpPr/>
          <p:nvPr/>
        </p:nvSpPr>
        <p:spPr>
          <a:xfrm>
            <a:off x="925118" y="281857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Paní učitelka byla ráda, že se nikomu nic nestalo.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7876" y="1218019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Brzy děti </a:t>
            </a: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uviděly </a:t>
            </a: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mohutný hrad.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7877" y="3917324"/>
            <a:ext cx="7885394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Děti jely s paní učitelkou na školní výlet autobusem.</a:t>
            </a:r>
          </a:p>
        </p:txBody>
      </p:sp>
      <p:sp>
        <p:nvSpPr>
          <p:cNvPr id="8" name="Obdélník 7"/>
          <p:cNvSpPr/>
          <p:nvPr/>
        </p:nvSpPr>
        <p:spPr>
          <a:xfrm>
            <a:off x="980024" y="1723706"/>
            <a:ext cx="7937173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Potom si děti v hradní restauraci koupily zmrzlinu.</a:t>
            </a:r>
          </a:p>
        </p:txBody>
      </p:sp>
      <p:sp>
        <p:nvSpPr>
          <p:cNvPr id="9" name="Obdélník 8"/>
          <p:cNvSpPr/>
          <p:nvPr/>
        </p:nvSpPr>
        <p:spPr>
          <a:xfrm>
            <a:off x="962713" y="2295350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nádvoří zrovna probíhala ukázka šermu.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36525" y="1287463"/>
            <a:ext cx="847725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36525" y="1806575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36525" y="2338388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36525" y="2890838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36525" y="3414713"/>
            <a:ext cx="849313" cy="43656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39700" y="3943350"/>
            <a:ext cx="849313" cy="4365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996333" y="4729379"/>
            <a:ext cx="5986191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hradě se všem líbily obrazy a sochy.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153988" y="4813300"/>
            <a:ext cx="849312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2544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9775" y="5229225"/>
            <a:ext cx="766763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5" name="Picture 2" descr="http://www.clker.com/cliparts/Y/L/5/d/y/8/girl-jumping-upside-down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22738" y="5229225"/>
            <a:ext cx="927100" cy="156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96013" y="5229225"/>
            <a:ext cx="1019175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0" descr="http://www.clker.com/cliparts/d/9/d/d/11970859061353977160egonpin_Paisaje_3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620713"/>
            <a:ext cx="25431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10" descr="http://www.clker.com/cliparts/P/p/1/C/E/C/giraffe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2750" y="2208213"/>
            <a:ext cx="18573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Kam ještě můžeš jet na školní výlet?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Přiřaď k obrázkům správná slova.</a:t>
            </a:r>
          </a:p>
        </p:txBody>
      </p:sp>
      <p:pic>
        <p:nvPicPr>
          <p:cNvPr id="24580" name="Picture 2" descr="http://www.clker.com/cliparts/v/6/2/k/p/T/tower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41438" y="1020763"/>
            <a:ext cx="898525" cy="17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4" descr="http://www.clker.com/cliparts/L/E/5/K/t/h/final-hi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22613" y="1020763"/>
            <a:ext cx="2589212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6" descr="http://www.clker.com/cliparts/Y/O/q/n/C/z/theatre-masks-md.png"/>
          <p:cNvPicPr>
            <a:picLocks noChangeAspect="1" noChangeArrowheads="1"/>
          </p:cNvPicPr>
          <p:nvPr/>
        </p:nvPicPr>
        <p:blipFill>
          <a:blip r:embed="rId7"/>
          <a:srcRect r="24770"/>
          <a:stretch>
            <a:fillRect/>
          </a:stretch>
        </p:blipFill>
        <p:spPr bwMode="auto">
          <a:xfrm>
            <a:off x="4278313" y="1887538"/>
            <a:ext cx="1703387" cy="123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8" descr="http://www.clker.com/cliparts/j/r/n/l/Z/9/zoo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9238" y="3152775"/>
            <a:ext cx="1450975" cy="190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0" name="Picture 14" descr="File:Prague Castle-3a.jpg"/>
          <p:cNvPicPr>
            <a:picLocks noChangeAspect="1" noChangeArrowheads="1"/>
          </p:cNvPicPr>
          <p:nvPr/>
        </p:nvPicPr>
        <p:blipFill>
          <a:blip r:embed="rId9">
            <a:extLst/>
          </a:blip>
          <a:srcRect/>
          <a:stretch>
            <a:fillRect/>
          </a:stretch>
        </p:blipFill>
        <p:spPr bwMode="auto">
          <a:xfrm>
            <a:off x="2720893" y="3250374"/>
            <a:ext cx="3391822" cy="20308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extLst/>
        </p:spPr>
      </p:pic>
      <p:pic>
        <p:nvPicPr>
          <p:cNvPr id="24585" name="Picture 16" descr="http://www.clker.com/cliparts/e/6/9/5/1206571420506087168nicubunu_RPG_map_symbols_Circus_Tent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372225" y="3082925"/>
            <a:ext cx="2427288" cy="231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18" descr="http://www.clker.com/cliparts/6/8/e/2/11954222961641426197johnny_automatic_clown_1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078788" y="3875088"/>
            <a:ext cx="936625" cy="152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4411733" y="6274806"/>
            <a:ext cx="300063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zoologická zahrada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33940" y="6215557"/>
            <a:ext cx="12806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divadlo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183584" y="5810446"/>
            <a:ext cx="12799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příroda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2317042" y="6215557"/>
            <a:ext cx="10440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Praha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5019848" y="5728673"/>
            <a:ext cx="105554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cirkus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2792795" y="5815758"/>
            <a:ext cx="16642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rozhledna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40800" y="188640"/>
            <a:ext cx="126624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 smtClean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Řešení:</a:t>
            </a:r>
            <a:endParaRPr lang="cs-CZ" sz="2800" b="1" dirty="0">
              <a:ln w="1905"/>
              <a:solidFill>
                <a:srgbClr val="C0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  <a:latin typeface="+mn-lt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11560" y="1052736"/>
            <a:ext cx="799288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Strana 5 – viz strana 9</a:t>
            </a:r>
          </a:p>
          <a:p>
            <a:r>
              <a:rPr lang="cs-CZ" dirty="0" smtClean="0"/>
              <a:t>Strana 6 – viz strana 10</a:t>
            </a:r>
          </a:p>
          <a:p>
            <a:r>
              <a:rPr lang="cs-CZ" dirty="0" smtClean="0"/>
              <a:t>Strana 7 – viz strana 11</a:t>
            </a:r>
          </a:p>
          <a:p>
            <a:endParaRPr lang="cs-CZ" dirty="0"/>
          </a:p>
        </p:txBody>
      </p:sp>
      <p:pic>
        <p:nvPicPr>
          <p:cNvPr id="8" name="Picture 12" descr="http://www.clker.com/cliparts/F/e/2/o/E/Z/woman-cartoon-md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608004" y="1941031"/>
            <a:ext cx="1741487" cy="2890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23816" y="4109556"/>
            <a:ext cx="1008063" cy="185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865304" y="4173056"/>
            <a:ext cx="1209675" cy="1865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39991" y="4350856"/>
            <a:ext cx="1071563" cy="1571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868354" y="4109556"/>
            <a:ext cx="1222375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416254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Najdi správné pokračování věty a spoj je čarou.</a:t>
            </a:r>
          </a:p>
        </p:txBody>
      </p:sp>
      <p:sp>
        <p:nvSpPr>
          <p:cNvPr id="3" name="Obdélník 2"/>
          <p:cNvSpPr/>
          <p:nvPr/>
        </p:nvSpPr>
        <p:spPr>
          <a:xfrm>
            <a:off x="130632" y="1268760"/>
            <a:ext cx="142517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 řidič</a:t>
            </a:r>
          </a:p>
        </p:txBody>
      </p:sp>
      <p:sp>
        <p:nvSpPr>
          <p:cNvPr id="5" name="Obdélník 4"/>
          <p:cNvSpPr/>
          <p:nvPr/>
        </p:nvSpPr>
        <p:spPr>
          <a:xfrm>
            <a:off x="130630" y="1791980"/>
            <a:ext cx="106513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Venda</a:t>
            </a:r>
          </a:p>
        </p:txBody>
      </p:sp>
      <p:sp>
        <p:nvSpPr>
          <p:cNvPr id="6" name="Obdélník 5"/>
          <p:cNvSpPr/>
          <p:nvPr/>
        </p:nvSpPr>
        <p:spPr>
          <a:xfrm>
            <a:off x="138770" y="2345092"/>
            <a:ext cx="105699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Lída</a:t>
            </a:r>
          </a:p>
        </p:txBody>
      </p:sp>
      <p:sp>
        <p:nvSpPr>
          <p:cNvPr id="7" name="Obdélník 6"/>
          <p:cNvSpPr/>
          <p:nvPr/>
        </p:nvSpPr>
        <p:spPr>
          <a:xfrm>
            <a:off x="0" y="2878454"/>
            <a:ext cx="2065105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Paní učitelka</a:t>
            </a:r>
          </a:p>
        </p:txBody>
      </p:sp>
      <p:sp>
        <p:nvSpPr>
          <p:cNvPr id="8" name="Obdélník 7"/>
          <p:cNvSpPr/>
          <p:nvPr/>
        </p:nvSpPr>
        <p:spPr>
          <a:xfrm>
            <a:off x="545925" y="3421348"/>
            <a:ext cx="912977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Děti</a:t>
            </a:r>
          </a:p>
        </p:txBody>
      </p:sp>
      <p:sp>
        <p:nvSpPr>
          <p:cNvPr id="9" name="Obdélník 8"/>
          <p:cNvSpPr/>
          <p:nvPr/>
        </p:nvSpPr>
        <p:spPr>
          <a:xfrm>
            <a:off x="423680" y="3934426"/>
            <a:ext cx="1056993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Dáša</a:t>
            </a:r>
          </a:p>
        </p:txBody>
      </p:sp>
      <p:sp>
        <p:nvSpPr>
          <p:cNvPr id="10" name="Obdélník 9"/>
          <p:cNvSpPr/>
          <p:nvPr/>
        </p:nvSpPr>
        <p:spPr>
          <a:xfrm>
            <a:off x="4067944" y="1278902"/>
            <a:ext cx="497669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70C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jely na školní výlet.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4067944" y="1802122"/>
            <a:ext cx="4976690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zamířil na Křivoklát.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4067945" y="2355234"/>
            <a:ext cx="4904682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 bála při ukázce šermu.</a:t>
            </a:r>
          </a:p>
        </p:txBody>
      </p:sp>
      <p:sp>
        <p:nvSpPr>
          <p:cNvPr id="13" name="Obdélník 12"/>
          <p:cNvSpPr/>
          <p:nvPr/>
        </p:nvSpPr>
        <p:spPr>
          <a:xfrm>
            <a:off x="4067945" y="2878454"/>
            <a:ext cx="4976689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zůstal málem v hladomorně.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4067945" y="3421348"/>
            <a:ext cx="5192713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 nakláněla na hradbách.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4067945" y="3944568"/>
            <a:ext cx="4688657" cy="461665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4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měla radost.</a:t>
            </a:r>
          </a:p>
        </p:txBody>
      </p:sp>
      <p:pic>
        <p:nvPicPr>
          <p:cNvPr id="20494" name="Picture 2" descr="http://www.clker.com/cliparts/Y/L/5/d/y/8/girl-jumping-upside-down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64325" y="4395788"/>
            <a:ext cx="1392238" cy="2344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5" name="Picture 6" descr="http://www.clker.com/cliparts/C/r/i/h/l/R/kid-wearing-cap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708400" y="4532313"/>
            <a:ext cx="1543050" cy="213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96" name="Picture 8" descr="http://www.clker.com/cliparts/L/J/8/K/g/k/jumping-girl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052513" y="4532313"/>
            <a:ext cx="1431925" cy="2208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nice 15"/>
          <p:cNvCxnSpPr/>
          <p:nvPr/>
        </p:nvCxnSpPr>
        <p:spPr>
          <a:xfrm>
            <a:off x="1475656" y="1499592"/>
            <a:ext cx="2520280" cy="533362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17"/>
          <p:cNvCxnSpPr>
            <a:stCxn id="5" idx="3"/>
            <a:endCxn id="13" idx="1"/>
          </p:cNvCxnSpPr>
          <p:nvPr/>
        </p:nvCxnSpPr>
        <p:spPr>
          <a:xfrm>
            <a:off x="1195762" y="2022813"/>
            <a:ext cx="2872183" cy="108647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6" idx="3"/>
          </p:cNvCxnSpPr>
          <p:nvPr/>
        </p:nvCxnSpPr>
        <p:spPr>
          <a:xfrm>
            <a:off x="1195762" y="2575925"/>
            <a:ext cx="2800174" cy="106611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2" name="Přímá spojnice 21"/>
          <p:cNvCxnSpPr>
            <a:endCxn id="15" idx="1"/>
          </p:cNvCxnSpPr>
          <p:nvPr/>
        </p:nvCxnSpPr>
        <p:spPr>
          <a:xfrm>
            <a:off x="1907704" y="3109287"/>
            <a:ext cx="2160241" cy="1066114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6" name="Přímá spojnice 25"/>
          <p:cNvCxnSpPr>
            <a:endCxn id="10" idx="1"/>
          </p:cNvCxnSpPr>
          <p:nvPr/>
        </p:nvCxnSpPr>
        <p:spPr>
          <a:xfrm flipV="1">
            <a:off x="1475656" y="1509735"/>
            <a:ext cx="2592288" cy="2132303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2" idx="1"/>
          </p:cNvCxnSpPr>
          <p:nvPr/>
        </p:nvCxnSpPr>
        <p:spPr>
          <a:xfrm flipV="1">
            <a:off x="1259632" y="2586067"/>
            <a:ext cx="2808313" cy="1579191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1344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Seřaď vybrané věty správně za sebou.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Napiš před ně čísla.</a:t>
            </a:r>
          </a:p>
        </p:txBody>
      </p:sp>
      <p:sp>
        <p:nvSpPr>
          <p:cNvPr id="3" name="Obdélník 2"/>
          <p:cNvSpPr/>
          <p:nvPr/>
        </p:nvSpPr>
        <p:spPr>
          <a:xfrm>
            <a:off x="946442" y="3397636"/>
            <a:ext cx="782296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7030A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 řidič zamířil na Křivoklát.</a:t>
            </a:r>
          </a:p>
        </p:txBody>
      </p:sp>
      <p:sp>
        <p:nvSpPr>
          <p:cNvPr id="5" name="Obdélník 4"/>
          <p:cNvSpPr/>
          <p:nvPr/>
        </p:nvSpPr>
        <p:spPr>
          <a:xfrm>
            <a:off x="925118" y="2818570"/>
            <a:ext cx="7844290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C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Paní učitelka byla ráda, že se nikomu nic nestalo.</a:t>
            </a:r>
          </a:p>
        </p:txBody>
      </p:sp>
      <p:sp>
        <p:nvSpPr>
          <p:cNvPr id="6" name="Obdélník 5"/>
          <p:cNvSpPr/>
          <p:nvPr/>
        </p:nvSpPr>
        <p:spPr>
          <a:xfrm>
            <a:off x="977876" y="1218019"/>
            <a:ext cx="78853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Brzy děti </a:t>
            </a:r>
            <a:r>
              <a:rPr lang="cs-CZ" sz="2800" b="1" spc="50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uviděly </a:t>
            </a:r>
            <a:r>
              <a:rPr lang="cs-CZ" sz="2800" b="1" spc="50" dirty="0">
                <a:ln w="11430"/>
                <a:solidFill>
                  <a:schemeClr val="accent6">
                    <a:lumMod val="75000"/>
                  </a:schemeClr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mohutný hrad.</a:t>
            </a:r>
          </a:p>
        </p:txBody>
      </p:sp>
      <p:sp>
        <p:nvSpPr>
          <p:cNvPr id="7" name="Obdélník 6"/>
          <p:cNvSpPr/>
          <p:nvPr/>
        </p:nvSpPr>
        <p:spPr>
          <a:xfrm>
            <a:off x="977877" y="3917324"/>
            <a:ext cx="7885394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Děti jely s paní učitelkou na školní výlet autobusem.</a:t>
            </a:r>
          </a:p>
        </p:txBody>
      </p:sp>
      <p:sp>
        <p:nvSpPr>
          <p:cNvPr id="8" name="Obdélník 7"/>
          <p:cNvSpPr/>
          <p:nvPr/>
        </p:nvSpPr>
        <p:spPr>
          <a:xfrm>
            <a:off x="980024" y="1723706"/>
            <a:ext cx="7937173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Potom si děti v hradní restauraci koupily zmrzlinu.</a:t>
            </a:r>
          </a:p>
        </p:txBody>
      </p:sp>
      <p:sp>
        <p:nvSpPr>
          <p:cNvPr id="9" name="Obdélník 8"/>
          <p:cNvSpPr/>
          <p:nvPr/>
        </p:nvSpPr>
        <p:spPr>
          <a:xfrm>
            <a:off x="962713" y="2295350"/>
            <a:ext cx="7806695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FF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Na nádvoří zrovna probíhala ukázka šermu.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136525" y="1287463"/>
            <a:ext cx="847725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136525" y="1806575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136525" y="2338388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3" name="Zaoblený obdélník 12"/>
          <p:cNvSpPr/>
          <p:nvPr/>
        </p:nvSpPr>
        <p:spPr>
          <a:xfrm>
            <a:off x="136525" y="2890838"/>
            <a:ext cx="849313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4" name="Zaoblený obdélník 13"/>
          <p:cNvSpPr/>
          <p:nvPr/>
        </p:nvSpPr>
        <p:spPr>
          <a:xfrm>
            <a:off x="136525" y="3414713"/>
            <a:ext cx="849313" cy="436562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5" name="Zaoblený obdélník 14"/>
          <p:cNvSpPr/>
          <p:nvPr/>
        </p:nvSpPr>
        <p:spPr>
          <a:xfrm>
            <a:off x="139700" y="3943350"/>
            <a:ext cx="849313" cy="436563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996333" y="4729379"/>
            <a:ext cx="5986191" cy="523220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5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V hradě se všem líbily obrazy a sochy.</a:t>
            </a:r>
          </a:p>
        </p:txBody>
      </p:sp>
      <p:sp>
        <p:nvSpPr>
          <p:cNvPr id="17" name="Zaoblený obdélník 16"/>
          <p:cNvSpPr/>
          <p:nvPr/>
        </p:nvSpPr>
        <p:spPr>
          <a:xfrm>
            <a:off x="153988" y="4813300"/>
            <a:ext cx="849312" cy="434975"/>
          </a:xfrm>
          <a:prstGeom prst="round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 dirty="0"/>
          </a:p>
        </p:txBody>
      </p:sp>
      <p:pic>
        <p:nvPicPr>
          <p:cNvPr id="22544" name="Picture 4" descr="http://www.clker.com/cliparts/i/v/w/Q/G/X/standing-kid-cartoon-m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009775" y="5229225"/>
            <a:ext cx="766763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5" name="Picture 2" descr="http://www.clker.com/cliparts/Y/L/5/d/y/8/girl-jumping-upside-down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22738" y="5229225"/>
            <a:ext cx="927100" cy="1560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546" name="Picture 10" descr="http://www.clker.com/cliparts/r/o/J/x/N/q/girl-wearing-polka-dot-dress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196013" y="5229225"/>
            <a:ext cx="1019175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" name="Obdélník 20"/>
          <p:cNvSpPr/>
          <p:nvPr/>
        </p:nvSpPr>
        <p:spPr>
          <a:xfrm>
            <a:off x="366086" y="3851275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1</a:t>
            </a:r>
          </a:p>
        </p:txBody>
      </p:sp>
      <p:sp>
        <p:nvSpPr>
          <p:cNvPr id="22" name="Obdélník 21"/>
          <p:cNvSpPr/>
          <p:nvPr/>
        </p:nvSpPr>
        <p:spPr>
          <a:xfrm>
            <a:off x="351798" y="331692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2</a:t>
            </a:r>
          </a:p>
        </p:txBody>
      </p:sp>
      <p:sp>
        <p:nvSpPr>
          <p:cNvPr id="23" name="Obdélník 22"/>
          <p:cNvSpPr/>
          <p:nvPr/>
        </p:nvSpPr>
        <p:spPr>
          <a:xfrm>
            <a:off x="366086" y="116024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3</a:t>
            </a:r>
          </a:p>
        </p:txBody>
      </p:sp>
      <p:sp>
        <p:nvSpPr>
          <p:cNvPr id="24" name="Obdélník 23"/>
          <p:cNvSpPr/>
          <p:nvPr/>
        </p:nvSpPr>
        <p:spPr>
          <a:xfrm>
            <a:off x="347829" y="2246926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4</a:t>
            </a:r>
          </a:p>
        </p:txBody>
      </p:sp>
      <p:sp>
        <p:nvSpPr>
          <p:cNvPr id="25" name="Obdélník 24"/>
          <p:cNvSpPr/>
          <p:nvPr/>
        </p:nvSpPr>
        <p:spPr>
          <a:xfrm>
            <a:off x="366086" y="4701704"/>
            <a:ext cx="425116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5</a:t>
            </a:r>
          </a:p>
        </p:txBody>
      </p:sp>
      <p:sp>
        <p:nvSpPr>
          <p:cNvPr id="26" name="Obdélník 25"/>
          <p:cNvSpPr/>
          <p:nvPr/>
        </p:nvSpPr>
        <p:spPr>
          <a:xfrm>
            <a:off x="340576" y="2785159"/>
            <a:ext cx="447559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7</a:t>
            </a:r>
          </a:p>
        </p:txBody>
      </p:sp>
      <p:sp>
        <p:nvSpPr>
          <p:cNvPr id="27" name="Obdélník 26"/>
          <p:cNvSpPr/>
          <p:nvPr/>
        </p:nvSpPr>
        <p:spPr>
          <a:xfrm>
            <a:off x="340577" y="1712295"/>
            <a:ext cx="447558" cy="646331"/>
          </a:xfrm>
          <a:prstGeom prst="rect">
            <a:avLst/>
          </a:prstGeom>
          <a:noFill/>
        </p:spPr>
        <p:txBody>
          <a:bodyPr wrap="none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600" b="1" spc="50" dirty="0">
                <a:ln w="11430"/>
                <a:solidFill>
                  <a:srgbClr val="C0000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4279484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7" name="Picture 20" descr="http://www.clker.com/cliparts/d/9/d/d/11970859061353977160egonpin_Paisaje_3.svg.med.pn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372225" y="620713"/>
            <a:ext cx="2543175" cy="283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10" descr="http://www.clker.com/cliparts/P/p/1/C/E/C/giraffe-md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2750" y="2208213"/>
            <a:ext cx="1857375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Obdélník 3"/>
          <p:cNvSpPr/>
          <p:nvPr/>
        </p:nvSpPr>
        <p:spPr>
          <a:xfrm>
            <a:off x="230684" y="14469"/>
            <a:ext cx="8784976" cy="954107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Kam ještě můžeš jet na školní výlet?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Přiřaď k obrázkům správná slova.</a:t>
            </a:r>
          </a:p>
        </p:txBody>
      </p:sp>
      <p:pic>
        <p:nvPicPr>
          <p:cNvPr id="24580" name="Picture 2" descr="http://www.clker.com/cliparts/v/6/2/k/p/T/tower-md.pn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41438" y="1020763"/>
            <a:ext cx="898525" cy="1738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4" descr="http://www.clker.com/cliparts/L/E/5/K/t/h/final-hi.png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122613" y="1020763"/>
            <a:ext cx="2589212" cy="186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2" name="Picture 6" descr="http://www.clker.com/cliparts/Y/O/q/n/C/z/theatre-masks-md.png"/>
          <p:cNvPicPr>
            <a:picLocks noChangeAspect="1" noChangeArrowheads="1"/>
          </p:cNvPicPr>
          <p:nvPr/>
        </p:nvPicPr>
        <p:blipFill>
          <a:blip r:embed="rId7"/>
          <a:srcRect r="24770"/>
          <a:stretch>
            <a:fillRect/>
          </a:stretch>
        </p:blipFill>
        <p:spPr bwMode="auto">
          <a:xfrm>
            <a:off x="4278313" y="1887538"/>
            <a:ext cx="1703387" cy="1230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3" name="Picture 8" descr="http://www.clker.com/cliparts/j/r/n/l/Z/9/zoo-md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49238" y="3152775"/>
            <a:ext cx="1450975" cy="19034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10" name="Picture 14" descr="File:Prague Castle-3a.jpg"/>
          <p:cNvPicPr>
            <a:picLocks noChangeAspect="1" noChangeArrowheads="1"/>
          </p:cNvPicPr>
          <p:nvPr/>
        </p:nvPicPr>
        <p:blipFill>
          <a:blip r:embed="rId9">
            <a:extLst/>
          </a:blip>
          <a:srcRect/>
          <a:stretch>
            <a:fillRect/>
          </a:stretch>
        </p:blipFill>
        <p:spPr bwMode="auto">
          <a:xfrm>
            <a:off x="2720893" y="3250374"/>
            <a:ext cx="3391822" cy="2030854"/>
          </a:xfrm>
          <a:prstGeom prst="ellipse">
            <a:avLst/>
          </a:prstGeom>
          <a:ln w="63500" cap="rnd">
            <a:solidFill>
              <a:srgbClr val="333333"/>
            </a:solidFill>
          </a:ln>
          <a:effectLst/>
          <a:extLst/>
        </p:spPr>
      </p:pic>
      <p:pic>
        <p:nvPicPr>
          <p:cNvPr id="24585" name="Picture 16" descr="http://www.clker.com/cliparts/e/6/9/5/1206571420506087168nicubunu_RPG_map_symbols_Circus_Tent.svg.med.png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6372225" y="3082925"/>
            <a:ext cx="2427288" cy="2312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6" name="Picture 18" descr="http://www.clker.com/cliparts/6/8/e/2/11954222961641426197johnny_automatic_clown_1.svg.med.png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8078788" y="3875088"/>
            <a:ext cx="936625" cy="1520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" name="Obdélník 12"/>
          <p:cNvSpPr/>
          <p:nvPr/>
        </p:nvSpPr>
        <p:spPr>
          <a:xfrm>
            <a:off x="158722" y="5019618"/>
            <a:ext cx="3000630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accent6">
                    <a:lumMod val="75000"/>
                  </a:schemeClr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zoologická zahrada</a:t>
            </a:r>
          </a:p>
        </p:txBody>
      </p:sp>
      <p:sp>
        <p:nvSpPr>
          <p:cNvPr id="14" name="Obdélník 13"/>
          <p:cNvSpPr/>
          <p:nvPr/>
        </p:nvSpPr>
        <p:spPr>
          <a:xfrm>
            <a:off x="3361046" y="2368793"/>
            <a:ext cx="1280672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F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divadlo</a:t>
            </a:r>
          </a:p>
        </p:txBody>
      </p:sp>
      <p:sp>
        <p:nvSpPr>
          <p:cNvPr id="15" name="Obdélník 14"/>
          <p:cNvSpPr/>
          <p:nvPr/>
        </p:nvSpPr>
        <p:spPr>
          <a:xfrm>
            <a:off x="7572212" y="1427818"/>
            <a:ext cx="127996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chemeClr val="tx2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příroda</a:t>
            </a:r>
          </a:p>
        </p:txBody>
      </p:sp>
      <p:sp>
        <p:nvSpPr>
          <p:cNvPr id="16" name="Obdélník 15"/>
          <p:cNvSpPr/>
          <p:nvPr/>
        </p:nvSpPr>
        <p:spPr>
          <a:xfrm>
            <a:off x="4243289" y="3370590"/>
            <a:ext cx="1044004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C0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Praha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7408004" y="5287226"/>
            <a:ext cx="1055546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FFC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cirkus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1191732" y="2551606"/>
            <a:ext cx="1664238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dirty="0">
                <a:ln w="1905"/>
                <a:solidFill>
                  <a:srgbClr val="00B05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n-lt"/>
              </a:rPr>
              <a:t>rozhledna</a:t>
            </a:r>
          </a:p>
        </p:txBody>
      </p:sp>
    </p:spTree>
    <p:extLst>
      <p:ext uri="{BB962C8B-B14F-4D97-AF65-F5344CB8AC3E}">
        <p14:creationId xmlns:p14="http://schemas.microsoft.com/office/powerpoint/2010/main" val="1012243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51520" y="188640"/>
            <a:ext cx="8784976" cy="52322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800" b="1" spc="50" dirty="0">
                <a:ln w="11430"/>
                <a:solidFill>
                  <a:srgbClr val="00B0F0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+mn-lt"/>
              </a:rPr>
              <a:t>Zdroje:</a:t>
            </a:r>
          </a:p>
        </p:txBody>
      </p:sp>
      <p:sp>
        <p:nvSpPr>
          <p:cNvPr id="5" name="Nadpis 1"/>
          <p:cNvSpPr>
            <a:spLocks noGrp="1"/>
          </p:cNvSpPr>
          <p:nvPr>
            <p:ph idx="1"/>
          </p:nvPr>
        </p:nvSpPr>
        <p:spPr>
          <a:xfrm>
            <a:off x="457200" y="836613"/>
            <a:ext cx="8229600" cy="5616575"/>
          </a:xfrm>
        </p:spPr>
        <p:txBody>
          <a:bodyPr rtlCol="0">
            <a:normAutofit fontScale="77500" lnSpcReduction="20000"/>
          </a:bodyPr>
          <a:lstStyle/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Uveřejněné odkazy [cit. </a:t>
            </a:r>
            <a:r>
              <a:rPr lang="cs-CZ" sz="1600" dirty="0" smtClean="0"/>
              <a:t>2013-03-05]. </a:t>
            </a:r>
            <a:r>
              <a:rPr lang="cs-CZ" sz="1600" dirty="0"/>
              <a:t>Dostupné pod licencí Public domain na </a:t>
            </a:r>
            <a:r>
              <a:rPr lang="cs-CZ" sz="1600" dirty="0" smtClean="0"/>
              <a:t>WWW: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K</a:t>
            </a:r>
            <a:r>
              <a:rPr lang="cs-CZ" sz="1600" dirty="0" smtClean="0"/>
              <a:t>řivoklát</a:t>
            </a:r>
            <a:r>
              <a:rPr lang="cs-CZ" sz="1600" dirty="0"/>
              <a:t>		http://cs.wikipedia.org/wiki/Soubor:Krivoklat_castle_01.jpg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autobus</a:t>
            </a:r>
            <a:r>
              <a:rPr lang="cs-CZ" sz="1600" dirty="0"/>
              <a:t>		http://www.clker.com/clipart-3044.html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usměvavé slunce	http://</a:t>
            </a:r>
            <a:r>
              <a:rPr lang="cs-CZ" sz="1600" dirty="0" smtClean="0"/>
              <a:t>www.clker.com/clipart-10030.html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rytíř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www.clker.com/clipart-knight-2.html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d</a:t>
            </a:r>
            <a:r>
              <a:rPr lang="cs-CZ" sz="1600" dirty="0" smtClean="0"/>
              <a:t>ěti </a:t>
            </a:r>
            <a:r>
              <a:rPr lang="cs-CZ" sz="1600" dirty="0"/>
              <a:t>v parku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://www.clker.com/clipart-teens-at-fair-.</a:t>
            </a:r>
            <a:r>
              <a:rPr lang="cs-CZ" sz="1600" dirty="0" smtClean="0"/>
              <a:t>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dítě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www.clker.com/clipart-standing-kid-cartoon.html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dítě2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www.clker.com/clipart-kid-wearing-cap-1.html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dítě </a:t>
            </a:r>
            <a:r>
              <a:rPr lang="cs-CZ" sz="1600" dirty="0"/>
              <a:t>3		http://</a:t>
            </a:r>
            <a:r>
              <a:rPr lang="cs-CZ" sz="1600" dirty="0" smtClean="0"/>
              <a:t>www.clker.com/clipart-jumping-girl.html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dítě </a:t>
            </a:r>
            <a:r>
              <a:rPr lang="cs-CZ" sz="1600" dirty="0"/>
              <a:t>4 		http://</a:t>
            </a:r>
            <a:r>
              <a:rPr lang="cs-CZ" sz="1600" dirty="0" smtClean="0"/>
              <a:t>www.clker.com/clipart-girl-wearing-polka-dot-dress.html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učitelka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www.clker.com/clipart-woman-cartoon.html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obraz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www.clker.com/clipart-samurai-on-a-horse-countryside.html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socha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www.clker.com/clipart-192054.html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hradby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www.clker.com/clipart-gate1.html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zmrzlina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www.clker.com/clipart-4135.html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dítě </a:t>
            </a:r>
            <a:r>
              <a:rPr lang="cs-CZ" sz="1600" dirty="0"/>
              <a:t>5 		http://</a:t>
            </a:r>
            <a:r>
              <a:rPr lang="cs-CZ" sz="1600" dirty="0" smtClean="0"/>
              <a:t>www.clker.com/clipart-girl-jumping-upside-down.html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rozhledna</a:t>
            </a:r>
            <a:r>
              <a:rPr lang="cs-CZ" sz="1600" dirty="0"/>
              <a:t>		http://www.clker.com/clipart-tower-6.html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divadlo </a:t>
            </a:r>
            <a:r>
              <a:rPr lang="cs-CZ" sz="1600" dirty="0"/>
              <a:t>opona	</a:t>
            </a:r>
            <a:r>
              <a:rPr lang="cs-CZ" sz="1600" dirty="0" smtClean="0"/>
              <a:t>	http</a:t>
            </a:r>
            <a:r>
              <a:rPr lang="cs-CZ" sz="1600" dirty="0"/>
              <a:t>://www.clker.com/clipart-final-3.html</a:t>
            </a: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divadlo </a:t>
            </a:r>
            <a:r>
              <a:rPr lang="cs-CZ" sz="1600" dirty="0"/>
              <a:t>masky	</a:t>
            </a:r>
            <a:r>
              <a:rPr lang="cs-CZ" sz="1600" dirty="0" smtClean="0"/>
              <a:t>	http</a:t>
            </a:r>
            <a:r>
              <a:rPr lang="cs-CZ" sz="1600" dirty="0"/>
              <a:t>://</a:t>
            </a:r>
            <a:r>
              <a:rPr lang="cs-CZ" sz="1600" dirty="0" smtClean="0"/>
              <a:t>www.clker.com/clipart-theatre-masks-6.html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zoo </a:t>
            </a:r>
            <a:r>
              <a:rPr lang="cs-CZ" sz="1600" dirty="0"/>
              <a:t>opice		http://</a:t>
            </a:r>
            <a:r>
              <a:rPr lang="cs-CZ" sz="1600" dirty="0" smtClean="0"/>
              <a:t>www.clker.com/clipart-zoo-1.html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žirafa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www.clker.com/clipart-giraffe-13.html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/>
              <a:t>Pražský hrad		http://</a:t>
            </a:r>
            <a:r>
              <a:rPr lang="cs-CZ" sz="1600" dirty="0" smtClean="0"/>
              <a:t>commons.wikimedia.org/wiki/File:Prague_Castle-3a.jpg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cirkus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www.clker.com/clipart-circus-tent1.html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klaun</a:t>
            </a:r>
            <a:r>
              <a:rPr lang="cs-CZ" sz="1600" dirty="0"/>
              <a:t>		http://</a:t>
            </a:r>
            <a:r>
              <a:rPr lang="cs-CZ" sz="1600" dirty="0" smtClean="0"/>
              <a:t>www.clker.com/clipart-9425.html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příroda</a:t>
            </a:r>
            <a:r>
              <a:rPr lang="cs-CZ" sz="1600" dirty="0"/>
              <a:t>		http://www.clker.com/clipart-12829.html</a:t>
            </a:r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 smtClean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600" dirty="0"/>
          </a:p>
          <a:p>
            <a:pPr marL="0" indent="0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600" dirty="0" smtClean="0"/>
              <a:t>©  Mgr. Pavla Balejová 2013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93063" y="5581650"/>
            <a:ext cx="900112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471</TotalTime>
  <Words>468</Words>
  <Application>Microsoft Office PowerPoint</Application>
  <PresentationFormat>Předvádění na obrazovce (4:3)</PresentationFormat>
  <Paragraphs>142</Paragraphs>
  <Slides>12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Radek</dc:creator>
  <cp:lastModifiedBy>Radek</cp:lastModifiedBy>
  <cp:revision>76</cp:revision>
  <dcterms:created xsi:type="dcterms:W3CDTF">2013-03-05T18:44:07Z</dcterms:created>
  <dcterms:modified xsi:type="dcterms:W3CDTF">2013-04-20T09:25:48Z</dcterms:modified>
</cp:coreProperties>
</file>