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9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7" r:id="rId6"/>
    <p:sldId id="261" r:id="rId7"/>
    <p:sldId id="264" r:id="rId8"/>
    <p:sldId id="269" r:id="rId9"/>
    <p:sldId id="270" r:id="rId10"/>
    <p:sldId id="271" r:id="rId11"/>
    <p:sldId id="265" r:id="rId12"/>
    <p:sldId id="272" r:id="rId13"/>
    <p:sldId id="273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94666D"/>
    <a:srgbClr val="764663"/>
    <a:srgbClr val="865C62"/>
    <a:srgbClr val="BD9FA3"/>
    <a:srgbClr val="ECB2E1"/>
    <a:srgbClr val="666699"/>
    <a:srgbClr val="CC3399"/>
    <a:srgbClr val="FF9999"/>
    <a:srgbClr val="FF99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</a:rPr>
            <a:t> </a:t>
          </a:r>
          <a:r>
            <a:rPr lang="cs-CZ" sz="2000" baseline="0" dirty="0" smtClean="0">
              <a:latin typeface="Calibri" pitchFamily="34" charset="0"/>
            </a:rPr>
            <a:t>VY_52_INOVACE_01_F+Z_04</a:t>
          </a:r>
          <a:endParaRPr lang="cs-CZ" sz="2000" dirty="0">
            <a:latin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NÁZEV ŠKOLY: </a:t>
          </a:r>
          <a:r>
            <a:rPr lang="cs-CZ" sz="1100" dirty="0" smtClean="0">
              <a:latin typeface="Calibri" pitchFamily="34" charset="0"/>
            </a:rPr>
            <a:t>Základní škola, Uherský Ostroh, okres Uherské Hradiště, příspěvková organizace</a:t>
          </a:r>
          <a:endParaRPr lang="cs-CZ" sz="110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AUTOR: RNDr. Ivana </a:t>
          </a:r>
          <a:r>
            <a:rPr lang="cs-CZ" sz="2000" dirty="0" err="1" smtClean="0">
              <a:latin typeface="Calibri" pitchFamily="34" charset="0"/>
            </a:rPr>
            <a:t>Bělohradová</a:t>
          </a:r>
          <a:endParaRPr lang="cs-CZ" sz="200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TÉMA: F – 8.B – výpočet tlaku a tlakové síly</a:t>
          </a:r>
          <a:endParaRPr lang="cs-CZ" sz="2000" dirty="0">
            <a:latin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</a:rPr>
            <a:t>ČÍSLO </a:t>
          </a:r>
          <a:r>
            <a:rPr lang="cs-CZ" sz="2000" dirty="0" smtClean="0">
              <a:latin typeface="Calibri" pitchFamily="34" charset="0"/>
            </a:rPr>
            <a:t>PROJEKTU:CZ.1.07/1.4.00/21.1616 </a:t>
          </a:r>
          <a:endParaRPr lang="cs-CZ" sz="2000" dirty="0">
            <a:latin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7" custLinFactNeighborY="2034"/>
      <dgm:spPr>
        <a:solidFill>
          <a:schemeClr val="tx2">
            <a:lumMod val="50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accent1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bg1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35" y="448572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tx2">
            <a:lumMod val="50000"/>
          </a:schemeClr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Bělohradová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VY_32_INOVACE_01_TEMA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bg1"/>
        </a:solid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76215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AC1D0EB-A4DF-4763-BA0A-080F2C6A8B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BAE2C-1727-4111-895F-3E3AB38994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138FE32-E1A4-466C-BDE5-9A12C58C80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773B1-B2B6-4BAF-A6A5-6DD7D2994C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810D-5B90-4D38-9F61-3A5C00359F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7F9CE-9EF5-4CA6-B8B8-AFA9EF9B83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531C0-D886-4217-8751-4B0820ADC9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4BB788-9772-46EA-A5C2-7517A0078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765EEB-D74A-4684-ABC6-593B618B6B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2D70E6-8FEC-4FC6-B87B-6D18B03F07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43B1-C028-42E9-AD0E-ADCD253F06D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5DA1D79-7D33-4BDB-8786-A95FC8BED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Prezentace je určena </a:t>
            </a:r>
            <a:r>
              <a:rPr lang="cs-CZ" b="1" dirty="0" smtClean="0">
                <a:latin typeface="Cambria" pitchFamily="18" charset="0"/>
                <a:cs typeface="Arial" pitchFamily="34" charset="0"/>
              </a:rPr>
              <a:t>k seznámení žáků s novým učivem </a:t>
            </a:r>
            <a:r>
              <a:rPr lang="cs-CZ" dirty="0" smtClean="0">
                <a:latin typeface="Cambria" pitchFamily="18" charset="0"/>
                <a:cs typeface="Arial" pitchFamily="34" charset="0"/>
              </a:rPr>
              <a:t>– tlakem, tlakovou silou a jejich výpočtem. Také jsou zde uvedeny příklady na procvičení převodů jednotek tlaku a tlakové síly.</a:t>
            </a:r>
          </a:p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 Příklady jsou vhodné k samostatnému či skupinovému procvičení s následnou kontrolou       a případným vysvětlením chyb. Materiál lze výhodně využít i v rámci </a:t>
            </a:r>
            <a:r>
              <a:rPr lang="cs-CZ" b="1" dirty="0" smtClean="0">
                <a:latin typeface="Cambria" pitchFamily="18" charset="0"/>
                <a:cs typeface="Arial" pitchFamily="34" charset="0"/>
              </a:rPr>
              <a:t>shrnutí učiva</a:t>
            </a:r>
            <a:r>
              <a:rPr lang="cs-CZ" dirty="0" smtClean="0">
                <a:latin typeface="Cambria" pitchFamily="18" charset="0"/>
                <a:cs typeface="Arial" pitchFamily="34" charset="0"/>
              </a:rPr>
              <a:t>. </a:t>
            </a:r>
          </a:p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Práce s tímto materiálem byla užitečným zpestřením hodiny, podle odezvy žáků bylo vše srozumitelné.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4348" y="2571744"/>
            <a:ext cx="7772400" cy="3071834"/>
          </a:xfrm>
        </p:spPr>
        <p:txBody>
          <a:bodyPr>
            <a:normAutofit/>
          </a:bodyPr>
          <a:lstStyle/>
          <a:p>
            <a:pPr algn="ctr"/>
            <a:r>
              <a:rPr lang="cs-CZ" sz="8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Tlak, </a:t>
            </a:r>
          </a:p>
          <a:p>
            <a:pPr algn="ctr"/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tlaková síla </a:t>
            </a:r>
            <a:endParaRPr lang="cs-CZ" sz="7200" dirty="0">
              <a:effectLst>
                <a:outerShdw blurRad="101600" dist="38100" dir="18900000" algn="bl" rotWithShape="0">
                  <a:schemeClr val="accent5">
                    <a:lumMod val="50000"/>
                    <a:alpha val="82000"/>
                  </a:schemeClr>
                </a:outerShdw>
              </a:effectLst>
              <a:latin typeface="+mj-lt"/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071934" y="3571876"/>
            <a:ext cx="1000132" cy="857256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642918"/>
            <a:ext cx="7772400" cy="98903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Tlak</a:t>
            </a:r>
            <a:endParaRPr lang="cs-CZ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  <a:latin typeface="Cambria" pitchFamily="18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Cambria" pitchFamily="18" charset="0"/>
              </a:rPr>
              <a:t>Je fyzikální veličina</a:t>
            </a:r>
          </a:p>
          <a:p>
            <a:r>
              <a:rPr lang="cs-CZ" b="1" dirty="0" smtClean="0">
                <a:latin typeface="Cambria" pitchFamily="18" charset="0"/>
              </a:rPr>
              <a:t>Označení:</a:t>
            </a:r>
            <a:r>
              <a:rPr lang="cs-CZ" dirty="0" smtClean="0">
                <a:latin typeface="Cambria" pitchFamily="18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p</a:t>
            </a:r>
          </a:p>
          <a:p>
            <a:r>
              <a:rPr lang="cs-CZ" b="1" dirty="0" smtClean="0">
                <a:latin typeface="Cambria" pitchFamily="18" charset="0"/>
              </a:rPr>
              <a:t>Jednotka:</a:t>
            </a:r>
            <a:r>
              <a:rPr lang="cs-CZ" dirty="0" smtClean="0">
                <a:latin typeface="Cambria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Pa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 (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paskal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)</a:t>
            </a:r>
          </a:p>
          <a:p>
            <a:r>
              <a:rPr lang="cs-CZ" b="1" dirty="0" smtClean="0">
                <a:latin typeface="Cambria" pitchFamily="18" charset="0"/>
              </a:rPr>
              <a:t>Další jednotky: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MPa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kPa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Cambria" pitchFamily="18" charset="0"/>
            </a:endParaRPr>
          </a:p>
          <a:p>
            <a:pPr>
              <a:buNone/>
            </a:pPr>
            <a:endParaRPr lang="cs-CZ" dirty="0" smtClean="0">
              <a:latin typeface="Cambria" pitchFamily="18" charset="0"/>
            </a:endParaRPr>
          </a:p>
          <a:p>
            <a:r>
              <a:rPr lang="cs-CZ" b="1" dirty="0" smtClean="0">
                <a:latin typeface="Cambria" pitchFamily="18" charset="0"/>
              </a:rPr>
              <a:t>Vztah pro výpočet: </a:t>
            </a:r>
            <a:r>
              <a:rPr lang="cs-CZ" dirty="0" smtClean="0">
                <a:latin typeface="Cambria" pitchFamily="18" charset="0"/>
              </a:rPr>
              <a:t>p =    </a:t>
            </a:r>
          </a:p>
          <a:p>
            <a:pPr>
              <a:buNone/>
            </a:pPr>
            <a:endParaRPr lang="cs-CZ" dirty="0" smtClean="0">
              <a:latin typeface="Cambria" pitchFamily="18" charset="0"/>
            </a:endParaRPr>
          </a:p>
          <a:p>
            <a:pPr>
              <a:buNone/>
            </a:pPr>
            <a:r>
              <a:rPr lang="cs-CZ" dirty="0" smtClean="0">
                <a:latin typeface="Cambria" pitchFamily="18" charset="0"/>
              </a:rPr>
              <a:t>    Velikost tlaku vypočítáme tak, že velikost působící síly vydělíme velikostí plochy, na kterou síla působí.</a:t>
            </a: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3438" y="3643314"/>
            <a:ext cx="165838" cy="733178"/>
          </a:xfrm>
          <a:prstGeom prst="rect">
            <a:avLst/>
          </a:prstGeom>
          <a:noFill/>
        </p:spPr>
      </p:pic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257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071934" y="3500438"/>
            <a:ext cx="1285884" cy="71438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28662" y="1500174"/>
            <a:ext cx="7772400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Cambria" pitchFamily="18" charset="0"/>
              </a:rPr>
              <a:t>Je fyzikální veličina</a:t>
            </a:r>
          </a:p>
          <a:p>
            <a:r>
              <a:rPr lang="cs-CZ" b="1" dirty="0" smtClean="0">
                <a:latin typeface="Cambria" pitchFamily="18" charset="0"/>
              </a:rPr>
              <a:t>Označení:</a:t>
            </a:r>
            <a:r>
              <a:rPr lang="cs-CZ" dirty="0" smtClean="0">
                <a:latin typeface="Cambria" pitchFamily="18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F</a:t>
            </a:r>
          </a:p>
          <a:p>
            <a:r>
              <a:rPr lang="cs-CZ" b="1" dirty="0" smtClean="0">
                <a:latin typeface="Cambria" pitchFamily="18" charset="0"/>
              </a:rPr>
              <a:t>Jednotka:</a:t>
            </a:r>
            <a:r>
              <a:rPr lang="cs-CZ" dirty="0" smtClean="0">
                <a:latin typeface="Cambria" pitchFamily="18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N (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ňutn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)</a:t>
            </a:r>
          </a:p>
          <a:p>
            <a:r>
              <a:rPr lang="cs-CZ" b="1" dirty="0" smtClean="0">
                <a:latin typeface="Cambria" pitchFamily="18" charset="0"/>
              </a:rPr>
              <a:t>Další jednotky: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MN,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ambria" pitchFamily="18" charset="0"/>
              </a:rPr>
              <a:t>kN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Cambria" pitchFamily="18" charset="0"/>
            </a:endParaRPr>
          </a:p>
          <a:p>
            <a:pPr>
              <a:buNone/>
            </a:pPr>
            <a:endParaRPr lang="cs-CZ" dirty="0" smtClean="0">
              <a:latin typeface="Cambria" pitchFamily="18" charset="0"/>
            </a:endParaRPr>
          </a:p>
          <a:p>
            <a:r>
              <a:rPr lang="cs-CZ" b="1" dirty="0" smtClean="0">
                <a:latin typeface="Cambria" pitchFamily="18" charset="0"/>
              </a:rPr>
              <a:t>Vztah pro výpočet: </a:t>
            </a:r>
            <a:r>
              <a:rPr lang="cs-CZ" dirty="0" smtClean="0">
                <a:latin typeface="Cambria" pitchFamily="18" charset="0"/>
              </a:rPr>
              <a:t>F = p </a:t>
            </a:r>
            <a:r>
              <a:rPr lang="cs-CZ" dirty="0" smtClean="0">
                <a:latin typeface="Cambria" pitchFamily="18" charset="0"/>
                <a:sym typeface="Symbol"/>
              </a:rPr>
              <a:t> S</a:t>
            </a:r>
          </a:p>
          <a:p>
            <a:pPr>
              <a:buNone/>
            </a:pPr>
            <a:endParaRPr lang="cs-CZ" dirty="0" smtClean="0">
              <a:latin typeface="Cambria" pitchFamily="18" charset="0"/>
            </a:endParaRPr>
          </a:p>
          <a:p>
            <a:pPr>
              <a:buNone/>
            </a:pPr>
            <a:r>
              <a:rPr lang="cs-CZ" dirty="0" smtClean="0">
                <a:latin typeface="Cambria" pitchFamily="18" charset="0"/>
              </a:rPr>
              <a:t>    Velikost tlakové síly vypočítáme tak, že velikost tlaku vynásobíme velikostí plochy, na kterou síla působí.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642918"/>
            <a:ext cx="7772400" cy="98903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Tlaková síla</a:t>
            </a:r>
            <a:endParaRPr lang="cs-CZ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  <a:latin typeface="Cambria" pitchFamily="18" charset="0"/>
            </a:endParaRP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257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571472" y="928670"/>
            <a:ext cx="7858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ea typeface="+mj-ea"/>
                <a:cs typeface="Arial" pitchFamily="34" charset="0"/>
              </a:rPr>
              <a:t>Pomůcka pro odvození vztahů</a:t>
            </a:r>
            <a:endParaRPr lang="cs-CZ" sz="4000" dirty="0" smtClean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  <a:latin typeface="Cambria" pitchFamily="18" charset="0"/>
              <a:ea typeface="+mj-ea"/>
              <a:cs typeface="+mj-cs"/>
            </a:endParaRP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pět nebo Předchozí 10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4572000" y="2428868"/>
            <a:ext cx="2928958" cy="2857520"/>
            <a:chOff x="5857884" y="2428868"/>
            <a:chExt cx="2928958" cy="2857520"/>
          </a:xfrm>
        </p:grpSpPr>
        <p:grpSp>
          <p:nvGrpSpPr>
            <p:cNvPr id="34" name="Skupina 33"/>
            <p:cNvGrpSpPr/>
            <p:nvPr/>
          </p:nvGrpSpPr>
          <p:grpSpPr>
            <a:xfrm>
              <a:off x="5857884" y="2428868"/>
              <a:ext cx="2928958" cy="2857520"/>
              <a:chOff x="5857884" y="2428868"/>
              <a:chExt cx="2928958" cy="2857520"/>
            </a:xfrm>
          </p:grpSpPr>
          <p:sp>
            <p:nvSpPr>
              <p:cNvPr id="12" name="Rovnoramenný trojúhelník 11"/>
              <p:cNvSpPr/>
              <p:nvPr/>
            </p:nvSpPr>
            <p:spPr>
              <a:xfrm>
                <a:off x="5857884" y="2428868"/>
                <a:ext cx="2928958" cy="2857520"/>
              </a:xfrm>
              <a:prstGeom prst="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215074" y="4143380"/>
                <a:ext cx="785818" cy="101566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6000" dirty="0" smtClean="0">
                    <a:sym typeface="Symbol"/>
                  </a:rPr>
                  <a:t>p</a:t>
                </a:r>
                <a:endParaRPr lang="cs-CZ" sz="6000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7608115" y="4235713"/>
                <a:ext cx="78581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5400" dirty="0" smtClean="0">
                    <a:latin typeface="Cambria" pitchFamily="18" charset="0"/>
                    <a:sym typeface="Symbol"/>
                  </a:rPr>
                  <a:t>S</a:t>
                </a:r>
                <a:endParaRPr lang="cs-CZ" sz="5400" dirty="0">
                  <a:latin typeface="Cambria" pitchFamily="18" charset="0"/>
                </a:endParaRPr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6929454" y="3000372"/>
                <a:ext cx="785818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5400" dirty="0">
                    <a:latin typeface="Cambria" pitchFamily="18" charset="0"/>
                    <a:sym typeface="Symbol"/>
                  </a:rPr>
                  <a:t>F</a:t>
                </a:r>
                <a:endParaRPr lang="cs-CZ" sz="5400" dirty="0">
                  <a:latin typeface="Cambria" pitchFamily="18" charset="0"/>
                </a:endParaRPr>
              </a:p>
            </p:txBody>
          </p:sp>
        </p:grpSp>
        <p:cxnSp>
          <p:nvCxnSpPr>
            <p:cNvPr id="20" name="Přímá spojovací čára 19"/>
            <p:cNvCxnSpPr/>
            <p:nvPr/>
          </p:nvCxnSpPr>
          <p:spPr>
            <a:xfrm>
              <a:off x="6715140" y="4071942"/>
              <a:ext cx="1285884" cy="1588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Zástupný symbol pro obsah 1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endParaRPr lang="cs-CZ" sz="4000" dirty="0" smtClean="0">
              <a:latin typeface="Cambria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mbria" pitchFamily="18" charset="0"/>
              </a:rPr>
              <a:t>p = F : S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mbria" pitchFamily="18" charset="0"/>
              </a:rPr>
              <a:t>F = p </a:t>
            </a:r>
            <a:r>
              <a:rPr lang="cs-CZ" sz="4000" dirty="0" smtClean="0">
                <a:latin typeface="Cambria" pitchFamily="18" charset="0"/>
                <a:sym typeface="Symbol"/>
              </a:rPr>
              <a:t> S</a:t>
            </a:r>
          </a:p>
          <a:p>
            <a:pPr>
              <a:buFont typeface="Wingdings" pitchFamily="2" charset="2"/>
              <a:buChar char="§"/>
            </a:pPr>
            <a:r>
              <a:rPr lang="cs-CZ" sz="4000" dirty="0" smtClean="0">
                <a:latin typeface="Cambria" pitchFamily="18" charset="0"/>
                <a:sym typeface="Symbol"/>
              </a:rPr>
              <a:t>S = F : p</a:t>
            </a:r>
            <a:endParaRPr lang="cs-CZ" sz="4000" dirty="0">
              <a:latin typeface="Cambr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Převeď jednotky síly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1928802"/>
            <a:ext cx="411794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2,54 </a:t>
            </a:r>
            <a:r>
              <a:rPr lang="cs-CZ" sz="2600" dirty="0" err="1" smtClean="0">
                <a:latin typeface="Cambria" pitchFamily="18" charset="0"/>
              </a:rPr>
              <a:t>kN</a:t>
            </a:r>
            <a:r>
              <a:rPr lang="cs-CZ" sz="2600" dirty="0" smtClean="0">
                <a:latin typeface="Cambria" pitchFamily="18" charset="0"/>
              </a:rPr>
              <a:t> (N)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0,098 MN (N)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6 020 </a:t>
            </a:r>
            <a:r>
              <a:rPr lang="cs-CZ" sz="2600" dirty="0" err="1" smtClean="0">
                <a:latin typeface="Cambria" pitchFamily="18" charset="0"/>
              </a:rPr>
              <a:t>kN</a:t>
            </a:r>
            <a:r>
              <a:rPr lang="cs-CZ" sz="2600" dirty="0" smtClean="0">
                <a:latin typeface="Cambria" pitchFamily="18" charset="0"/>
              </a:rPr>
              <a:t> (N)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355 N (</a:t>
            </a:r>
            <a:r>
              <a:rPr lang="cs-CZ" sz="2600" dirty="0" err="1" smtClean="0">
                <a:latin typeface="Cambria" pitchFamily="18" charset="0"/>
              </a:rPr>
              <a:t>kN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0,77 MN (N) = 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12 500 N (MN) = 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3,4 MN (</a:t>
            </a:r>
            <a:r>
              <a:rPr lang="cs-CZ" sz="2600" dirty="0" err="1" smtClean="0">
                <a:latin typeface="Cambria" pitchFamily="18" charset="0"/>
              </a:rPr>
              <a:t>kN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40 200 N (</a:t>
            </a:r>
            <a:r>
              <a:rPr lang="cs-CZ" sz="2600" dirty="0" err="1" smtClean="0">
                <a:latin typeface="Cambria" pitchFamily="18" charset="0"/>
              </a:rPr>
              <a:t>kN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40 200 N (MN)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580 N (</a:t>
            </a:r>
            <a:r>
              <a:rPr lang="cs-CZ" sz="2600" dirty="0" err="1" smtClean="0">
                <a:latin typeface="Cambria" pitchFamily="18" charset="0"/>
              </a:rPr>
              <a:t>kN</a:t>
            </a:r>
            <a:r>
              <a:rPr lang="cs-CZ" sz="2600" dirty="0" smtClean="0">
                <a:latin typeface="Cambria" pitchFamily="18" charset="0"/>
              </a:rPr>
              <a:t>) =</a:t>
            </a:r>
            <a:endParaRPr lang="cs-CZ" sz="2600" dirty="0">
              <a:latin typeface="Cambr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Převeď jednotky síly- výsledky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1928802"/>
            <a:ext cx="507209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2,54 </a:t>
            </a:r>
            <a:r>
              <a:rPr lang="cs-CZ" sz="2600" dirty="0" err="1" smtClean="0">
                <a:latin typeface="Cambria" pitchFamily="18" charset="0"/>
              </a:rPr>
              <a:t>kN</a:t>
            </a:r>
            <a:r>
              <a:rPr lang="cs-CZ" sz="2600" dirty="0" smtClean="0">
                <a:latin typeface="Cambria" pitchFamily="18" charset="0"/>
              </a:rPr>
              <a:t> 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2 540 N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0,098 MN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98 000 N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6 020 </a:t>
            </a:r>
            <a:r>
              <a:rPr lang="cs-CZ" sz="2600" dirty="0" err="1" smtClean="0">
                <a:latin typeface="Cambria" pitchFamily="18" charset="0"/>
              </a:rPr>
              <a:t>kN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6 020 000 N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355 N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0,355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kN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 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0,77 MN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770 000 N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12 500 N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0,012 5 MN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3,4 MN =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3 400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kN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40 200 N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40,2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kN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40 200 N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0,040 2 MN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580 N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0,58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kN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Převeď jednotky tlaku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1928802"/>
            <a:ext cx="411794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0,35 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0,38 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620 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33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0,44 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) = 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2 500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) = 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3,4 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222 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4 200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) =</a:t>
            </a: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180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) =</a:t>
            </a:r>
            <a:endParaRPr lang="cs-CZ" sz="2600" dirty="0">
              <a:latin typeface="Cambr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Převeď jednotky tlaku - výsledky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1928802"/>
            <a:ext cx="500066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0,35 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 =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 350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Pa</a:t>
            </a:r>
            <a:endParaRPr lang="cs-CZ" sz="2600" dirty="0" smtClean="0"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0,38 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380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kPa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620 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 =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0,62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MPa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33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0,033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kPa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0,44 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440 000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2 500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0,002 5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MPa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3,4 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3 400 000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222 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222 000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4 200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MPa</a:t>
            </a:r>
            <a:r>
              <a:rPr lang="cs-CZ" sz="2600" dirty="0" smtClean="0">
                <a:latin typeface="Cambria" pitchFamily="18" charset="0"/>
              </a:rPr>
              <a:t>)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0,004 2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MPa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  <a:p>
            <a:pPr marL="514350" indent="-514350">
              <a:buAutoNum type="alphaLcParenR"/>
            </a:pPr>
            <a:r>
              <a:rPr lang="cs-CZ" sz="2600" dirty="0" smtClean="0">
                <a:latin typeface="Cambria" pitchFamily="18" charset="0"/>
              </a:rPr>
              <a:t>180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 (</a:t>
            </a:r>
            <a:r>
              <a:rPr lang="cs-CZ" sz="2600" dirty="0" err="1" smtClean="0">
                <a:latin typeface="Cambria" pitchFamily="18" charset="0"/>
              </a:rPr>
              <a:t>kPa</a:t>
            </a:r>
            <a:r>
              <a:rPr lang="cs-CZ" sz="2600" dirty="0" smtClean="0">
                <a:latin typeface="Cambria" pitchFamily="18" charset="0"/>
              </a:rPr>
              <a:t>) = </a:t>
            </a:r>
            <a:r>
              <a:rPr lang="cs-CZ" sz="2600" dirty="0" smtClean="0">
                <a:solidFill>
                  <a:srgbClr val="C00000"/>
                </a:solidFill>
                <a:latin typeface="Cambria" pitchFamily="18" charset="0"/>
              </a:rPr>
              <a:t>0,18 </a:t>
            </a:r>
            <a:r>
              <a:rPr lang="cs-CZ" sz="2600" dirty="0" err="1" smtClean="0">
                <a:solidFill>
                  <a:srgbClr val="C00000"/>
                </a:solidFill>
                <a:latin typeface="Cambria" pitchFamily="18" charset="0"/>
              </a:rPr>
              <a:t>kPa</a:t>
            </a:r>
            <a:endParaRPr lang="cs-CZ" sz="2600" dirty="0" smtClean="0">
              <a:solidFill>
                <a:srgbClr val="C00000"/>
              </a:solidFill>
              <a:latin typeface="Cambria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28728" y="4500570"/>
            <a:ext cx="142876" cy="63166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85786" y="1928802"/>
            <a:ext cx="7643866" cy="4452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ambria" pitchFamily="18" charset="0"/>
              </a:rPr>
              <a:t>Jak velký tlak vyvolá píst s obsahem 25 cm</a:t>
            </a:r>
            <a:r>
              <a:rPr lang="cs-CZ" sz="2600" baseline="30000" dirty="0" smtClean="0">
                <a:latin typeface="Cambria" pitchFamily="18" charset="0"/>
              </a:rPr>
              <a:t>2</a:t>
            </a:r>
            <a:r>
              <a:rPr lang="cs-CZ" sz="2600" dirty="0" smtClean="0">
                <a:latin typeface="Cambria" pitchFamily="18" charset="0"/>
              </a:rPr>
              <a:t>,</a:t>
            </a:r>
          </a:p>
          <a:p>
            <a:r>
              <a:rPr lang="cs-CZ" sz="2600" dirty="0" smtClean="0">
                <a:latin typeface="Cambria" pitchFamily="18" charset="0"/>
              </a:rPr>
              <a:t>působíme-li na něj tlakovou silou 100 N?</a:t>
            </a:r>
          </a:p>
          <a:p>
            <a:r>
              <a:rPr lang="cs-CZ" sz="2600" dirty="0" smtClean="0">
                <a:latin typeface="Cambria" pitchFamily="18" charset="0"/>
              </a:rPr>
              <a:t>----------------------------------------------------------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p = ?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endParaRPr lang="cs-CZ" sz="2600" dirty="0" smtClean="0">
              <a:latin typeface="Cambria" pitchFamily="18" charset="0"/>
            </a:endParaRPr>
          </a:p>
          <a:p>
            <a:r>
              <a:rPr lang="cs-CZ" sz="2600" dirty="0" smtClean="0">
                <a:latin typeface="Cambria" pitchFamily="18" charset="0"/>
              </a:rPr>
              <a:t>F = 100 N</a:t>
            </a:r>
          </a:p>
          <a:p>
            <a:r>
              <a:rPr lang="cs-CZ" sz="2600" dirty="0" smtClean="0">
                <a:latin typeface="Cambria" pitchFamily="18" charset="0"/>
              </a:rPr>
              <a:t>S = 25 cm</a:t>
            </a:r>
            <a:r>
              <a:rPr lang="cs-CZ" sz="2600" baseline="30000" dirty="0" smtClean="0">
                <a:latin typeface="Cambria" pitchFamily="18" charset="0"/>
              </a:rPr>
              <a:t>2 </a:t>
            </a:r>
            <a:r>
              <a:rPr lang="cs-CZ" sz="2600" dirty="0" smtClean="0">
                <a:latin typeface="Cambria" pitchFamily="18" charset="0"/>
              </a:rPr>
              <a:t> = 0,002 5 m</a:t>
            </a:r>
            <a:r>
              <a:rPr lang="cs-CZ" sz="2600" baseline="30000" dirty="0" smtClean="0">
                <a:latin typeface="Cambria" pitchFamily="18" charset="0"/>
              </a:rPr>
              <a:t>2</a:t>
            </a:r>
          </a:p>
          <a:p>
            <a:r>
              <a:rPr lang="cs-CZ" sz="2600" baseline="30000" dirty="0" smtClean="0">
                <a:latin typeface="Cambria" pitchFamily="18" charset="0"/>
              </a:rPr>
              <a:t>----------------------------------------------</a:t>
            </a:r>
          </a:p>
          <a:p>
            <a:r>
              <a:rPr lang="cs-CZ" sz="2800" dirty="0" smtClean="0">
                <a:latin typeface="Cambria" pitchFamily="18" charset="0"/>
              </a:rPr>
              <a:t>p = </a:t>
            </a:r>
          </a:p>
          <a:p>
            <a:r>
              <a:rPr lang="cs-CZ" sz="2800" dirty="0" smtClean="0">
                <a:latin typeface="Cambria" pitchFamily="18" charset="0"/>
              </a:rPr>
              <a:t>p = 100 : 0,002 5</a:t>
            </a:r>
          </a:p>
          <a:p>
            <a:r>
              <a:rPr lang="cs-CZ" sz="2800" dirty="0" smtClean="0">
                <a:latin typeface="Cambria" pitchFamily="18" charset="0"/>
              </a:rPr>
              <a:t>p = 40 000 </a:t>
            </a:r>
            <a:r>
              <a:rPr lang="cs-CZ" sz="2800" dirty="0" err="1" smtClean="0">
                <a:latin typeface="Cambria" pitchFamily="18" charset="0"/>
              </a:rPr>
              <a:t>Pa</a:t>
            </a:r>
            <a:r>
              <a:rPr lang="cs-CZ" sz="2800" dirty="0" smtClean="0">
                <a:latin typeface="Cambria" pitchFamily="18" charset="0"/>
              </a:rPr>
              <a:t> = 40 </a:t>
            </a:r>
            <a:r>
              <a:rPr lang="cs-CZ" sz="2800" dirty="0" err="1" smtClean="0">
                <a:latin typeface="Cambria" pitchFamily="18" charset="0"/>
              </a:rPr>
              <a:t>kPa</a:t>
            </a:r>
            <a:endParaRPr lang="cs-CZ" sz="2800" dirty="0" smtClean="0">
              <a:latin typeface="Cambria" pitchFamily="18" charset="0"/>
            </a:endParaRPr>
          </a:p>
          <a:p>
            <a:r>
              <a:rPr lang="cs-CZ" sz="2800" dirty="0" smtClean="0">
                <a:latin typeface="Cambria" pitchFamily="18" charset="0"/>
              </a:rPr>
              <a:t>Vznikne tlak 40 </a:t>
            </a:r>
            <a:r>
              <a:rPr lang="cs-CZ" sz="2800" dirty="0" err="1" smtClean="0">
                <a:latin typeface="Cambria" pitchFamily="18" charset="0"/>
              </a:rPr>
              <a:t>kPa</a:t>
            </a:r>
            <a:r>
              <a:rPr lang="cs-CZ" sz="2800" dirty="0" smtClean="0">
                <a:latin typeface="Cambria" pitchFamily="18" charset="0"/>
              </a:rPr>
              <a:t>.</a:t>
            </a:r>
            <a:endParaRPr lang="cs-CZ" sz="2600" dirty="0">
              <a:latin typeface="Cambria" pitchFamily="18" charset="0"/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785786" y="3143248"/>
            <a:ext cx="4500594" cy="3214710"/>
          </a:xfrm>
          <a:prstGeom prst="round2DiagRect">
            <a:avLst>
              <a:gd name="adj1" fmla="val 7829"/>
              <a:gd name="adj2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mbria" pitchFamily="18" charset="0"/>
              </a:rPr>
              <a:t>Řešení</a:t>
            </a:r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Příklad 1 – výpočet tlaku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85786" y="1928803"/>
            <a:ext cx="7643866" cy="47602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latin typeface="Cambria" pitchFamily="18" charset="0"/>
              </a:rPr>
              <a:t>Tlak větru je 1 200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r>
              <a:rPr lang="cs-CZ" sz="2600" dirty="0" smtClean="0">
                <a:latin typeface="Cambria" pitchFamily="18" charset="0"/>
              </a:rPr>
              <a:t>. Jak velká tlaková síla napíná lodní plachtu s obsahem 3,4 m</a:t>
            </a:r>
            <a:r>
              <a:rPr lang="cs-CZ" sz="2600" baseline="30000" dirty="0" smtClean="0">
                <a:latin typeface="Cambria" pitchFamily="18" charset="0"/>
              </a:rPr>
              <a:t>2</a:t>
            </a:r>
            <a:r>
              <a:rPr lang="cs-CZ" sz="2600" dirty="0" smtClean="0">
                <a:latin typeface="Cambria" pitchFamily="18" charset="0"/>
              </a:rPr>
              <a:t>?</a:t>
            </a:r>
          </a:p>
          <a:p>
            <a:r>
              <a:rPr lang="cs-CZ" sz="2600" dirty="0" smtClean="0">
                <a:latin typeface="Cambria" pitchFamily="18" charset="0"/>
              </a:rPr>
              <a:t>----------------------------------------------------------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p = 1 200 </a:t>
            </a:r>
            <a:r>
              <a:rPr lang="cs-CZ" sz="2600" dirty="0" err="1" smtClean="0">
                <a:latin typeface="Cambria" pitchFamily="18" charset="0"/>
              </a:rPr>
              <a:t>Pa</a:t>
            </a:r>
            <a:endParaRPr lang="cs-CZ" sz="2600" dirty="0" smtClean="0">
              <a:latin typeface="Cambria" pitchFamily="18" charset="0"/>
            </a:endParaRPr>
          </a:p>
          <a:p>
            <a:r>
              <a:rPr lang="cs-CZ" sz="2600" dirty="0" smtClean="0">
                <a:latin typeface="Cambria" pitchFamily="18" charset="0"/>
              </a:rPr>
              <a:t>F = ? N</a:t>
            </a:r>
          </a:p>
          <a:p>
            <a:r>
              <a:rPr lang="cs-CZ" sz="2600" dirty="0" smtClean="0">
                <a:latin typeface="Cambria" pitchFamily="18" charset="0"/>
              </a:rPr>
              <a:t>S = 3,4 m</a:t>
            </a:r>
            <a:r>
              <a:rPr lang="cs-CZ" sz="2600" baseline="30000" dirty="0" smtClean="0">
                <a:latin typeface="Cambria" pitchFamily="18" charset="0"/>
              </a:rPr>
              <a:t>2 </a:t>
            </a:r>
            <a:r>
              <a:rPr lang="cs-CZ" sz="2600" dirty="0" smtClean="0">
                <a:latin typeface="Cambria" pitchFamily="18" charset="0"/>
              </a:rPr>
              <a:t> </a:t>
            </a:r>
          </a:p>
          <a:p>
            <a:r>
              <a:rPr lang="cs-CZ" sz="2600" dirty="0" smtClean="0">
                <a:latin typeface="Cambria" pitchFamily="18" charset="0"/>
              </a:rPr>
              <a:t>--------------------</a:t>
            </a:r>
          </a:p>
          <a:p>
            <a:r>
              <a:rPr lang="cs-CZ" sz="2600" dirty="0" smtClean="0">
                <a:latin typeface="Cambria" pitchFamily="18" charset="0"/>
              </a:rPr>
              <a:t>F = p </a:t>
            </a:r>
            <a:r>
              <a:rPr lang="cs-CZ" sz="2600" dirty="0" smtClean="0">
                <a:latin typeface="Cambria" pitchFamily="18" charset="0"/>
                <a:sym typeface="Symbol"/>
              </a:rPr>
              <a:t> S</a:t>
            </a:r>
          </a:p>
          <a:p>
            <a:r>
              <a:rPr lang="cs-CZ" sz="2600" dirty="0" smtClean="0">
                <a:latin typeface="Cambria" pitchFamily="18" charset="0"/>
                <a:sym typeface="Symbol"/>
              </a:rPr>
              <a:t>F = 1 200  3,4</a:t>
            </a:r>
          </a:p>
          <a:p>
            <a:r>
              <a:rPr lang="cs-CZ" sz="2600" dirty="0" smtClean="0">
                <a:latin typeface="Cambria" pitchFamily="18" charset="0"/>
                <a:sym typeface="Symbol"/>
              </a:rPr>
              <a:t>F = 4 080 N = 4,08 </a:t>
            </a:r>
            <a:r>
              <a:rPr lang="cs-CZ" sz="2600" dirty="0" err="1" smtClean="0">
                <a:latin typeface="Cambria" pitchFamily="18" charset="0"/>
                <a:sym typeface="Symbol"/>
              </a:rPr>
              <a:t>kN</a:t>
            </a:r>
            <a:endParaRPr lang="cs-CZ" sz="2600" dirty="0" smtClean="0">
              <a:latin typeface="Cambria" pitchFamily="18" charset="0"/>
              <a:sym typeface="Symbol"/>
            </a:endParaRPr>
          </a:p>
          <a:p>
            <a:r>
              <a:rPr lang="cs-CZ" sz="2600" dirty="0" smtClean="0">
                <a:latin typeface="Cambria" pitchFamily="18" charset="0"/>
                <a:sym typeface="Symbol"/>
              </a:rPr>
              <a:t>Plachta je  napínána silou 4,08 </a:t>
            </a:r>
            <a:r>
              <a:rPr lang="cs-CZ" sz="2600" dirty="0" err="1" smtClean="0">
                <a:latin typeface="Cambria" pitchFamily="18" charset="0"/>
                <a:sym typeface="Symbol"/>
              </a:rPr>
              <a:t>kN</a:t>
            </a:r>
            <a:r>
              <a:rPr lang="cs-CZ" sz="2600" dirty="0" smtClean="0">
                <a:latin typeface="Cambria" pitchFamily="18" charset="0"/>
                <a:sym typeface="Symbol"/>
              </a:rPr>
              <a:t>. </a:t>
            </a:r>
            <a:endParaRPr lang="cs-CZ" sz="2600" dirty="0" smtClean="0">
              <a:latin typeface="Cambria" pitchFamily="18" charset="0"/>
            </a:endParaRPr>
          </a:p>
          <a:p>
            <a:endParaRPr lang="cs-CZ" sz="2600" baseline="30000" dirty="0" smtClean="0">
              <a:latin typeface="Cambria" pitchFamily="18" charset="0"/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857224" y="3143248"/>
            <a:ext cx="4857784" cy="3214710"/>
          </a:xfrm>
          <a:prstGeom prst="round2DiagRect">
            <a:avLst>
              <a:gd name="adj1" fmla="val 7829"/>
              <a:gd name="adj2" fmla="val 0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Cambria" pitchFamily="18" charset="0"/>
              </a:rPr>
              <a:t>Řešení</a:t>
            </a:r>
            <a:endParaRPr lang="cs-CZ" sz="3600" dirty="0">
              <a:solidFill>
                <a:schemeClr val="tx1"/>
              </a:solidFill>
              <a:latin typeface="Cambr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92869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Cambria" pitchFamily="18" charset="0"/>
                <a:cs typeface="Arial" pitchFamily="34" charset="0"/>
              </a:rPr>
              <a:t>Příklad 2 – výpočet tlakové síly 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Cambria" pitchFamily="18" charset="0"/>
              <a:cs typeface="Arial" pitchFamily="34" charset="0"/>
            </a:endParaRPr>
          </a:p>
        </p:txBody>
      </p:sp>
      <p:sp>
        <p:nvSpPr>
          <p:cNvPr id="23" name="Tlačítko akce: Dopředu nebo Další 22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715272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50800" dist="38100" algn="l" rotWithShape="0">
                    <a:schemeClr val="tx2">
                      <a:lumMod val="50000"/>
                      <a:alpha val="40000"/>
                    </a:schemeClr>
                  </a:outerShdw>
                </a:effectLst>
                <a:latin typeface="Arial" pitchFamily="34" charset="0"/>
                <a:cs typeface="Arial" pitchFamily="34" charset="0"/>
              </a:rPr>
              <a:t>Citace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50800" dist="38100" algn="l" rotWithShape="0">
                  <a:schemeClr val="tx2">
                    <a:lumMod val="50000"/>
                    <a:alpha val="40000"/>
                  </a:scheme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mbria" pitchFamily="18" charset="0"/>
                <a:cs typeface="Arial" pitchFamily="34" charset="0"/>
              </a:rPr>
              <a:t>Text: vlastní autorské dílo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2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625</TotalTime>
  <Words>641</Words>
  <Application>Microsoft Office PowerPoint</Application>
  <PresentationFormat>Předvádění na obrazovce (4:3)</PresentationFormat>
  <Paragraphs>115</Paragraphs>
  <Slides>13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Snímek 1</vt:lpstr>
      <vt:lpstr>Anotace</vt:lpstr>
      <vt:lpstr>Snímek 3</vt:lpstr>
      <vt:lpstr>Tlak</vt:lpstr>
      <vt:lpstr>Tlaková síla</vt:lpstr>
      <vt:lpstr>Snímek 6</vt:lpstr>
      <vt:lpstr>Převeď jednotky síly </vt:lpstr>
      <vt:lpstr>Převeď jednotky síly- výsledky </vt:lpstr>
      <vt:lpstr>Převeď jednotky tlaku </vt:lpstr>
      <vt:lpstr>Převeď jednotky tlaku - výsledky </vt:lpstr>
      <vt:lpstr>Příklad 1 – výpočet tlaku </vt:lpstr>
      <vt:lpstr>Příklad 2 – výpočet tlakové síly 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ZŠ Uh.Ostroh</cp:lastModifiedBy>
  <cp:revision>99</cp:revision>
  <dcterms:created xsi:type="dcterms:W3CDTF">2011-05-14T09:27:52Z</dcterms:created>
  <dcterms:modified xsi:type="dcterms:W3CDTF">2011-11-03T10:19:51Z</dcterms:modified>
</cp:coreProperties>
</file>