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64" r:id="rId4"/>
    <p:sldId id="260" r:id="rId5"/>
    <p:sldId id="262" r:id="rId6"/>
    <p:sldId id="263" r:id="rId7"/>
    <p:sldId id="261" r:id="rId8"/>
    <p:sldId id="265" r:id="rId9"/>
    <p:sldId id="266" r:id="rId10"/>
    <p:sldId id="267" r:id="rId11"/>
    <p:sldId id="268" r:id="rId12"/>
    <p:sldId id="269" r:id="rId13"/>
    <p:sldId id="270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9520B2-B90E-46B2-97A0-554725A57DA4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E189CF-2C68-45DC-99A5-ADEE20EC4F8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21837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061F7C-526E-409F-BEA2-CAC592020074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63167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061F7C-526E-409F-BEA2-CAC592020074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63167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061F7C-526E-409F-BEA2-CAC592020074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63167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061F7C-526E-409F-BEA2-CAC592020074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63167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061F7C-526E-409F-BEA2-CAC592020074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63167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061F7C-526E-409F-BEA2-CAC592020074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63167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061F7C-526E-409F-BEA2-CAC592020074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63167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061F7C-526E-409F-BEA2-CAC592020074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63167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061F7C-526E-409F-BEA2-CAC592020074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63167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061F7C-526E-409F-BEA2-CAC592020074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63167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png"/><Relationship Id="rId3" Type="http://schemas.openxmlformats.org/officeDocument/2006/relationships/image" Target="../media/image10.png"/><Relationship Id="rId7" Type="http://schemas.openxmlformats.org/officeDocument/2006/relationships/image" Target="../media/image13.png"/><Relationship Id="rId12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image" Target="../media/image6.png"/><Relationship Id="rId9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png"/><Relationship Id="rId3" Type="http://schemas.openxmlformats.org/officeDocument/2006/relationships/image" Target="../media/image10.png"/><Relationship Id="rId7" Type="http://schemas.openxmlformats.org/officeDocument/2006/relationships/image" Target="../media/image13.png"/><Relationship Id="rId12" Type="http://schemas.openxmlformats.org/officeDocument/2006/relationships/image" Target="../media/image1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image" Target="../media/image6.png"/><Relationship Id="rId9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412975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školy: </a:t>
            </a:r>
            <a:r>
              <a:rPr lang="cs-CZ" sz="1300" b="1" dirty="0" smtClean="0"/>
              <a:t> Základní škola a Mateřská škola Kladno, Norská 2633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>Autor: </a:t>
            </a:r>
            <a:r>
              <a:rPr lang="cs-CZ" sz="1300" b="1" dirty="0" smtClean="0"/>
              <a:t>Mgr. Pavla Balejová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materiálu: </a:t>
            </a:r>
            <a:r>
              <a:rPr lang="cs-CZ" sz="1300" b="1" dirty="0" smtClean="0"/>
              <a:t>VY_12_INOVACE_ČJ.1.Bal.11_Prace_s_literárním_textem</a:t>
            </a:r>
            <a:r>
              <a:rPr lang="cs-CZ" sz="1300" dirty="0" smtClean="0"/>
              <a:t/>
            </a:r>
            <a:br>
              <a:rPr lang="cs-CZ" sz="1300" dirty="0" smtClean="0"/>
            </a:b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Datum: </a:t>
            </a:r>
            <a:r>
              <a:rPr lang="cs-CZ" sz="1300" b="1" dirty="0"/>
              <a:t>7</a:t>
            </a:r>
            <a:r>
              <a:rPr lang="cs-CZ" sz="1300" b="1" dirty="0" smtClean="0"/>
              <a:t>. </a:t>
            </a:r>
            <a:r>
              <a:rPr lang="cs-CZ" sz="1300" b="1" dirty="0"/>
              <a:t>3</a:t>
            </a:r>
            <a:r>
              <a:rPr lang="cs-CZ" sz="1300" b="1" dirty="0" smtClean="0"/>
              <a:t>. 2013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Ročník: </a:t>
            </a:r>
            <a:r>
              <a:rPr lang="cs-CZ" sz="1300" b="1" dirty="0" smtClean="0"/>
              <a:t>první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oblast: </a:t>
            </a:r>
            <a:r>
              <a:rPr lang="cs-CZ" sz="1300" b="1" dirty="0" smtClean="0"/>
              <a:t>Jazyk a jazyková komunikace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obor: </a:t>
            </a:r>
            <a:r>
              <a:rPr lang="cs-CZ" sz="1300" b="1" dirty="0" smtClean="0"/>
              <a:t>Český jazyk</a:t>
            </a:r>
            <a:br>
              <a:rPr lang="cs-CZ" sz="1300" b="1" dirty="0" smtClean="0"/>
            </a:br>
            <a:r>
              <a:rPr lang="cs-CZ" sz="1300" dirty="0" smtClean="0"/>
              <a:t>Název: </a:t>
            </a:r>
            <a:r>
              <a:rPr lang="cs-CZ" sz="1300" b="1" dirty="0" smtClean="0"/>
              <a:t>   Práce s literárním textem</a:t>
            </a:r>
            <a:br>
              <a:rPr lang="cs-CZ" sz="1300" b="1" dirty="0" smtClean="0"/>
            </a:br>
            <a:r>
              <a:rPr lang="cs-CZ" sz="1300" dirty="0" smtClean="0"/>
              <a:t>Číslo operačního programu: </a:t>
            </a:r>
            <a:r>
              <a:rPr lang="cs-CZ" sz="1300" b="1" dirty="0" smtClean="0"/>
              <a:t>CZ.1.07/1.4.00/21.3489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projektu: </a:t>
            </a:r>
            <a:r>
              <a:rPr lang="cs-CZ" sz="1300" b="1" dirty="0" smtClean="0"/>
              <a:t>UČÍME SE S RADOSTÍ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Anotace: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Výukový materiál slouží k práci s literárním textem a je určen žákům prvního ročníku. Po přečtení článku je ověřováno porozumění textu. Žáci vybírají správná slova do vět, opravují popletená slova a věty a přiřazují slova ke  správným obrázkům.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dirty="0" smtClean="0"/>
          </a:p>
        </p:txBody>
      </p:sp>
      <p:pic>
        <p:nvPicPr>
          <p:cNvPr id="13314" name="Picture 2" descr="Logolinka ZŠ a MŠ Kladno, Norská 2633"/>
          <p:cNvPicPr>
            <a:picLocks noChangeAspect="1" noChangeArrowheads="1"/>
          </p:cNvPicPr>
          <p:nvPr/>
        </p:nvPicPr>
        <p:blipFill>
          <a:blip r:embed="rId2"/>
          <a:srcRect b="6358"/>
          <a:stretch>
            <a:fillRect/>
          </a:stretch>
        </p:blipFill>
        <p:spPr bwMode="auto">
          <a:xfrm>
            <a:off x="468313" y="115888"/>
            <a:ext cx="8351837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313" y="4797152"/>
            <a:ext cx="5608320" cy="1258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7508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78000">
              <a:schemeClr val="bg1"/>
            </a:gs>
            <a:gs pos="100000">
              <a:srgbClr val="FFC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267964" y="260648"/>
            <a:ext cx="910084" cy="8674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507172" y="6534473"/>
            <a:ext cx="8281988" cy="3166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80000"/>
              </a:lnSpc>
              <a:spcBef>
                <a:spcPct val="0"/>
              </a:spcBef>
              <a:buNone/>
            </a:pPr>
            <a:r>
              <a:rPr lang="cs-CZ" sz="1600" dirty="0" smtClean="0"/>
              <a:t>Autorem materiálu a všech jeho částí, není-li uvedeno jinak, je Mgr. Pavla Balejová.</a:t>
            </a:r>
          </a:p>
          <a:p>
            <a:pPr>
              <a:lnSpc>
                <a:spcPct val="80000"/>
              </a:lnSpc>
            </a:pPr>
            <a:endParaRPr lang="cs-CZ" sz="1800" dirty="0"/>
          </a:p>
        </p:txBody>
      </p:sp>
      <p:sp>
        <p:nvSpPr>
          <p:cNvPr id="5" name="Obdélník 4"/>
          <p:cNvSpPr/>
          <p:nvPr/>
        </p:nvSpPr>
        <p:spPr>
          <a:xfrm>
            <a:off x="890330" y="246124"/>
            <a:ext cx="7112348" cy="415498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P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R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Á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C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E</a:t>
            </a:r>
          </a:p>
          <a:p>
            <a:pPr algn="ctr"/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S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L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I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T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E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R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Á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R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N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Í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M</a:t>
            </a:r>
          </a:p>
          <a:p>
            <a:pPr algn="ctr"/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T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E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X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T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E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M</a:t>
            </a:r>
          </a:p>
        </p:txBody>
      </p:sp>
      <p:pic>
        <p:nvPicPr>
          <p:cNvPr id="17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172" y="2924944"/>
            <a:ext cx="1820671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http://www.clker.com/cliparts/a/1/7/b/1194989604419727334vtt_02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142968"/>
            <a:ext cx="285750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http://www.clker.com/cliparts/7/1/0/6/1194986831579486974beach_ball_01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4884" y="260648"/>
            <a:ext cx="1194736" cy="117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63111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0684" y="14469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Přečti si pozorně článek a podtrhni věty, které patří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</a:t>
            </a: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 obrázkům.</a:t>
            </a:r>
            <a:endParaRPr lang="cs-CZ" sz="2800" b="1" spc="50" dirty="0">
              <a:ln w="11430"/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4145" y="2132856"/>
            <a:ext cx="782296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Už by na něm chtěl jezdit.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4145" y="1782146"/>
            <a:ext cx="7844290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Dostal k Vánocům skvělý dárek - nové kolo.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0169" y="968576"/>
            <a:ext cx="78853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DÁREK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42942" y="1412776"/>
            <a:ext cx="78066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Petr se těší, až bude jaro.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16009" y="3933056"/>
            <a:ext cx="782296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on by se chtěl už tolik pochlubit kamarádům!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42942" y="3548903"/>
            <a:ext cx="7844290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Venku je ještě spousta sněhu.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8948" y="2492896"/>
            <a:ext cx="78853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Kolo je modré a má přehazovačku.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24145" y="2852936"/>
            <a:ext cx="6347507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Stojí ve sklepě vedle lyží a září novotou.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32280" y="3212976"/>
            <a:ext cx="78066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Petr se na něj chodí dívat.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1026" name="Picture 2" descr="http://www.clker.com/cliparts/a/1/7/b/1194989604419727334vtt_02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611527"/>
            <a:ext cx="285750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1/d/0/9/12065592991460527450roym_cabane_sucre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456276"/>
            <a:ext cx="2626298" cy="2363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6/a/7/8/119544547264062354Machovka_snowman2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8682" y="5949280"/>
            <a:ext cx="450206" cy="765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6/f/9/2/1257675485724299555secretlondon_Green_present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7410" y="437547"/>
            <a:ext cx="1644664" cy="1701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00831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0684" y="14469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Zakroužkuj správnou odpověď.</a:t>
            </a:r>
            <a:endParaRPr lang="cs-CZ" sz="2800" b="1" spc="50" dirty="0">
              <a:ln w="11430"/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16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7030" y="1440507"/>
            <a:ext cx="2684301" cy="3715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979150" y="1772816"/>
            <a:ext cx="127092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Vánoce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220416" y="2874522"/>
            <a:ext cx="76540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léto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229507" y="2351302"/>
            <a:ext cx="77021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jaro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019881" y="4653136"/>
            <a:ext cx="116647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modré</a:t>
            </a:r>
            <a:endParaRPr lang="cs-CZ" sz="28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912205" y="5754842"/>
            <a:ext cx="135883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stříbrné</a:t>
            </a:r>
            <a:endParaRPr lang="cs-CZ" sz="28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918569" y="5231622"/>
            <a:ext cx="136909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červené</a:t>
            </a:r>
            <a:endParaRPr lang="cs-CZ" sz="28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823740" y="4658072"/>
            <a:ext cx="95365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bláto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821636" y="5759778"/>
            <a:ext cx="93487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mlha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900458" y="5236558"/>
            <a:ext cx="80021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sníh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921681" y="1772816"/>
            <a:ext cx="75777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lyže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878833" y="2874522"/>
            <a:ext cx="82048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kolo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861184" y="2351302"/>
            <a:ext cx="87876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saně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94880" y="1124744"/>
            <a:ext cx="2593484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Petr se těší na</a:t>
            </a: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: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003826" y="1124744"/>
            <a:ext cx="2888654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Petr dostal nové: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480546" y="4105720"/>
            <a:ext cx="1617053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Venku je: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17870" y="4123261"/>
            <a:ext cx="2885978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Petrovo kolo je: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395404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0684" y="14469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Škrtni písmena, která do slov nepatří.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Všechna slova musí být ze článku DÁREK.</a:t>
            </a:r>
            <a:endParaRPr lang="cs-CZ" sz="2800" b="1" spc="50" dirty="0">
              <a:ln w="11430"/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363386" y="3726599"/>
            <a:ext cx="2314993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stojíme</a:t>
            </a:r>
            <a:endParaRPr lang="cs-CZ" sz="5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43784" y="4221088"/>
            <a:ext cx="1931491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chtěla</a:t>
            </a:r>
            <a:endParaRPr lang="cs-CZ" sz="5400" b="1" dirty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68099" y="1276231"/>
            <a:ext cx="2282933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1905"/>
                <a:solidFill>
                  <a:schemeClr val="tx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dostala</a:t>
            </a:r>
            <a:endParaRPr lang="cs-CZ" sz="5400" b="1" dirty="0">
              <a:ln w="1905"/>
              <a:solidFill>
                <a:schemeClr val="tx2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436096" y="5144418"/>
            <a:ext cx="2670924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chodíme</a:t>
            </a:r>
            <a:endParaRPr lang="cs-CZ" sz="5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891962" y="1916832"/>
            <a:ext cx="178247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okolo</a:t>
            </a:r>
            <a:endParaRPr lang="cs-CZ" sz="5400" b="1" dirty="0">
              <a:ln w="1905"/>
              <a:solidFill>
                <a:srgbClr val="FFC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993326" y="1268760"/>
            <a:ext cx="1698863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Petra</a:t>
            </a:r>
            <a:endParaRPr lang="cs-CZ" sz="5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051720" y="5517232"/>
            <a:ext cx="2338654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nového</a:t>
            </a:r>
            <a:endParaRPr lang="cs-CZ" sz="5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21342" y="2378497"/>
            <a:ext cx="1953933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potěší</a:t>
            </a:r>
            <a:endParaRPr lang="cs-CZ" sz="5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235518" y="2397699"/>
            <a:ext cx="2468304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ještěrka</a:t>
            </a:r>
            <a:endParaRPr lang="cs-CZ" sz="5400" b="1" dirty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527717" y="3573016"/>
            <a:ext cx="1818190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zazáří</a:t>
            </a:r>
            <a:endParaRPr lang="cs-CZ" sz="5400" b="1" dirty="0">
              <a:ln w="1905"/>
              <a:solidFill>
                <a:srgbClr val="FFC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388538" y="1124744"/>
            <a:ext cx="246926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bychom</a:t>
            </a:r>
            <a:endParaRPr lang="cs-CZ" sz="5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639632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0684" y="14469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Jaké dárky by se ještě Petrovi na jaře hodily?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Ke všem obrázkům přiřaď správné slovo. </a:t>
            </a:r>
            <a:endParaRPr lang="cs-CZ" sz="2800" b="1" spc="50" dirty="0">
              <a:ln w="11430"/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2050" name="Picture 2" descr="http://www.clker.com/cliparts/a/d/5/8/1197105008956808629biswajyotim_Ski_man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510" y="947336"/>
            <a:ext cx="1732208" cy="1322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7/1/0/6/1194986831579486974beach_ball_01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080911"/>
            <a:ext cx="1194736" cy="117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clker.com/cliparts/5/d/d/c/11949847401560083297sledge_01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213592"/>
            <a:ext cx="1921396" cy="909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clker.com/cliparts/6/1/c/7/1194986775206994899tennis_racket_01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5068" y="1027678"/>
            <a:ext cx="1601813" cy="1228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clker.com/cliparts/1/3/6/1/11949847382048962006rollerblades.svg.med.pn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15" r="20156" b="29297"/>
          <a:stretch/>
        </p:blipFill>
        <p:spPr bwMode="auto">
          <a:xfrm>
            <a:off x="214979" y="2377345"/>
            <a:ext cx="2017523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www.clker.com/cliparts/1/5/a/2/119498644115080074pattino_architetto_franc_01.svg.me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452" y="2377345"/>
            <a:ext cx="1703381" cy="1368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www.clker.com/cliparts/1/5/7/b/11949864461694789848winter_hat_nathan_eady_01.svg.me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6536" y="2296641"/>
            <a:ext cx="1539081" cy="1318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0" descr="http://www.clker.com/cliparts/u/o/K/b/E/m/kid-flying-kite-md.png"/>
          <p:cNvPicPr>
            <a:picLocks noChangeAspect="1" noChangeArrowheads="1"/>
          </p:cNvPicPr>
          <p:nvPr/>
        </p:nvPicPr>
        <p:blipFill rotWithShape="1">
          <a:blip r:embed="rId10"/>
          <a:srcRect r="58290" b="50000"/>
          <a:stretch/>
        </p:blipFill>
        <p:spPr bwMode="auto">
          <a:xfrm>
            <a:off x="7075689" y="1970607"/>
            <a:ext cx="1462603" cy="16068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Picture 16" descr="http://www.clker.com/cliparts/R/w/W/J/L/Y/swim-shorts-md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200" y="3933056"/>
            <a:ext cx="1419224" cy="1285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http://www.clker.com/cliparts/j/l/H/p/P/z/boat-without-mast-md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223522"/>
            <a:ext cx="2838450" cy="885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http://www.clker.com/cliparts/3/7/d/5/1197103862376117882Gioppino_Soccer_Ball.svg.med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5842" y="3872818"/>
            <a:ext cx="1318918" cy="1292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4101768" y="6274806"/>
            <a:ext cx="266861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olečkové brusle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95389" y="6215557"/>
            <a:ext cx="75777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lyže</a:t>
            </a:r>
            <a:endParaRPr lang="cs-CZ" sz="2800" b="1" dirty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987988" y="6262798"/>
            <a:ext cx="193354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tx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</a:t>
            </a:r>
            <a:r>
              <a:rPr lang="cs-CZ" sz="2800" b="1" dirty="0" smtClean="0">
                <a:ln w="1905"/>
                <a:solidFill>
                  <a:schemeClr val="tx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ední brusle</a:t>
            </a:r>
            <a:endParaRPr lang="cs-CZ" sz="2800" b="1" dirty="0">
              <a:ln w="1905"/>
              <a:solidFill>
                <a:schemeClr val="tx2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635417" y="6215557"/>
            <a:ext cx="240726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afukovací míč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369452" y="5953947"/>
            <a:ext cx="238321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  <a:r>
              <a:rPr lang="cs-CZ" sz="2800" b="1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aketa na tenis</a:t>
            </a:r>
            <a:endParaRPr lang="cs-CZ" sz="2800" b="1" dirty="0">
              <a:ln w="1905"/>
              <a:solidFill>
                <a:srgbClr val="FFC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771176" y="5759946"/>
            <a:ext cx="87876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saně</a:t>
            </a:r>
            <a:endParaRPr lang="cs-CZ" sz="28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09857" y="5739578"/>
            <a:ext cx="112883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čepice</a:t>
            </a:r>
            <a:endParaRPr lang="cs-CZ" sz="2800" b="1" dirty="0">
              <a:ln w="1905"/>
              <a:solidFill>
                <a:schemeClr val="tx2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933687" y="5790875"/>
            <a:ext cx="84843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drak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780465" y="5663704"/>
            <a:ext cx="115102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plavky</a:t>
            </a:r>
            <a:endParaRPr lang="cs-CZ" sz="2800" b="1" dirty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488966" y="5515414"/>
            <a:ext cx="103496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loďka</a:t>
            </a:r>
            <a:endParaRPr lang="cs-CZ" sz="28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771743" y="5772655"/>
            <a:ext cx="221503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</a:t>
            </a: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otbalový míč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452078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6" descr="http://www.clker.com/cliparts/C/r/i/h/l/R/kid-wearing-cap-md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360"/>
          <a:stretch/>
        </p:blipFill>
        <p:spPr bwMode="auto">
          <a:xfrm>
            <a:off x="6617648" y="1227921"/>
            <a:ext cx="1999793" cy="2287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2292788" y="5073897"/>
            <a:ext cx="4032448" cy="1772816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30684" y="14469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Podle článku DÁREK přiřaď k pravdivým větám usměvavého smajlíka,</a:t>
            </a: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</a:t>
            </a: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 nepravdivým větám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</a:t>
            </a: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amračeného. Vysvětli.</a:t>
            </a:r>
            <a:endParaRPr lang="cs-CZ" sz="2800" b="1" spc="50" dirty="0">
              <a:ln w="11430"/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34807" y="2565200"/>
            <a:ext cx="782296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Ukládá ho do garáže vedle motorky.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4145" y="1916832"/>
            <a:ext cx="7844290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Kolo je modré a má přehazovačku.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19209" y="1258926"/>
            <a:ext cx="78066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Petr jezdí na novém kole.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52454" y="3284984"/>
            <a:ext cx="78853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Dostal ho k Vánocům.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19209" y="3887101"/>
            <a:ext cx="4799647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Všem kamarádům se moc líbí.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05665" y="4455836"/>
            <a:ext cx="7806695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Petr se těší, až bude léto a pojede na něm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 rybníku.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12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27582" y="5299775"/>
            <a:ext cx="557213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19032" y="6005418"/>
            <a:ext cx="557213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08214" y="5301208"/>
            <a:ext cx="555625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38695" y="6005416"/>
            <a:ext cx="557212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50131" y="6035848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161333" y="6035847"/>
            <a:ext cx="538163" cy="538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161334" y="5277810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50131" y="5296180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 descr="http://www.clker.com/cliparts/a/1/7/b/1194989604419727334vtt_02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9615" y="2396111"/>
            <a:ext cx="285750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09557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40800" y="188640"/>
            <a:ext cx="126624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Řešení: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052736"/>
            <a:ext cx="799288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Strana 3 – viz strana 9</a:t>
            </a:r>
          </a:p>
          <a:p>
            <a:r>
              <a:rPr lang="cs-CZ" dirty="0" smtClean="0"/>
              <a:t>Strana 4 – viz strana 10</a:t>
            </a:r>
          </a:p>
          <a:p>
            <a:r>
              <a:rPr lang="cs-CZ" dirty="0" smtClean="0"/>
              <a:t>Strana 5 – viz strana 11</a:t>
            </a:r>
          </a:p>
          <a:p>
            <a:r>
              <a:rPr lang="cs-CZ" dirty="0"/>
              <a:t>Strana </a:t>
            </a:r>
            <a:r>
              <a:rPr lang="cs-CZ" dirty="0" smtClean="0"/>
              <a:t>6 </a:t>
            </a:r>
            <a:r>
              <a:rPr lang="cs-CZ" dirty="0"/>
              <a:t>– </a:t>
            </a:r>
            <a:r>
              <a:rPr lang="cs-CZ" dirty="0" smtClean="0"/>
              <a:t>raketa na tenis, nafukovací míč, fotbalový míč, kolečkové brusle </a:t>
            </a:r>
          </a:p>
          <a:p>
            <a:r>
              <a:rPr lang="cs-CZ" dirty="0" smtClean="0"/>
              <a:t>a dále viz </a:t>
            </a:r>
            <a:r>
              <a:rPr lang="cs-CZ" dirty="0"/>
              <a:t>strana </a:t>
            </a:r>
            <a:r>
              <a:rPr lang="cs-CZ" dirty="0" smtClean="0"/>
              <a:t>12</a:t>
            </a:r>
            <a:endParaRPr lang="cs-CZ" dirty="0"/>
          </a:p>
          <a:p>
            <a:r>
              <a:rPr lang="cs-CZ" dirty="0"/>
              <a:t>Strana </a:t>
            </a:r>
            <a:r>
              <a:rPr lang="cs-CZ" dirty="0" smtClean="0"/>
              <a:t>7 </a:t>
            </a:r>
            <a:r>
              <a:rPr lang="cs-CZ" dirty="0"/>
              <a:t>– viz strana </a:t>
            </a:r>
            <a:r>
              <a:rPr lang="cs-CZ" dirty="0" smtClean="0"/>
              <a:t>13</a:t>
            </a:r>
            <a:endParaRPr lang="cs-CZ" dirty="0"/>
          </a:p>
          <a:p>
            <a:endParaRPr lang="cs-CZ" dirty="0"/>
          </a:p>
        </p:txBody>
      </p:sp>
      <p:pic>
        <p:nvPicPr>
          <p:cNvPr id="13" name="Picture 6" descr="http://www.clker.com/cliparts/C/r/i/h/l/R/kid-wearing-cap-md.pn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360"/>
          <a:stretch/>
        </p:blipFill>
        <p:spPr bwMode="auto">
          <a:xfrm>
            <a:off x="5436096" y="2252170"/>
            <a:ext cx="2890484" cy="3306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http://www.clker.com/cliparts/a/1/7/b/1194989604419727334vtt_02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004" y="4077072"/>
            <a:ext cx="4130206" cy="2533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0766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0684" y="14469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Přečti si pozorně článek a podtrhni věty, které patří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</a:t>
            </a: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 obrázkům.</a:t>
            </a:r>
            <a:endParaRPr lang="cs-CZ" sz="2800" b="1" spc="50" dirty="0">
              <a:ln w="11430"/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4145" y="2132856"/>
            <a:ext cx="782296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Už by na něm chtěl jezdit.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4145" y="1782146"/>
            <a:ext cx="7844290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Dostal k Vánocům skvělý dárek - nové kolo.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0169" y="968576"/>
            <a:ext cx="78853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DÁREK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42942" y="1412776"/>
            <a:ext cx="78066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Petr se těší, až bude jaro.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16009" y="3933056"/>
            <a:ext cx="782296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on by se chtěl už tolik pochlubit kamarádům!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42942" y="3548903"/>
            <a:ext cx="7844290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Venku je ještě spousta sněhu.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8948" y="2492896"/>
            <a:ext cx="78853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Kolo je modré a má přehazovačku.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24145" y="2852936"/>
            <a:ext cx="6347507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Stojí ve sklepě vedle lyží a září novotou.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32280" y="3212976"/>
            <a:ext cx="78066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Petr se na něj chodí dívat.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1026" name="Picture 2" descr="http://www.clker.com/cliparts/a/1/7/b/1194989604419727334vtt_02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611527"/>
            <a:ext cx="285750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1/d/0/9/12065592991460527450roym_cabane_sucre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456276"/>
            <a:ext cx="2626298" cy="2363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6/a/7/8/119544547264062354Machovka_snowman2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8682" y="5949280"/>
            <a:ext cx="450206" cy="765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6/f/9/2/1257675485724299555secretlondon_Green_present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7410" y="437547"/>
            <a:ext cx="1644664" cy="1701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230684" y="2204864"/>
            <a:ext cx="7221636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30684" y="3000294"/>
            <a:ext cx="7221636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30684" y="4072123"/>
            <a:ext cx="7221636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36424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Ovál 34"/>
          <p:cNvSpPr/>
          <p:nvPr/>
        </p:nvSpPr>
        <p:spPr>
          <a:xfrm>
            <a:off x="6388972" y="5121267"/>
            <a:ext cx="1800200" cy="772924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6388973" y="2815004"/>
            <a:ext cx="1800200" cy="772924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756380" y="4533220"/>
            <a:ext cx="1800200" cy="772924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vál 1"/>
          <p:cNvSpPr/>
          <p:nvPr/>
        </p:nvSpPr>
        <p:spPr>
          <a:xfrm>
            <a:off x="714512" y="2226450"/>
            <a:ext cx="1800200" cy="772924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30684" y="14469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Zakroužkuj správnou odpověď.</a:t>
            </a:r>
            <a:endParaRPr lang="cs-CZ" sz="2800" b="1" spc="50" dirty="0">
              <a:ln w="11430"/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16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7030" y="1440507"/>
            <a:ext cx="2684301" cy="3715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979150" y="1772816"/>
            <a:ext cx="127092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Vánoce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220416" y="2874522"/>
            <a:ext cx="76540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léto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229507" y="2351302"/>
            <a:ext cx="77021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jaro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019881" y="4653136"/>
            <a:ext cx="116647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modré</a:t>
            </a:r>
            <a:endParaRPr lang="cs-CZ" sz="28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912205" y="5754842"/>
            <a:ext cx="135883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stříbrné</a:t>
            </a:r>
            <a:endParaRPr lang="cs-CZ" sz="28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918569" y="5231622"/>
            <a:ext cx="136909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červené</a:t>
            </a:r>
            <a:endParaRPr lang="cs-CZ" sz="28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823740" y="4658072"/>
            <a:ext cx="95365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bláto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821636" y="5759778"/>
            <a:ext cx="93487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mlha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900458" y="5236558"/>
            <a:ext cx="80021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sníh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921681" y="1772816"/>
            <a:ext cx="75777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lyže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878833" y="2874522"/>
            <a:ext cx="82048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kolo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861184" y="2351302"/>
            <a:ext cx="87876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saně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94880" y="1124744"/>
            <a:ext cx="2593484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Petr se těší na</a:t>
            </a: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: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003826" y="1124744"/>
            <a:ext cx="2888654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Petr dostal nové: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480546" y="4105720"/>
            <a:ext cx="1617053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Venku je: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17870" y="4123261"/>
            <a:ext cx="2885978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Petrovo kolo je: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071644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0684" y="14469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Škrtni písmena, která do slov nepatří.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Všechna slova musí být ze článku DÁREK.</a:t>
            </a:r>
            <a:endParaRPr lang="cs-CZ" sz="2800" b="1" spc="50" dirty="0">
              <a:ln w="11430"/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73891" y="3017132"/>
            <a:ext cx="1404488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stojí</a:t>
            </a:r>
            <a:endParaRPr lang="cs-CZ" sz="5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14504" y="4221088"/>
            <a:ext cx="1590051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chtěl</a:t>
            </a:r>
            <a:endParaRPr lang="cs-CZ" sz="5400" b="1" dirty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438819" y="1276231"/>
            <a:ext cx="1941493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1905"/>
                <a:solidFill>
                  <a:schemeClr val="tx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dostal</a:t>
            </a:r>
            <a:endParaRPr lang="cs-CZ" sz="5400" b="1" dirty="0">
              <a:ln w="1905"/>
              <a:solidFill>
                <a:schemeClr val="tx2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179642" y="4221088"/>
            <a:ext cx="1760418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chodí</a:t>
            </a:r>
            <a:endParaRPr lang="cs-CZ" sz="5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077910" y="1916832"/>
            <a:ext cx="1410579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kolo</a:t>
            </a:r>
            <a:endParaRPr lang="cs-CZ" sz="5400" b="1" dirty="0">
              <a:ln w="1905"/>
              <a:solidFill>
                <a:srgbClr val="FFC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56448" y="1268760"/>
            <a:ext cx="1372619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Petr</a:t>
            </a:r>
            <a:endParaRPr lang="cs-CZ" sz="5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26440" y="5373216"/>
            <a:ext cx="1594859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nové</a:t>
            </a:r>
            <a:endParaRPr lang="cs-CZ" sz="5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093239" y="2378497"/>
            <a:ext cx="1210138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těší</a:t>
            </a:r>
            <a:endParaRPr lang="cs-CZ" sz="5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91348" y="2397699"/>
            <a:ext cx="1556644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ještě</a:t>
            </a:r>
            <a:endParaRPr lang="cs-CZ" sz="5400" b="1" dirty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831902" y="3573016"/>
            <a:ext cx="1209818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září</a:t>
            </a:r>
            <a:endParaRPr lang="cs-CZ" sz="5400" b="1" dirty="0">
              <a:ln w="1905"/>
              <a:solidFill>
                <a:srgbClr val="FFC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182442" y="1124744"/>
            <a:ext cx="881460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by</a:t>
            </a:r>
            <a:endParaRPr lang="cs-CZ" sz="5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998361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0684" y="14469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Jaké dárky by se ještě Petrovi na jaře hodily?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Ke všem obrázkům přiřaď správné slovo. </a:t>
            </a:r>
            <a:endParaRPr lang="cs-CZ" sz="2800" b="1" spc="50" dirty="0">
              <a:ln w="11430"/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2050" name="Picture 2" descr="http://www.clker.com/cliparts/a/d/5/8/1197105008956808629biswajyotim_Ski_man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510" y="947336"/>
            <a:ext cx="1732208" cy="1322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7/1/0/6/1194986831579486974beach_ball_01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080911"/>
            <a:ext cx="1194736" cy="117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clker.com/cliparts/5/d/d/c/11949847401560083297sledge_01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213592"/>
            <a:ext cx="1921396" cy="909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clker.com/cliparts/6/1/c/7/1194986775206994899tennis_racket_01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5068" y="1027678"/>
            <a:ext cx="1601813" cy="1228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clker.com/cliparts/1/3/6/1/11949847382048962006rollerblades.svg.med.pn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15" r="20156" b="29297"/>
          <a:stretch/>
        </p:blipFill>
        <p:spPr bwMode="auto">
          <a:xfrm>
            <a:off x="214979" y="2377345"/>
            <a:ext cx="2017523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www.clker.com/cliparts/1/5/a/2/119498644115080074pattino_architetto_franc_01.svg.me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452" y="2377345"/>
            <a:ext cx="1703381" cy="1368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www.clker.com/cliparts/1/5/7/b/11949864461694789848winter_hat_nathan_eady_01.svg.me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6536" y="2296641"/>
            <a:ext cx="1539081" cy="1318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0" descr="http://www.clker.com/cliparts/u/o/K/b/E/m/kid-flying-kite-md.png"/>
          <p:cNvPicPr>
            <a:picLocks noChangeAspect="1" noChangeArrowheads="1"/>
          </p:cNvPicPr>
          <p:nvPr/>
        </p:nvPicPr>
        <p:blipFill rotWithShape="1">
          <a:blip r:embed="rId10"/>
          <a:srcRect r="58290" b="50000"/>
          <a:stretch/>
        </p:blipFill>
        <p:spPr bwMode="auto">
          <a:xfrm>
            <a:off x="7075689" y="1970607"/>
            <a:ext cx="1462603" cy="16068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Picture 16" descr="http://www.clker.com/cliparts/R/w/W/J/L/Y/swim-shorts-md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200" y="3933056"/>
            <a:ext cx="1419224" cy="1285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http://www.clker.com/cliparts/j/l/H/p/P/z/boat-without-mast-md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223522"/>
            <a:ext cx="2838450" cy="885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http://www.clker.com/cliparts/3/7/d/5/1197103862376117882Gioppino_Soccer_Ball.svg.med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5842" y="3872818"/>
            <a:ext cx="1318918" cy="1292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0" y="3376686"/>
            <a:ext cx="266861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olečkové brusle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353162" y="2035031"/>
            <a:ext cx="75777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lyže</a:t>
            </a:r>
            <a:endParaRPr lang="cs-CZ" sz="2800" b="1" dirty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783740" y="3484118"/>
            <a:ext cx="193354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tx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</a:t>
            </a:r>
            <a:r>
              <a:rPr lang="cs-CZ" sz="2800" b="1" dirty="0" smtClean="0">
                <a:ln w="1905"/>
                <a:solidFill>
                  <a:schemeClr val="tx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ední brusle</a:t>
            </a:r>
            <a:endParaRPr lang="cs-CZ" sz="2800" b="1" dirty="0">
              <a:ln w="1905"/>
              <a:solidFill>
                <a:schemeClr val="tx2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968718" y="1886596"/>
            <a:ext cx="240726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tx2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800" b="1" dirty="0" smtClean="0">
                <a:ln w="1905"/>
                <a:solidFill>
                  <a:schemeClr val="tx2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afukovací míč</a:t>
            </a:r>
            <a:endParaRPr lang="cs-CZ" sz="2800" b="1" dirty="0">
              <a:ln w="1905"/>
              <a:solidFill>
                <a:schemeClr val="tx2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444208" y="1708997"/>
            <a:ext cx="238321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tx2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  <a:r>
              <a:rPr lang="cs-CZ" sz="2800" b="1" dirty="0" smtClean="0">
                <a:ln w="1905"/>
                <a:solidFill>
                  <a:schemeClr val="tx2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aketa na tenis</a:t>
            </a:r>
            <a:endParaRPr lang="cs-CZ" sz="2800" b="1" dirty="0">
              <a:ln w="1905"/>
              <a:solidFill>
                <a:schemeClr val="tx2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330114" y="1970607"/>
            <a:ext cx="87876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saně</a:t>
            </a:r>
            <a:endParaRPr lang="cs-CZ" sz="28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924548" y="3409836"/>
            <a:ext cx="112883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čepice</a:t>
            </a:r>
            <a:endParaRPr lang="cs-CZ" sz="2800" b="1" dirty="0">
              <a:ln w="1905"/>
              <a:solidFill>
                <a:schemeClr val="tx2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455039" y="3115076"/>
            <a:ext cx="84843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drak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13200" y="5256937"/>
            <a:ext cx="115102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plavky</a:t>
            </a:r>
            <a:endParaRPr lang="cs-CZ" sz="2800" b="1" dirty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653210" y="5373216"/>
            <a:ext cx="103496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loďka</a:t>
            </a:r>
            <a:endParaRPr lang="cs-CZ" sz="28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165966" y="5222157"/>
            <a:ext cx="221503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</a:t>
            </a: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otbalový míč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373503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6" descr="http://www.clker.com/cliparts/C/r/i/h/l/R/kid-wearing-cap-md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360"/>
          <a:stretch/>
        </p:blipFill>
        <p:spPr bwMode="auto">
          <a:xfrm>
            <a:off x="6617648" y="1227921"/>
            <a:ext cx="1999793" cy="2287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2292788" y="5073897"/>
            <a:ext cx="4032448" cy="1772816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30684" y="14469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Podle článku DÁREK přiřaď k pravdivým větám usměvavého smajlíka,</a:t>
            </a: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</a:t>
            </a: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 nepravdivým větám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</a:t>
            </a: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amračeného. Vysvětli.</a:t>
            </a:r>
            <a:endParaRPr lang="cs-CZ" sz="2800" b="1" spc="50" dirty="0">
              <a:ln w="11430"/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34807" y="2565200"/>
            <a:ext cx="782296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Ukládá ho do garáže vedle motorky.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4145" y="1916832"/>
            <a:ext cx="7844290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Kolo je modré a má přehazovačku.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19209" y="1258926"/>
            <a:ext cx="78066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Petr jezdí na novém kole.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52454" y="3284984"/>
            <a:ext cx="78853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Dostal ho k Vánocům.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19209" y="3887101"/>
            <a:ext cx="4799647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Všem kamarádům se moc líbí.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05665" y="4455836"/>
            <a:ext cx="7806695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Petr se těší, až bude léto a pojede na něm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 rybníku.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12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30405" y="3284984"/>
            <a:ext cx="557213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19032" y="6005418"/>
            <a:ext cx="557213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51802" y="1882839"/>
            <a:ext cx="555625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38695" y="6005416"/>
            <a:ext cx="557212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18856" y="3834278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238863" y="4932889"/>
            <a:ext cx="538163" cy="538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107884" y="2571262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57760" y="1352341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 descr="http://www.clker.com/cliparts/a/1/7/b/1194989604419727334vtt_02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9615" y="2396111"/>
            <a:ext cx="285750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6706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476"/>
          </a:xfrm>
        </p:spPr>
        <p:txBody>
          <a:bodyPr rtlCol="0">
            <a:normAutofit fontScale="77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2013-03-07].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dítě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www.clker.com/clipart-standing-kid-cartoon.html</a:t>
            </a:r>
          </a:p>
          <a:p>
            <a:pPr marL="0" indent="0">
              <a:buNone/>
              <a:defRPr/>
            </a:pPr>
            <a:r>
              <a:rPr lang="cs-CZ" sz="1600" dirty="0"/>
              <a:t>d</a:t>
            </a:r>
            <a:r>
              <a:rPr lang="cs-CZ" sz="1600" dirty="0" smtClean="0"/>
              <a:t>ítě 2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www.clker.com/clipart-kid-wearing-cap-1.html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dítě </a:t>
            </a:r>
            <a:r>
              <a:rPr lang="cs-CZ" sz="1600" dirty="0"/>
              <a:t>3		http://</a:t>
            </a:r>
            <a:r>
              <a:rPr lang="cs-CZ" sz="1600" dirty="0" smtClean="0"/>
              <a:t>www.clker.com/clipart-jumping-girl.html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dítě </a:t>
            </a:r>
            <a:r>
              <a:rPr lang="cs-CZ" sz="1600" dirty="0"/>
              <a:t>4 		http://</a:t>
            </a:r>
            <a:r>
              <a:rPr lang="cs-CZ" sz="1600" dirty="0" smtClean="0"/>
              <a:t>www.clker.com/clipart-girl-wearing-polka-dot-dress.html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dítě </a:t>
            </a:r>
            <a:r>
              <a:rPr lang="cs-CZ" sz="1600" dirty="0"/>
              <a:t>5 		http://</a:t>
            </a:r>
            <a:r>
              <a:rPr lang="cs-CZ" sz="1600" dirty="0" smtClean="0"/>
              <a:t>www.clker.com/clipart-girl-jumping-upside-down.html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kolo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www.clker.com/clipart-6882.htm</a:t>
            </a:r>
          </a:p>
          <a:p>
            <a:pPr marL="0" indent="0">
              <a:buNone/>
              <a:defRPr/>
            </a:pPr>
            <a:r>
              <a:rPr lang="cs-CZ" sz="1600" dirty="0" smtClean="0"/>
              <a:t>krajina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www.clker.com/clipart-16542.html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sněhulák</a:t>
            </a:r>
            <a:r>
              <a:rPr lang="cs-CZ" sz="1600" dirty="0"/>
              <a:t>		http://www.clker.com/clipart-12357.html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dárek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www.clker.com/clipart-40415.html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lyže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www.clker.com/clipart-14600.html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míč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www.clker.com/clipart-4597.html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saně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www.clker.com/clipart-2557.html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tenisová </a:t>
            </a:r>
            <a:r>
              <a:rPr lang="cs-CZ" sz="1600" dirty="0"/>
              <a:t>raketa	http://</a:t>
            </a:r>
            <a:r>
              <a:rPr lang="cs-CZ" sz="1600" dirty="0" smtClean="0"/>
              <a:t>www.clker.com/clipart-4550.html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kolečkové </a:t>
            </a:r>
            <a:r>
              <a:rPr lang="cs-CZ" sz="1600" dirty="0"/>
              <a:t>brusle	http://</a:t>
            </a:r>
            <a:r>
              <a:rPr lang="cs-CZ" sz="1600" dirty="0" smtClean="0"/>
              <a:t>www.clker.com/clipart-2553.html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lední </a:t>
            </a:r>
            <a:r>
              <a:rPr lang="cs-CZ" sz="1600" dirty="0"/>
              <a:t>brusle	</a:t>
            </a:r>
            <a:r>
              <a:rPr lang="cs-CZ" sz="1600" dirty="0" smtClean="0"/>
              <a:t>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www.clker.com/clipart-4224.html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zimní čepice	</a:t>
            </a:r>
            <a:r>
              <a:rPr lang="cs-CZ" sz="1600" dirty="0"/>
              <a:t>	http://</a:t>
            </a:r>
            <a:r>
              <a:rPr lang="cs-CZ" sz="1600" dirty="0" smtClean="0"/>
              <a:t>www.clker.com/clipart-4230.html</a:t>
            </a:r>
          </a:p>
          <a:p>
            <a:pPr marL="0" indent="0">
              <a:buNone/>
              <a:defRPr/>
            </a:pPr>
            <a:r>
              <a:rPr lang="cs-CZ" sz="1600" dirty="0"/>
              <a:t>drak 		http://</a:t>
            </a:r>
            <a:r>
              <a:rPr lang="cs-CZ" sz="1600" dirty="0" smtClean="0"/>
              <a:t>www.clker.com/clipart-kid-flying-kite.html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plavky</a:t>
            </a:r>
            <a:r>
              <a:rPr lang="cs-CZ" sz="1600" dirty="0"/>
              <a:t>		http://www.clker.com/clipart-swim-shorts.html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loďka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www.clker.com/clipart-boat-without-mast.html</a:t>
            </a:r>
          </a:p>
          <a:p>
            <a:pPr marL="0" indent="0">
              <a:buNone/>
              <a:defRPr/>
            </a:pPr>
            <a:r>
              <a:rPr lang="cs-CZ" sz="1600" dirty="0"/>
              <a:t>f</a:t>
            </a:r>
            <a:r>
              <a:rPr lang="cs-CZ" sz="1600" dirty="0" smtClean="0"/>
              <a:t>otbaloý </a:t>
            </a:r>
            <a:r>
              <a:rPr lang="cs-CZ" sz="1600" dirty="0"/>
              <a:t>míč	</a:t>
            </a:r>
            <a:r>
              <a:rPr lang="cs-CZ" sz="1600" dirty="0" smtClean="0"/>
              <a:t>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www.clker.com/clipart-14508.html</a:t>
            </a:r>
          </a:p>
          <a:p>
            <a:pPr marL="0" indent="0">
              <a:buNone/>
              <a:defRPr/>
            </a:pPr>
            <a:r>
              <a:rPr lang="cs-CZ" sz="1600" dirty="0"/>
              <a:t>smiley úsměv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://www.clker.com/clipart-4244.html</a:t>
            </a:r>
          </a:p>
          <a:p>
            <a:pPr marL="0" indent="0">
              <a:buNone/>
              <a:defRPr/>
            </a:pPr>
            <a:r>
              <a:rPr lang="cs-CZ" sz="1600" dirty="0"/>
              <a:t>smiley zamračený	http://www.clker.com/clipart-4245.html</a:t>
            </a:r>
          </a:p>
          <a:p>
            <a:pPr marL="0" indent="0"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2823693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571</Words>
  <Application>Microsoft Office PowerPoint</Application>
  <PresentationFormat>Předvádění na obrazovce (4:3)</PresentationFormat>
  <Paragraphs>192</Paragraphs>
  <Slides>14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Učitel</cp:lastModifiedBy>
  <cp:revision>54</cp:revision>
  <cp:lastPrinted>2013-04-20T08:15:17Z</cp:lastPrinted>
  <dcterms:created xsi:type="dcterms:W3CDTF">2013-03-07T09:39:03Z</dcterms:created>
  <dcterms:modified xsi:type="dcterms:W3CDTF">2013-05-26T06:31:10Z</dcterms:modified>
</cp:coreProperties>
</file>