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63" r:id="rId5"/>
    <p:sldId id="262" r:id="rId6"/>
    <p:sldId id="261" r:id="rId7"/>
    <p:sldId id="264" r:id="rId8"/>
    <p:sldId id="265" r:id="rId9"/>
    <p:sldId id="266" r:id="rId10"/>
    <p:sldId id="267" r:id="rId11"/>
    <p:sldId id="268" r:id="rId12"/>
    <p:sldId id="269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00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5D70F1-E132-4291-AF61-EED4C2E52CA9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1117AC-CA65-45DB-92FA-9264FAACA86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33147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1117AC-CA65-45DB-92FA-9264FAACA864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30390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1117AC-CA65-45DB-92FA-9264FAACA864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30390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školy: </a:t>
            </a:r>
            <a:r>
              <a:rPr lang="cs-CZ" sz="1300" b="1" dirty="0" smtClean="0"/>
              <a:t> Základní škola a Mateřská škola Kladno, Norská 2633</a:t>
            </a: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1300" dirty="0" smtClean="0"/>
              <a:t>Autor: </a:t>
            </a:r>
            <a:r>
              <a:rPr lang="cs-CZ" sz="1300" b="1" dirty="0" smtClean="0"/>
              <a:t>Mgr. Pavla Balejová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materiálu: </a:t>
            </a:r>
            <a:r>
              <a:rPr lang="cs-CZ" sz="1300" b="1" dirty="0" smtClean="0"/>
              <a:t>VY_12_INOVACE_ČJ.1.Bal.11_Tvoření_otázek_a_odpovědí</a:t>
            </a:r>
            <a:r>
              <a:rPr lang="cs-CZ" sz="1300" dirty="0" smtClean="0"/>
              <a:t/>
            </a:r>
            <a:br>
              <a:rPr lang="cs-CZ" sz="1300" dirty="0" smtClean="0"/>
            </a:b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Datum: </a:t>
            </a:r>
            <a:r>
              <a:rPr lang="cs-CZ" sz="1300" b="1" dirty="0"/>
              <a:t>8</a:t>
            </a:r>
            <a:r>
              <a:rPr lang="cs-CZ" sz="1300" b="1" dirty="0" smtClean="0"/>
              <a:t>. </a:t>
            </a:r>
            <a:r>
              <a:rPr lang="cs-CZ" sz="1300" b="1" dirty="0"/>
              <a:t>3</a:t>
            </a:r>
            <a:r>
              <a:rPr lang="cs-CZ" sz="1300" b="1" dirty="0" smtClean="0"/>
              <a:t>. 2013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Ročník: </a:t>
            </a:r>
            <a:r>
              <a:rPr lang="cs-CZ" sz="1300" b="1" dirty="0" smtClean="0"/>
              <a:t>první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 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oblast: </a:t>
            </a:r>
            <a:r>
              <a:rPr lang="cs-CZ" sz="1300" b="1" dirty="0" smtClean="0"/>
              <a:t>Jazyk a jazyková komunikace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obor: </a:t>
            </a:r>
            <a:r>
              <a:rPr lang="cs-CZ" sz="1300" b="1" dirty="0" smtClean="0"/>
              <a:t>Český jazyk</a:t>
            </a:r>
            <a:br>
              <a:rPr lang="cs-CZ" sz="1300" b="1" dirty="0" smtClean="0"/>
            </a:br>
            <a:r>
              <a:rPr lang="cs-CZ" sz="1300" dirty="0" smtClean="0"/>
              <a:t>Název: </a:t>
            </a:r>
            <a:r>
              <a:rPr lang="cs-CZ" sz="1300" b="1" dirty="0" smtClean="0"/>
              <a:t>   Tvoření otázek a odpovědí</a:t>
            </a:r>
            <a:br>
              <a:rPr lang="cs-CZ" sz="1300" b="1" dirty="0" smtClean="0"/>
            </a:br>
            <a:r>
              <a:rPr lang="cs-CZ" sz="1300" dirty="0" smtClean="0"/>
              <a:t>Číslo operačního programu: </a:t>
            </a:r>
            <a:r>
              <a:rPr lang="cs-CZ" sz="1300" b="1" dirty="0" smtClean="0"/>
              <a:t>CZ.1.07/1.4.00/21.3489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projektu: </a:t>
            </a:r>
            <a:r>
              <a:rPr lang="cs-CZ" sz="1300" b="1" dirty="0" smtClean="0"/>
              <a:t>UČÍME SE S RADOSTÍ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Anotace: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Výukový materiál je určen žákům prvního ročníku a slouží k procvičování tvoření otázek a odpovědí.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Po přečtení článku žáci odpovídají na otázky nejprve  krátce a potom celou větou. Při tvoření otázek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/>
              <a:t>v</a:t>
            </a:r>
            <a:r>
              <a:rPr lang="cs-CZ" sz="1300" b="1" dirty="0" smtClean="0"/>
              <a:t>ybírají správné  první slovo a později tvoří k větám celé otázky.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300" dirty="0" smtClean="0"/>
          </a:p>
        </p:txBody>
      </p:sp>
      <p:pic>
        <p:nvPicPr>
          <p:cNvPr id="13314" name="Picture 2" descr="Logolinka ZŠ a MŠ Kladno, Norská 2633"/>
          <p:cNvPicPr>
            <a:picLocks noChangeAspect="1" noChangeArrowheads="1"/>
          </p:cNvPicPr>
          <p:nvPr/>
        </p:nvPicPr>
        <p:blipFill>
          <a:blip r:embed="rId2"/>
          <a:srcRect b="6358"/>
          <a:stretch>
            <a:fillRect/>
          </a:stretch>
        </p:blipFill>
        <p:spPr bwMode="auto">
          <a:xfrm>
            <a:off x="468313" y="115888"/>
            <a:ext cx="8351837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3437508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79000">
              <a:schemeClr val="bg1"/>
            </a:gs>
            <a:gs pos="90000">
              <a:schemeClr val="accent6">
                <a:lumMod val="50000"/>
              </a:schemeClr>
            </a:gs>
            <a:gs pos="100000">
              <a:schemeClr val="accent6">
                <a:lumMod val="5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267964" y="260648"/>
            <a:ext cx="910084" cy="8674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507172" y="6534473"/>
            <a:ext cx="8281988" cy="3166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80000"/>
              </a:lnSpc>
              <a:spcBef>
                <a:spcPct val="0"/>
              </a:spcBef>
              <a:buNone/>
            </a:pPr>
            <a:r>
              <a:rPr lang="cs-CZ" sz="1600" dirty="0" smtClean="0"/>
              <a:t>Autorem materiálu a všech jeho částí, není-li uvedeno jinak, je Mgr. Pavla Balejová.</a:t>
            </a:r>
          </a:p>
          <a:p>
            <a:pPr>
              <a:lnSpc>
                <a:spcPct val="80000"/>
              </a:lnSpc>
            </a:pPr>
            <a:endParaRPr lang="cs-CZ" sz="1800" dirty="0"/>
          </a:p>
        </p:txBody>
      </p:sp>
      <p:sp>
        <p:nvSpPr>
          <p:cNvPr id="5" name="Obdélník 4"/>
          <p:cNvSpPr/>
          <p:nvPr/>
        </p:nvSpPr>
        <p:spPr>
          <a:xfrm>
            <a:off x="267964" y="246124"/>
            <a:ext cx="8521196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7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T</a:t>
            </a:r>
            <a:r>
              <a:rPr lang="cs-CZ" sz="7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V</a:t>
            </a:r>
            <a:r>
              <a:rPr lang="cs-CZ" sz="7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O</a:t>
            </a:r>
            <a:r>
              <a:rPr lang="cs-CZ" sz="7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Ř</a:t>
            </a:r>
            <a:r>
              <a:rPr lang="cs-CZ" sz="7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E</a:t>
            </a:r>
            <a:r>
              <a:rPr lang="cs-CZ" sz="7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N</a:t>
            </a:r>
            <a:r>
              <a:rPr lang="cs-CZ" sz="7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Í</a:t>
            </a:r>
            <a:endParaRPr lang="cs-CZ" sz="7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pPr algn="ctr"/>
            <a:r>
              <a:rPr lang="cs-CZ" sz="7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O</a:t>
            </a:r>
            <a:r>
              <a:rPr lang="cs-CZ" sz="7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T</a:t>
            </a:r>
            <a:r>
              <a:rPr lang="cs-CZ" sz="7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Á</a:t>
            </a:r>
            <a:r>
              <a:rPr lang="cs-CZ" sz="7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Z</a:t>
            </a:r>
            <a:r>
              <a:rPr lang="cs-CZ" sz="7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E</a:t>
            </a:r>
            <a:r>
              <a:rPr lang="cs-CZ" sz="7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K</a:t>
            </a:r>
            <a:r>
              <a:rPr lang="cs-CZ" sz="7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7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A</a:t>
            </a:r>
            <a:r>
              <a:rPr lang="cs-CZ" sz="7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7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O</a:t>
            </a:r>
            <a:r>
              <a:rPr lang="cs-CZ" sz="7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D</a:t>
            </a:r>
            <a:r>
              <a:rPr lang="cs-CZ" sz="7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P</a:t>
            </a:r>
            <a:r>
              <a:rPr lang="cs-CZ" sz="7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O</a:t>
            </a:r>
            <a:r>
              <a:rPr lang="cs-CZ" sz="7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V</a:t>
            </a:r>
            <a:r>
              <a:rPr lang="cs-CZ" sz="7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Ě</a:t>
            </a:r>
            <a:r>
              <a:rPr lang="cs-CZ" sz="7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D</a:t>
            </a:r>
            <a:r>
              <a:rPr lang="cs-CZ" sz="7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Í</a:t>
            </a:r>
            <a:endParaRPr lang="cs-CZ" sz="7200" b="1" dirty="0" smtClean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00B0F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pPr algn="ctr"/>
            <a:endParaRPr lang="cs-CZ" sz="7200" b="1" dirty="0" smtClean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00B05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1026" name="Picture 2" descr="http://www.clker.com/cliparts/b/7/a/c/11949898031195101122gatto_cat_architetto_fra_03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933056"/>
            <a:ext cx="1423808" cy="1419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8" descr="http://www.clker.com/cliparts/c/d/e/e/11949844921707832865lana_architetto_francesc_01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83768" y="4097383"/>
            <a:ext cx="1609447" cy="1395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8" descr="http://www.clker.com/cliparts/P/w/S/a/v/3/granny-m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11560" y="2560614"/>
            <a:ext cx="901475" cy="31898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888248"/>
            <a:ext cx="1749964" cy="2422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50418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Přečti si pozorně článek.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4145" y="2132856"/>
            <a:ext cx="782296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 zemi měla zelené klubíčko.</a:t>
            </a:r>
            <a:endParaRPr lang="cs-CZ" sz="2800" b="1" spc="50" dirty="0">
              <a:ln w="11430"/>
              <a:solidFill>
                <a:srgbClr val="C0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24145" y="1782146"/>
            <a:ext cx="7844290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Babička pletla Ondrovi svetr.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01310" y="603625"/>
            <a:ext cx="78853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KOCOUREK A KLUBÍČKO</a:t>
            </a:r>
            <a:endParaRPr lang="cs-CZ" sz="2800" b="1" spc="50" dirty="0">
              <a:ln w="11430"/>
              <a:solidFill>
                <a:srgbClr val="C0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53020" y="999892"/>
            <a:ext cx="5099794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Náš kocourek Pucík si rád hraje.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42942" y="1412776"/>
            <a:ext cx="78066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Včera se stulil u křesla babičky.</a:t>
            </a:r>
            <a:endParaRPr lang="cs-CZ" sz="2800" b="1" spc="50" dirty="0">
              <a:ln w="11430"/>
              <a:solidFill>
                <a:srgbClr val="C0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45469" y="4437112"/>
            <a:ext cx="782296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Potom Ondra babičce klubíčko zase smotal.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24145" y="4005064"/>
            <a:ext cx="7844290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Babička se trochu zlobila, ale Ondra se smál.</a:t>
            </a:r>
            <a:endParaRPr lang="cs-CZ" sz="2800" b="1" spc="50" dirty="0">
              <a:ln w="11430"/>
              <a:solidFill>
                <a:srgbClr val="C0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28948" y="2492896"/>
            <a:ext cx="78853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Pucíkovi se klubíčko líbilo.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24145" y="2852936"/>
            <a:ext cx="4577920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Začal ho před sebou kutálet.</a:t>
            </a:r>
            <a:endParaRPr lang="cs-CZ" sz="2800" b="1" spc="50" dirty="0">
              <a:ln w="11430"/>
              <a:solidFill>
                <a:srgbClr val="C0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32280" y="3212976"/>
            <a:ext cx="7806695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 chvíli babičce klubíčko rozmotal po celém pokoji.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7" name="Picture 2" descr="http://www.clker.com/cliparts/b/7/a/c/11949898031195101122gatto_cat_architetto_fra_03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989474"/>
            <a:ext cx="1656184" cy="1650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8" descr="http://www.clker.com/cliparts/c/d/e/e/11949844921707832865lana_architetto_francesc_01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72586" y="5229200"/>
            <a:ext cx="1411671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8" descr="http://www.clker.com/cliparts/P/w/S/a/v/3/granny-m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flipH="1">
            <a:off x="7640178" y="712280"/>
            <a:ext cx="1197594" cy="3924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5361177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30684" y="14469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Zakroužkuj správnou odpověď podle článku.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11658" y="1211048"/>
            <a:ext cx="120590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Ondra.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64748" y="2312754"/>
            <a:ext cx="167674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Kocourek.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95281" y="1789534"/>
            <a:ext cx="143866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Babička.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038315" y="4091368"/>
            <a:ext cx="112960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Pletla.</a:t>
            </a:r>
            <a:endParaRPr lang="cs-CZ" sz="28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92401" y="5193074"/>
            <a:ext cx="179844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Háčkovala.</a:t>
            </a:r>
            <a:endParaRPr lang="cs-CZ" sz="28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200601" y="4669854"/>
            <a:ext cx="80502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Šila.</a:t>
            </a:r>
            <a:endParaRPr lang="cs-CZ" sz="28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462160" y="4096304"/>
            <a:ext cx="188237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Schoval ho.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456498" y="5198010"/>
            <a:ext cx="187070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Smotal ho. 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330295" y="4674790"/>
            <a:ext cx="214610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Rozmotal ho.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674235" y="1211048"/>
            <a:ext cx="145822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Mourek.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88896" y="2312754"/>
            <a:ext cx="120590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Ondra.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865375" y="1789534"/>
            <a:ext cx="107593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Pucík.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94880" y="562976"/>
            <a:ext cx="2764952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Kdo si rád hraje?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874692" y="562976"/>
            <a:ext cx="4269308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Jak se kocourek  jmenuje?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958358" y="3543952"/>
            <a:ext cx="5595788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 udělal kocourek s klubíčkem? 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17870" y="3561493"/>
            <a:ext cx="3246018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 dělala babička?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07504" y="5730763"/>
            <a:ext cx="8784976" cy="101566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 nyní zkus na všechny otázky odpovědět ještě jednou,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r>
              <a:rPr lang="cs-CZ" sz="2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le celou větou. Například: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Kocourek klubíčko rozmotal.</a:t>
            </a:r>
            <a:endParaRPr lang="cs-CZ" sz="20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2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5160" y="1268760"/>
            <a:ext cx="1342151" cy="1857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http://www.clker.com/cliparts/b/7/a/c/11949898031195101122gatto_cat_architetto_fra_03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8151" y="4382187"/>
            <a:ext cx="1136167" cy="1132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31781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do otázek správně první slovo.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424583" y="4975131"/>
            <a:ext cx="5545920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_________ měla babička klubíčko?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403259" y="4064901"/>
            <a:ext cx="4919170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__________ se Pucíkovi líbilo?</a:t>
            </a:r>
            <a:endParaRPr lang="cs-CZ" sz="2800" b="1" spc="50" dirty="0">
              <a:ln w="11430"/>
              <a:solidFill>
                <a:srgbClr val="FFC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03260" y="1616629"/>
            <a:ext cx="5099699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_________ pletl Ondrovi svetr?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424583" y="5793093"/>
            <a:ext cx="5257886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_________ se babička zlobila?</a:t>
            </a:r>
            <a:endParaRPr lang="cs-CZ" sz="2800" b="1" spc="50" dirty="0">
              <a:ln w="11430"/>
              <a:solidFill>
                <a:schemeClr val="tx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20571" y="2480725"/>
            <a:ext cx="5549932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__________ se jmenuje kocourek?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403260" y="3344821"/>
            <a:ext cx="5207202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5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_________ pletla babička svetr?</a:t>
            </a:r>
            <a:endParaRPr lang="cs-CZ" sz="2800" b="1" spc="50" dirty="0">
              <a:ln w="11430"/>
              <a:solidFill>
                <a:schemeClr val="accent5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76899" y="4843286"/>
            <a:ext cx="1178539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55575" y="3933056"/>
            <a:ext cx="184793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Kde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55576" y="1484784"/>
            <a:ext cx="1199862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Komu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76899" y="5661248"/>
            <a:ext cx="1178539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Proč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72887" y="2348880"/>
            <a:ext cx="966528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Kdo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55576" y="3212976"/>
            <a:ext cx="1559902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Jak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16" name="Picture 8" descr="http://www.clker.com/cliparts/P/w/S/a/v/3/granny-m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1520" y="242107"/>
            <a:ext cx="499058" cy="17658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28" descr="http://www.clker.com/cliparts/c/d/e/e/11949844921707832865lana_architetto_francesc_01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58832" y="512987"/>
            <a:ext cx="1411671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914880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Utvoř sám otázky tak, aby se na ně dalo odpovědět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ěmito větami.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83310" y="2833734"/>
            <a:ext cx="8337162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 chvíli babičce klubíčko rozmotal po celém pokoji.</a:t>
            </a:r>
            <a:endParaRPr lang="cs-CZ" sz="2800" b="1" spc="50" dirty="0">
              <a:ln w="11430"/>
              <a:solidFill>
                <a:srgbClr val="C0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36901" y="2239825"/>
            <a:ext cx="7844290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Pucík začal klubíčko před sebou kutálet.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2537" y="1142747"/>
            <a:ext cx="5099794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Náš kocourek Pucík si rád hraje.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42942" y="1683611"/>
            <a:ext cx="78066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Včera se stulil u křesla babičky.</a:t>
            </a:r>
            <a:endParaRPr lang="cs-CZ" sz="2800" b="1" spc="50" dirty="0">
              <a:ln w="11430"/>
              <a:solidFill>
                <a:srgbClr val="C0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90950" y="3443199"/>
            <a:ext cx="78853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Babička se trochu zlobila, ale Ondra se smál.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53020" y="4005064"/>
            <a:ext cx="6888232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Potom Ondra babičce klubíčko zase smotal.</a:t>
            </a:r>
            <a:endParaRPr lang="cs-CZ" sz="2800" b="1" spc="50" dirty="0">
              <a:ln w="11430"/>
              <a:solidFill>
                <a:srgbClr val="C0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07504" y="5730763"/>
            <a:ext cx="8784976" cy="40011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NAPŘ: Co dělá rád Pucík? </a:t>
            </a:r>
          </a:p>
        </p:txBody>
      </p:sp>
      <p:pic>
        <p:nvPicPr>
          <p:cNvPr id="11" name="Picture 8" descr="http://www.clker.com/cliparts/P/w/S/a/v/3/granny-m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7990660" y="4725144"/>
            <a:ext cx="581062" cy="17658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901" y="4679150"/>
            <a:ext cx="1342151" cy="1857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http://www.clker.com/cliparts/b/7/a/c/11949898031195101122gatto_cat_architetto_fra_03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2287" y="1047541"/>
            <a:ext cx="1136167" cy="1132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72135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138499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Chceš vědět, jak se jmenuje maminka kocourka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Pucíka, která všechno jenom líně pozorovala?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Odpověď najdeš v tajence křížovky.</a:t>
            </a:r>
          </a:p>
        </p:txBody>
      </p:sp>
      <p:pic>
        <p:nvPicPr>
          <p:cNvPr id="1026" name="Picture 2" descr="http://www.clker.com/cliparts/0/5/e/3/1282071647533208250native%20american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3422199"/>
            <a:ext cx="1228725" cy="281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8/2/2/b/11949897431174857887orso_architetto_francesc_03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4315" y="1700808"/>
            <a:ext cx="1920213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T/W/x/b/A/I/pineapple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0007" y="4125314"/>
            <a:ext cx="1024114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clker.com/cliparts/f/0/a/d/1197115576856084941Chrisdesign_Onion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0070" y="2420888"/>
            <a:ext cx="1428749" cy="1300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clker.com/cliparts/6/1/c/e/11971012541157182529jilagan_rabbit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5354" y="4938655"/>
            <a:ext cx="918183" cy="1302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7123588"/>
              </p:ext>
            </p:extLst>
          </p:nvPr>
        </p:nvGraphicFramePr>
        <p:xfrm>
          <a:off x="683568" y="1990127"/>
          <a:ext cx="4320000" cy="360000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720000"/>
                <a:gridCol w="720000"/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0" name="Obdélník 9"/>
          <p:cNvSpPr/>
          <p:nvPr/>
        </p:nvSpPr>
        <p:spPr>
          <a:xfrm>
            <a:off x="215429" y="2051280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1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15429" y="2747803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2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15429" y="3469035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3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15429" y="4185568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4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15429" y="4938655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5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8210698" y="2504465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1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8635814" y="5733256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2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6110979" y="3446284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3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6077389" y="6056421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4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7411563" y="6082833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13295620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40800" y="188640"/>
            <a:ext cx="126624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Řešení: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052736"/>
            <a:ext cx="79928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Strana 4 – viz strana 9</a:t>
            </a:r>
          </a:p>
          <a:p>
            <a:r>
              <a:rPr lang="cs-CZ" dirty="0" smtClean="0"/>
              <a:t>Strana 5 – viz strana 10</a:t>
            </a:r>
          </a:p>
          <a:p>
            <a:r>
              <a:rPr lang="cs-CZ" dirty="0" smtClean="0"/>
              <a:t>Strana 6 – viz strana 11</a:t>
            </a:r>
          </a:p>
          <a:p>
            <a:r>
              <a:rPr lang="cs-CZ" dirty="0"/>
              <a:t>Strana 7</a:t>
            </a:r>
            <a:r>
              <a:rPr lang="cs-CZ" dirty="0" smtClean="0"/>
              <a:t> </a:t>
            </a:r>
            <a:r>
              <a:rPr lang="cs-CZ" dirty="0"/>
              <a:t>– viz strana </a:t>
            </a:r>
            <a:r>
              <a:rPr lang="cs-CZ" dirty="0" smtClean="0"/>
              <a:t>12</a:t>
            </a:r>
            <a:endParaRPr lang="cs-CZ" dirty="0"/>
          </a:p>
          <a:p>
            <a:endParaRPr lang="cs-CZ" dirty="0"/>
          </a:p>
        </p:txBody>
      </p:sp>
      <p:pic>
        <p:nvPicPr>
          <p:cNvPr id="6" name="Picture 2" descr="http://www.clker.com/cliparts/b/7/a/c/11949898031195101122gatto_cat_architetto_fra_03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2501" y="3965869"/>
            <a:ext cx="1423808" cy="1419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8" descr="http://www.clker.com/cliparts/c/d/e/e/11949844921707832865lana_architetto_francesc_01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99524" y="4771011"/>
            <a:ext cx="1609447" cy="1395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8" descr="http://www.clker.com/cliparts/P/w/S/a/v/3/granny-m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157266" y="2147996"/>
            <a:ext cx="901475" cy="31898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888248"/>
            <a:ext cx="1749964" cy="2422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1445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476860" y="2288570"/>
            <a:ext cx="2304256" cy="81389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vál 23"/>
          <p:cNvSpPr/>
          <p:nvPr/>
        </p:nvSpPr>
        <p:spPr>
          <a:xfrm>
            <a:off x="5148341" y="1644199"/>
            <a:ext cx="2304256" cy="81389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vál 24"/>
          <p:cNvSpPr/>
          <p:nvPr/>
        </p:nvSpPr>
        <p:spPr>
          <a:xfrm>
            <a:off x="439494" y="3950969"/>
            <a:ext cx="2304256" cy="81389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vál 25"/>
          <p:cNvSpPr/>
          <p:nvPr/>
        </p:nvSpPr>
        <p:spPr>
          <a:xfrm>
            <a:off x="5148341" y="4529455"/>
            <a:ext cx="2304256" cy="81389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30684" y="14469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Zakroužkuj správnou odpověď podle článku.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11658" y="1211048"/>
            <a:ext cx="120590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Ondra.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64748" y="2312754"/>
            <a:ext cx="167674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Kocourek.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95281" y="1789534"/>
            <a:ext cx="143866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Babička.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038315" y="4091368"/>
            <a:ext cx="112960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Pletla.</a:t>
            </a:r>
            <a:endParaRPr lang="cs-CZ" sz="28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92401" y="5193074"/>
            <a:ext cx="179844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Háčkovala.</a:t>
            </a:r>
            <a:endParaRPr lang="cs-CZ" sz="28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200601" y="4669854"/>
            <a:ext cx="80502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Šila.</a:t>
            </a:r>
            <a:endParaRPr lang="cs-CZ" sz="28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462160" y="4096304"/>
            <a:ext cx="188237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Schoval ho.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456498" y="5198010"/>
            <a:ext cx="187070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Smotal ho. 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330295" y="4674790"/>
            <a:ext cx="214610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Rozmotal ho.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674235" y="1211048"/>
            <a:ext cx="145822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Mourek.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88896" y="2312754"/>
            <a:ext cx="120590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Ondra.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865375" y="1789534"/>
            <a:ext cx="107593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Pucík.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94880" y="562976"/>
            <a:ext cx="2764952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Kdo si rád hraje?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874692" y="562976"/>
            <a:ext cx="4269308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Jak se kocourek  jmenuje?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958358" y="3543952"/>
            <a:ext cx="5595788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 udělal kocourek s klubíčkem? 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17870" y="3561493"/>
            <a:ext cx="3246018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 dělala babička?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07504" y="5730763"/>
            <a:ext cx="8784976" cy="101566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 nyní zkus na všechny otázky odpovědět ještě jednou,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r>
              <a:rPr lang="cs-CZ" sz="2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le celou větou. Například: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Kocourek klubíčko rozmotal.</a:t>
            </a:r>
            <a:endParaRPr lang="cs-CZ" sz="20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2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5160" y="1268760"/>
            <a:ext cx="1342151" cy="1857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http://www.clker.com/cliparts/b/7/a/c/11949898031195101122gatto_cat_architetto_fra_03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8151" y="4382187"/>
            <a:ext cx="1136167" cy="1132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05639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do otázek správně první slovo.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424583" y="4975131"/>
            <a:ext cx="5545920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_________ měla babička klubíčko?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403259" y="4064901"/>
            <a:ext cx="4919170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__________ se Pucíkovi líbilo?</a:t>
            </a:r>
            <a:endParaRPr lang="cs-CZ" sz="2800" b="1" spc="50" dirty="0">
              <a:ln w="11430"/>
              <a:solidFill>
                <a:srgbClr val="FFC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03260" y="1616629"/>
            <a:ext cx="5099699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_________ pletl Ondrovi svetr?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424583" y="5793093"/>
            <a:ext cx="5257886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_________ se babička zlobila?</a:t>
            </a:r>
            <a:endParaRPr lang="cs-CZ" sz="2800" b="1" spc="50" dirty="0">
              <a:ln w="11430"/>
              <a:solidFill>
                <a:schemeClr val="tx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20571" y="2480725"/>
            <a:ext cx="5549932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__________ se jmenuje kocourek?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403260" y="3344821"/>
            <a:ext cx="5207202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5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_________ pletla babička svetr?</a:t>
            </a:r>
            <a:endParaRPr lang="cs-CZ" sz="2800" b="1" spc="50" dirty="0">
              <a:ln w="11430"/>
              <a:solidFill>
                <a:schemeClr val="accent5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068856" y="4064901"/>
            <a:ext cx="1178539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895322" y="4869160"/>
            <a:ext cx="184793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Kde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735253" y="3212976"/>
            <a:ext cx="1199862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Komu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924839" y="5697873"/>
            <a:ext cx="1178539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Proč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851920" y="1484784"/>
            <a:ext cx="966528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Kdo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878175" y="2348880"/>
            <a:ext cx="1559902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Jak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16" name="Picture 8" descr="http://www.clker.com/cliparts/P/w/S/a/v/3/granny-m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1520" y="242107"/>
            <a:ext cx="499058" cy="17658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28" descr="http://www.clker.com/cliparts/c/d/e/e/11949844921707832865lana_architetto_francesc_01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58832" y="512987"/>
            <a:ext cx="1411671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648892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Utvoř sám otázky tak, aby se na ně dalo odpovědět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ěmito větami.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7708" y="3951059"/>
            <a:ext cx="8337162" cy="954107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 </a:t>
            </a:r>
            <a:r>
              <a:rPr lang="cs-CZ" sz="2800" b="1" spc="50" dirty="0" smtClean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Pucík</a:t>
            </a:r>
            <a:r>
              <a:rPr lang="cs-CZ" sz="2800" b="1" spc="50" dirty="0" smtClean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udělal s klubíčkem?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 </a:t>
            </a:r>
            <a:r>
              <a:rPr lang="cs-CZ" sz="2800" b="1" spc="50" dirty="0" smtClean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chvíli babičce klubíčko rozmotal po celém pokoji.</a:t>
            </a:r>
            <a:endParaRPr lang="cs-CZ" sz="2800" b="1" spc="50" dirty="0">
              <a:ln w="11430"/>
              <a:solidFill>
                <a:srgbClr val="C0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7792" y="2996952"/>
            <a:ext cx="7844290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 </a:t>
            </a: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Pucík</a:t>
            </a: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začal před sebou kutálet?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Pucík</a:t>
            </a: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začal klubíčko před sebou kutálet.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76864" y="1143606"/>
            <a:ext cx="5099794" cy="954107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 dělá rád </a:t>
            </a: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Pucík</a:t>
            </a: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?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Náš </a:t>
            </a: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kocourek Pucík si rád hraje.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0707" y="2042845"/>
            <a:ext cx="7806695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Kde se včera stulil?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Včera </a:t>
            </a:r>
            <a:r>
              <a:rPr lang="cs-CZ" sz="2800" b="1" spc="50" dirty="0" smtClean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se stulil u křesla babičky.</a:t>
            </a:r>
            <a:endParaRPr lang="cs-CZ" sz="2800" b="1" spc="50" dirty="0">
              <a:ln w="11430"/>
              <a:solidFill>
                <a:srgbClr val="C0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97239" y="4905166"/>
            <a:ext cx="7885395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Kdo se zlobil a kdo se smál?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Babička </a:t>
            </a: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se trochu zlobila, ale Ondra se smál.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39057" y="5859273"/>
            <a:ext cx="6888232" cy="954107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 potom Ondra s klubíčkem udělal?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Potom </a:t>
            </a:r>
            <a:r>
              <a:rPr lang="cs-CZ" sz="2800" b="1" spc="50" dirty="0" smtClean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Ondra babičce klubíčko zase smotal.</a:t>
            </a:r>
            <a:endParaRPr lang="cs-CZ" sz="2800" b="1" spc="50" dirty="0">
              <a:ln w="11430"/>
              <a:solidFill>
                <a:srgbClr val="C0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152809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138499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Chceš vědět, jak se jmenuje maminka kocourka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Pucíka, která všechno jenom líně pozorovala?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Odpověď najdeš v tajence křížovky.</a:t>
            </a:r>
          </a:p>
        </p:txBody>
      </p:sp>
      <p:pic>
        <p:nvPicPr>
          <p:cNvPr id="1026" name="Picture 2" descr="http://www.clker.com/cliparts/0/5/e/3/1282071647533208250native%20american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3422199"/>
            <a:ext cx="1228725" cy="281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8/2/2/b/11949897431174857887orso_architetto_francesc_03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4315" y="1700808"/>
            <a:ext cx="1920213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T/W/x/b/A/I/pineapple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0007" y="4125314"/>
            <a:ext cx="1024114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clker.com/cliparts/f/0/a/d/1197115576856084941Chrisdesign_Onion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0070" y="2420888"/>
            <a:ext cx="1428749" cy="1300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clker.com/cliparts/6/1/c/e/11971012541157182529jilagan_rabbit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5354" y="4938655"/>
            <a:ext cx="918183" cy="1302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9892237"/>
              </p:ext>
            </p:extLst>
          </p:nvPr>
        </p:nvGraphicFramePr>
        <p:xfrm>
          <a:off x="683568" y="1990127"/>
          <a:ext cx="4320000" cy="360000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720000"/>
                <a:gridCol w="720000"/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M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D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V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Ě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D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I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N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D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I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Á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N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C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I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B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U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L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K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R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Á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L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Í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K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N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N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S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0" name="Obdélník 9"/>
          <p:cNvSpPr/>
          <p:nvPr/>
        </p:nvSpPr>
        <p:spPr>
          <a:xfrm>
            <a:off x="215429" y="2051280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1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15429" y="2747803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2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15429" y="3469035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3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15429" y="4185568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4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15429" y="4938655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5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8210698" y="2504465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1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8635814" y="5733256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2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6110979" y="3446284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3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6077389" y="6056421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4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7411563" y="6082833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13596073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16476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Uveřejněné odkazy [cit. </a:t>
            </a:r>
            <a:r>
              <a:rPr lang="cs-CZ" sz="1600" dirty="0" smtClean="0"/>
              <a:t>2013-03-07].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kocour</a:t>
            </a:r>
            <a:r>
              <a:rPr lang="cs-CZ" sz="1600" dirty="0"/>
              <a:t>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://www.clker.com/clipart-6989.html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klubko vlny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://www.clker.com/clipart-2279.html</a:t>
            </a:r>
          </a:p>
          <a:p>
            <a:pPr marL="0" indent="0">
              <a:buNone/>
              <a:defRPr/>
            </a:pPr>
            <a:r>
              <a:rPr lang="cs-CZ" sz="1600" dirty="0"/>
              <a:t>babička		http://</a:t>
            </a:r>
            <a:r>
              <a:rPr lang="cs-CZ" sz="1600" dirty="0" smtClean="0"/>
              <a:t>www.clker.com/clipart-granny.html</a:t>
            </a:r>
          </a:p>
          <a:p>
            <a:pPr marL="0" indent="0">
              <a:buNone/>
              <a:defRPr/>
            </a:pPr>
            <a:r>
              <a:rPr lang="cs-CZ" sz="1600" dirty="0"/>
              <a:t>dítě		http://www.clker.com/clipart-standing-kid-cartoon.html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indián</a:t>
            </a:r>
            <a:r>
              <a:rPr lang="cs-CZ" sz="1600" dirty="0"/>
              <a:t>		http://www.clker.com/clipart-68629.html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medvěd</a:t>
            </a:r>
            <a:r>
              <a:rPr lang="cs-CZ" sz="1600" dirty="0"/>
              <a:t>		http://www.clker.com/clipart-6967.html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ananas</a:t>
            </a:r>
            <a:r>
              <a:rPr lang="cs-CZ" sz="1600" dirty="0"/>
              <a:t>		http://www.clker.com/clipart-pineapple-3.html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cibule</a:t>
            </a:r>
            <a:r>
              <a:rPr lang="cs-CZ" sz="1600" dirty="0"/>
              <a:t>		http://www.clker.com/clipart-14900.html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králík</a:t>
            </a:r>
            <a:r>
              <a:rPr lang="cs-CZ" sz="1600" dirty="0"/>
              <a:t>		http://www.clker.com/clipart-14278.html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93062" y="5581650"/>
            <a:ext cx="900113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382517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279</TotalTime>
  <Words>642</Words>
  <Application>Microsoft Office PowerPoint</Application>
  <PresentationFormat>Předvádění na obrazovce (4:3)</PresentationFormat>
  <Paragraphs>202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69</cp:revision>
  <dcterms:created xsi:type="dcterms:W3CDTF">2013-03-07T09:39:15Z</dcterms:created>
  <dcterms:modified xsi:type="dcterms:W3CDTF">2013-04-20T08:29:44Z</dcterms:modified>
</cp:coreProperties>
</file>