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3" r:id="rId5"/>
    <p:sldId id="262" r:id="rId6"/>
    <p:sldId id="261" r:id="rId7"/>
    <p:sldId id="260" r:id="rId8"/>
    <p:sldId id="264" r:id="rId9"/>
    <p:sldId id="265" r:id="rId10"/>
    <p:sldId id="266" r:id="rId11"/>
    <p:sldId id="267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2076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628999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školy: </a:t>
            </a:r>
            <a:r>
              <a:rPr lang="cs-CZ" sz="1300" b="1" dirty="0" smtClean="0"/>
              <a:t> Základní škola a Mateřská škola Kladno, Norská 2633</a:t>
            </a: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/>
              <a:t>Autor: </a:t>
            </a:r>
            <a:r>
              <a:rPr lang="cs-CZ" sz="1300" b="1" dirty="0" smtClean="0"/>
              <a:t>Mgr. Pavla Balejová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materiálu: </a:t>
            </a:r>
            <a:r>
              <a:rPr lang="cs-CZ" sz="1300" b="1" dirty="0" smtClean="0"/>
              <a:t>VY_12_INOVACE_ČJ.1.Bal.13_Vyprávění</a:t>
            </a:r>
            <a:r>
              <a:rPr lang="cs-CZ" sz="1300" dirty="0" smtClean="0"/>
              <a:t/>
            </a:r>
            <a:br>
              <a:rPr lang="cs-CZ" sz="1300" dirty="0" smtClean="0"/>
            </a:b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Datum: </a:t>
            </a:r>
            <a:r>
              <a:rPr lang="cs-CZ" sz="1300" b="1" dirty="0" smtClean="0"/>
              <a:t>12. </a:t>
            </a:r>
            <a:r>
              <a:rPr lang="cs-CZ" sz="1300" b="1" dirty="0"/>
              <a:t>3</a:t>
            </a:r>
            <a:r>
              <a:rPr lang="cs-CZ" sz="1300" b="1" dirty="0" smtClean="0"/>
              <a:t>. 2013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Ročník: </a:t>
            </a:r>
            <a:r>
              <a:rPr lang="cs-CZ" sz="1300" b="1" dirty="0" smtClean="0"/>
              <a:t>první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 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Vzdělávací oblast: </a:t>
            </a:r>
            <a:r>
              <a:rPr lang="cs-CZ" sz="1300" b="1" dirty="0" smtClean="0"/>
              <a:t>Jazyk a jazyková komunikace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Vzdělávací obor: </a:t>
            </a:r>
            <a:r>
              <a:rPr lang="cs-CZ" sz="1300" b="1" dirty="0" smtClean="0"/>
              <a:t>Český jazyk</a:t>
            </a:r>
            <a:br>
              <a:rPr lang="cs-CZ" sz="1300" b="1" dirty="0" smtClean="0"/>
            </a:br>
            <a:r>
              <a:rPr lang="cs-CZ" sz="1300" dirty="0" smtClean="0"/>
              <a:t>Název: </a:t>
            </a:r>
            <a:r>
              <a:rPr lang="cs-CZ" sz="1300" b="1" dirty="0" smtClean="0"/>
              <a:t>   </a:t>
            </a:r>
            <a:r>
              <a:rPr lang="cs-CZ" sz="1300" b="1" dirty="0"/>
              <a:t>V</a:t>
            </a:r>
            <a:r>
              <a:rPr lang="cs-CZ" sz="1300" b="1" dirty="0" smtClean="0"/>
              <a:t>yprávění</a:t>
            </a:r>
            <a:br>
              <a:rPr lang="cs-CZ" sz="1300" b="1" dirty="0" smtClean="0"/>
            </a:br>
            <a:r>
              <a:rPr lang="cs-CZ" sz="1300" dirty="0" smtClean="0"/>
              <a:t>Číslo operačního programu: </a:t>
            </a:r>
            <a:r>
              <a:rPr lang="cs-CZ" sz="1300" b="1" dirty="0" smtClean="0"/>
              <a:t>CZ.1.07/1.4.00/21.3489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projektu: </a:t>
            </a:r>
            <a:r>
              <a:rPr lang="cs-CZ" sz="1300" b="1" dirty="0" smtClean="0"/>
              <a:t>UČÍME SE S RADOSTÍ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Anotace: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Prezentace slouží k procvičování vyprávění a rozvíjení literární fantazie. Žáci prvního ročníku po přečtení příběhu sami domýšlejí možnosti, jak by mohl děj dopadnout. Vyprávějí příběh znovu podle obrázků. Vymýšlejí si vlastní příběh a k němu vhodný nadpis.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 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cs-CZ" sz="1300" dirty="0" smtClean="0"/>
          </a:p>
        </p:txBody>
      </p:sp>
      <p:pic>
        <p:nvPicPr>
          <p:cNvPr id="13314" name="Picture 2" descr="Logolinka ZŠ a MŠ Kladno, Norská 2633"/>
          <p:cNvPicPr>
            <a:picLocks noChangeAspect="1" noChangeArrowheads="1"/>
          </p:cNvPicPr>
          <p:nvPr/>
        </p:nvPicPr>
        <p:blipFill>
          <a:blip r:embed="rId2"/>
          <a:srcRect b="6358"/>
          <a:stretch>
            <a:fillRect/>
          </a:stretch>
        </p:blipFill>
        <p:spPr bwMode="auto">
          <a:xfrm>
            <a:off x="468313" y="115888"/>
            <a:ext cx="8351837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13" y="5229200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891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0">
              <a:schemeClr val="bg1"/>
            </a:gs>
            <a:gs pos="87000">
              <a:schemeClr val="accent3">
                <a:lumMod val="75000"/>
              </a:schemeClr>
            </a:gs>
            <a:gs pos="100000">
              <a:schemeClr val="accent3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50" y="6208713"/>
            <a:ext cx="8281988" cy="315912"/>
          </a:xfrm>
        </p:spPr>
        <p:txBody>
          <a:bodyPr rtlCol="0">
            <a:normAutofit/>
          </a:bodyPr>
          <a:lstStyle/>
          <a:p>
            <a:pPr fontAlgn="auto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>
                <a:solidFill>
                  <a:schemeClr val="tx1"/>
                </a:solidFill>
              </a:rPr>
              <a:t>Autorem materiálu a všech jeho částí, není-li uvedeno jinak, je Mgr. </a:t>
            </a:r>
            <a:r>
              <a:rPr lang="cs-CZ" sz="1600" dirty="0" smtClean="0">
                <a:solidFill>
                  <a:schemeClr val="tx1"/>
                </a:solidFill>
              </a:rPr>
              <a:t>Pavla Balejová.</a:t>
            </a:r>
            <a:endParaRPr lang="cs-CZ" sz="1600" dirty="0">
              <a:solidFill>
                <a:schemeClr val="tx1"/>
              </a:solidFill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sz="1800" dirty="0"/>
          </a:p>
        </p:txBody>
      </p:sp>
      <p:pic>
        <p:nvPicPr>
          <p:cNvPr id="14338" name="Picture 7" descr="Logolinka ZŠ a MŠ Kladno, Norská 2633"/>
          <p:cNvPicPr>
            <a:picLocks noChangeAspect="1" noChangeArrowheads="1"/>
          </p:cNvPicPr>
          <p:nvPr/>
        </p:nvPicPr>
        <p:blipFill>
          <a:blip r:embed="rId2"/>
          <a:srcRect r="81781" b="5473"/>
          <a:stretch>
            <a:fillRect/>
          </a:stretch>
        </p:blipFill>
        <p:spPr bwMode="auto">
          <a:xfrm>
            <a:off x="376238" y="236538"/>
            <a:ext cx="1819275" cy="173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463432" y="1664019"/>
            <a:ext cx="940876" cy="224676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0" b="1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</a:t>
            </a:r>
            <a:endParaRPr lang="cs-CZ" sz="140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527328" y="1902592"/>
            <a:ext cx="1043608" cy="224676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Ě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911736" y="1533862"/>
            <a:ext cx="940876" cy="224676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  <a:endParaRPr lang="cs-CZ" sz="1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072858" y="1893902"/>
            <a:ext cx="1043608" cy="224676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0" b="1" spc="50" dirty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</a:t>
            </a:r>
            <a:endParaRPr lang="cs-CZ" sz="140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382309" y="1914611"/>
            <a:ext cx="1105521" cy="224676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0" b="1" spc="50" dirty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</a:t>
            </a:r>
            <a:endParaRPr lang="cs-CZ" sz="14000" b="1" spc="50" dirty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148630" y="1664019"/>
            <a:ext cx="1084892" cy="224676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0" b="1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</a:t>
            </a:r>
            <a:endParaRPr lang="cs-CZ" sz="140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039496" y="1962751"/>
            <a:ext cx="1105521" cy="224676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0" b="1" spc="50" dirty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Í</a:t>
            </a:r>
            <a:endParaRPr lang="cs-CZ" sz="14000" b="1" spc="50" dirty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015160" y="1936510"/>
            <a:ext cx="1043608" cy="224676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Á</a:t>
            </a:r>
            <a:endParaRPr lang="cs-CZ" sz="140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807248" y="1664018"/>
            <a:ext cx="1043608" cy="224676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0" b="1" spc="50" dirty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</a:t>
            </a:r>
            <a:endParaRPr lang="cs-CZ" sz="140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20" name="Picture 6" descr="http://www.clker.com/cliparts/d/6/9/1/12279737621533187153wsnaccad_simple_scenery.svg.h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31" y="3933056"/>
            <a:ext cx="3999491" cy="1713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63" y="4074339"/>
            <a:ext cx="1072421" cy="157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567" y="3953177"/>
            <a:ext cx="1223033" cy="169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www.clker.com/cliparts/K/2/T/8/f/j/mushroom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169" y="4786301"/>
            <a:ext cx="711696" cy="75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clker.com/cliparts/Y/f/v/m/p/3/flying-bird-m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280" y="507841"/>
            <a:ext cx="952036" cy="96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15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Nejprve si pozorně přečti článek.</a:t>
            </a:r>
            <a:endParaRPr lang="cs-CZ" sz="28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82543" y="3102602"/>
            <a:ext cx="782296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Vyšli z lesa na druhé straně u rybníka.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1329" y="2579382"/>
            <a:ext cx="784429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Našli tam hodně hub, ale zabloudili.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01310" y="827309"/>
            <a:ext cx="78853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NEBEZPEČNÁ PROCHÁZKA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82543" y="1522224"/>
            <a:ext cx="43621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Eva a Jirka jsou sourozenci.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1329" y="2056162"/>
            <a:ext cx="78066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Jednoho dne se vydali sami do lesa.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1329" y="3625860"/>
            <a:ext cx="78853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Kolem rybníku běhal velký pes a děti se ho bály.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4145" y="4149080"/>
            <a:ext cx="839915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 břehu uviděly loďku a odpluly doprostřed rybníka.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Picture 2" descr="http://www.clker.com/cliparts/6/E/p/b/C/B/trees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465" y="1231921"/>
            <a:ext cx="2838450" cy="217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593" y="4907193"/>
            <a:ext cx="1072421" cy="157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497" y="4786031"/>
            <a:ext cx="1223033" cy="169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7816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Nyní příběh vyprávěj sám podle obrázků.</a:t>
            </a:r>
            <a:endParaRPr lang="cs-CZ" sz="28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1072421" cy="157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91614"/>
            <a:ext cx="1223033" cy="169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clker.com/cliparts/6/E/p/b/C/B/trees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783" y="908720"/>
            <a:ext cx="2838450" cy="217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lker.com/cliparts/K/2/T/8/f/j/mushroom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994570"/>
            <a:ext cx="1152128" cy="122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clker.com/cliparts/K/2/T/8/f/j/mushroom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528" y="2451746"/>
            <a:ext cx="711696" cy="75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lker.com/cliparts/d/6/9/1/12279737621533187153wsnaccad_simple_scenery.svg.hi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44" y="3789040"/>
            <a:ext cx="3999491" cy="1713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clker.com/cliparts/9/U/x/M/U/F/walking-dog-m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783" y="3825820"/>
            <a:ext cx="2180619" cy="166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clker.com/cliparts/j/l/H/p/P/z/boat-without-mast-m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087" y="4602809"/>
            <a:ext cx="28384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663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lný tvar 1"/>
          <p:cNvSpPr/>
          <p:nvPr/>
        </p:nvSpPr>
        <p:spPr>
          <a:xfrm>
            <a:off x="387329" y="5377805"/>
            <a:ext cx="8449539" cy="1393126"/>
          </a:xfrm>
          <a:custGeom>
            <a:avLst/>
            <a:gdLst>
              <a:gd name="connsiteX0" fmla="*/ 146071 w 8449539"/>
              <a:gd name="connsiteY0" fmla="*/ 489595 h 1393126"/>
              <a:gd name="connsiteX1" fmla="*/ 886300 w 8449539"/>
              <a:gd name="connsiteY1" fmla="*/ 152138 h 1393126"/>
              <a:gd name="connsiteX2" fmla="*/ 1452357 w 8449539"/>
              <a:gd name="connsiteY2" fmla="*/ 369852 h 1393126"/>
              <a:gd name="connsiteX3" fmla="*/ 2606242 w 8449539"/>
              <a:gd name="connsiteY3" fmla="*/ 119481 h 1393126"/>
              <a:gd name="connsiteX4" fmla="*/ 3204957 w 8449539"/>
              <a:gd name="connsiteY4" fmla="*/ 391624 h 1393126"/>
              <a:gd name="connsiteX5" fmla="*/ 3988728 w 8449539"/>
              <a:gd name="connsiteY5" fmla="*/ 75938 h 1393126"/>
              <a:gd name="connsiteX6" fmla="*/ 4609214 w 8449539"/>
              <a:gd name="connsiteY6" fmla="*/ 293652 h 1393126"/>
              <a:gd name="connsiteX7" fmla="*/ 5207928 w 8449539"/>
              <a:gd name="connsiteY7" fmla="*/ 21509 h 1393126"/>
              <a:gd name="connsiteX8" fmla="*/ 5610700 w 8449539"/>
              <a:gd name="connsiteY8" fmla="*/ 43281 h 1393126"/>
              <a:gd name="connsiteX9" fmla="*/ 5806642 w 8449539"/>
              <a:gd name="connsiteY9" fmla="*/ 250109 h 1393126"/>
              <a:gd name="connsiteX10" fmla="*/ 6786357 w 8449539"/>
              <a:gd name="connsiteY10" fmla="*/ 32395 h 1393126"/>
              <a:gd name="connsiteX11" fmla="*/ 7025842 w 8449539"/>
              <a:gd name="connsiteY11" fmla="*/ 43281 h 1393126"/>
              <a:gd name="connsiteX12" fmla="*/ 7156471 w 8449539"/>
              <a:gd name="connsiteY12" fmla="*/ 304538 h 1393126"/>
              <a:gd name="connsiteX13" fmla="*/ 7853157 w 8449539"/>
              <a:gd name="connsiteY13" fmla="*/ 195681 h 1393126"/>
              <a:gd name="connsiteX14" fmla="*/ 8332128 w 8449539"/>
              <a:gd name="connsiteY14" fmla="*/ 456938 h 1393126"/>
              <a:gd name="connsiteX15" fmla="*/ 8440985 w 8449539"/>
              <a:gd name="connsiteY15" fmla="*/ 903252 h 1393126"/>
              <a:gd name="connsiteX16" fmla="*/ 8168842 w 8449539"/>
              <a:gd name="connsiteY16" fmla="*/ 1175395 h 1393126"/>
              <a:gd name="connsiteX17" fmla="*/ 7406842 w 8449539"/>
              <a:gd name="connsiteY17" fmla="*/ 1218938 h 1393126"/>
              <a:gd name="connsiteX18" fmla="*/ 6927871 w 8449539"/>
              <a:gd name="connsiteY18" fmla="*/ 1197166 h 1393126"/>
              <a:gd name="connsiteX19" fmla="*/ 6514214 w 8449539"/>
              <a:gd name="connsiteY19" fmla="*/ 1295138 h 1393126"/>
              <a:gd name="connsiteX20" fmla="*/ 5915500 w 8449539"/>
              <a:gd name="connsiteY20" fmla="*/ 1273366 h 1393126"/>
              <a:gd name="connsiteX21" fmla="*/ 5545385 w 8449539"/>
              <a:gd name="connsiteY21" fmla="*/ 1229824 h 1393126"/>
              <a:gd name="connsiteX22" fmla="*/ 5153500 w 8449539"/>
              <a:gd name="connsiteY22" fmla="*/ 1306024 h 1393126"/>
              <a:gd name="connsiteX23" fmla="*/ 4783385 w 8449539"/>
              <a:gd name="connsiteY23" fmla="*/ 1327795 h 1393126"/>
              <a:gd name="connsiteX24" fmla="*/ 4249985 w 8449539"/>
              <a:gd name="connsiteY24" fmla="*/ 1175395 h 1393126"/>
              <a:gd name="connsiteX25" fmla="*/ 4032271 w 8449539"/>
              <a:gd name="connsiteY25" fmla="*/ 1218938 h 1393126"/>
              <a:gd name="connsiteX26" fmla="*/ 3607728 w 8449539"/>
              <a:gd name="connsiteY26" fmla="*/ 1393109 h 1393126"/>
              <a:gd name="connsiteX27" fmla="*/ 2704214 w 8449539"/>
              <a:gd name="connsiteY27" fmla="*/ 1229824 h 1393126"/>
              <a:gd name="connsiteX28" fmla="*/ 2312328 w 8449539"/>
              <a:gd name="connsiteY28" fmla="*/ 1229824 h 1393126"/>
              <a:gd name="connsiteX29" fmla="*/ 1996642 w 8449539"/>
              <a:gd name="connsiteY29" fmla="*/ 1251595 h 1393126"/>
              <a:gd name="connsiteX30" fmla="*/ 1539442 w 8449539"/>
              <a:gd name="connsiteY30" fmla="*/ 1273366 h 1393126"/>
              <a:gd name="connsiteX31" fmla="*/ 1104014 w 8449539"/>
              <a:gd name="connsiteY31" fmla="*/ 1306024 h 1393126"/>
              <a:gd name="connsiteX32" fmla="*/ 635928 w 8449539"/>
              <a:gd name="connsiteY32" fmla="*/ 1251595 h 1393126"/>
              <a:gd name="connsiteX33" fmla="*/ 222271 w 8449539"/>
              <a:gd name="connsiteY33" fmla="*/ 1012109 h 1393126"/>
              <a:gd name="connsiteX34" fmla="*/ 4557 w 8449539"/>
              <a:gd name="connsiteY34" fmla="*/ 1022995 h 1393126"/>
              <a:gd name="connsiteX35" fmla="*/ 80757 w 8449539"/>
              <a:gd name="connsiteY35" fmla="*/ 456938 h 1393126"/>
              <a:gd name="connsiteX36" fmla="*/ 146071 w 8449539"/>
              <a:gd name="connsiteY36" fmla="*/ 489595 h 1393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8449539" h="1393126">
                <a:moveTo>
                  <a:pt x="146071" y="489595"/>
                </a:moveTo>
                <a:cubicBezTo>
                  <a:pt x="280328" y="438795"/>
                  <a:pt x="668586" y="172095"/>
                  <a:pt x="886300" y="152138"/>
                </a:cubicBezTo>
                <a:cubicBezTo>
                  <a:pt x="1104014" y="132181"/>
                  <a:pt x="1165700" y="375295"/>
                  <a:pt x="1452357" y="369852"/>
                </a:cubicBezTo>
                <a:cubicBezTo>
                  <a:pt x="1739014" y="364409"/>
                  <a:pt x="2314142" y="115852"/>
                  <a:pt x="2606242" y="119481"/>
                </a:cubicBezTo>
                <a:cubicBezTo>
                  <a:pt x="2898342" y="123110"/>
                  <a:pt x="2974543" y="398881"/>
                  <a:pt x="3204957" y="391624"/>
                </a:cubicBezTo>
                <a:cubicBezTo>
                  <a:pt x="3435371" y="384367"/>
                  <a:pt x="3754685" y="92267"/>
                  <a:pt x="3988728" y="75938"/>
                </a:cubicBezTo>
                <a:cubicBezTo>
                  <a:pt x="4222771" y="59609"/>
                  <a:pt x="4406014" y="302723"/>
                  <a:pt x="4609214" y="293652"/>
                </a:cubicBezTo>
                <a:cubicBezTo>
                  <a:pt x="4812414" y="284581"/>
                  <a:pt x="5041014" y="63237"/>
                  <a:pt x="5207928" y="21509"/>
                </a:cubicBezTo>
                <a:cubicBezTo>
                  <a:pt x="5374842" y="-20220"/>
                  <a:pt x="5510914" y="5181"/>
                  <a:pt x="5610700" y="43281"/>
                </a:cubicBezTo>
                <a:cubicBezTo>
                  <a:pt x="5710486" y="81381"/>
                  <a:pt x="5610699" y="251923"/>
                  <a:pt x="5806642" y="250109"/>
                </a:cubicBezTo>
                <a:cubicBezTo>
                  <a:pt x="6002585" y="248295"/>
                  <a:pt x="6583157" y="66866"/>
                  <a:pt x="6786357" y="32395"/>
                </a:cubicBezTo>
                <a:cubicBezTo>
                  <a:pt x="6989557" y="-2076"/>
                  <a:pt x="6964156" y="-2076"/>
                  <a:pt x="7025842" y="43281"/>
                </a:cubicBezTo>
                <a:cubicBezTo>
                  <a:pt x="7087528" y="88638"/>
                  <a:pt x="7018585" y="279138"/>
                  <a:pt x="7156471" y="304538"/>
                </a:cubicBezTo>
                <a:cubicBezTo>
                  <a:pt x="7294357" y="329938"/>
                  <a:pt x="7657214" y="170281"/>
                  <a:pt x="7853157" y="195681"/>
                </a:cubicBezTo>
                <a:cubicBezTo>
                  <a:pt x="8049100" y="221081"/>
                  <a:pt x="8234157" y="339009"/>
                  <a:pt x="8332128" y="456938"/>
                </a:cubicBezTo>
                <a:cubicBezTo>
                  <a:pt x="8430099" y="574867"/>
                  <a:pt x="8468199" y="783509"/>
                  <a:pt x="8440985" y="903252"/>
                </a:cubicBezTo>
                <a:cubicBezTo>
                  <a:pt x="8413771" y="1022995"/>
                  <a:pt x="8341199" y="1122781"/>
                  <a:pt x="8168842" y="1175395"/>
                </a:cubicBezTo>
                <a:cubicBezTo>
                  <a:pt x="7996485" y="1228009"/>
                  <a:pt x="7613670" y="1215310"/>
                  <a:pt x="7406842" y="1218938"/>
                </a:cubicBezTo>
                <a:cubicBezTo>
                  <a:pt x="7200014" y="1222566"/>
                  <a:pt x="7076642" y="1184466"/>
                  <a:pt x="6927871" y="1197166"/>
                </a:cubicBezTo>
                <a:cubicBezTo>
                  <a:pt x="6779100" y="1209866"/>
                  <a:pt x="6682942" y="1282438"/>
                  <a:pt x="6514214" y="1295138"/>
                </a:cubicBezTo>
                <a:cubicBezTo>
                  <a:pt x="6345486" y="1307838"/>
                  <a:pt x="6076971" y="1284252"/>
                  <a:pt x="5915500" y="1273366"/>
                </a:cubicBezTo>
                <a:cubicBezTo>
                  <a:pt x="5754029" y="1262480"/>
                  <a:pt x="5672385" y="1224381"/>
                  <a:pt x="5545385" y="1229824"/>
                </a:cubicBezTo>
                <a:cubicBezTo>
                  <a:pt x="5418385" y="1235267"/>
                  <a:pt x="5280500" y="1289696"/>
                  <a:pt x="5153500" y="1306024"/>
                </a:cubicBezTo>
                <a:cubicBezTo>
                  <a:pt x="5026500" y="1322353"/>
                  <a:pt x="4933971" y="1349566"/>
                  <a:pt x="4783385" y="1327795"/>
                </a:cubicBezTo>
                <a:cubicBezTo>
                  <a:pt x="4632799" y="1306024"/>
                  <a:pt x="4375171" y="1193538"/>
                  <a:pt x="4249985" y="1175395"/>
                </a:cubicBezTo>
                <a:cubicBezTo>
                  <a:pt x="4124799" y="1157252"/>
                  <a:pt x="4139314" y="1182652"/>
                  <a:pt x="4032271" y="1218938"/>
                </a:cubicBezTo>
                <a:cubicBezTo>
                  <a:pt x="3925228" y="1255224"/>
                  <a:pt x="3829071" y="1391295"/>
                  <a:pt x="3607728" y="1393109"/>
                </a:cubicBezTo>
                <a:cubicBezTo>
                  <a:pt x="3386385" y="1394923"/>
                  <a:pt x="2920114" y="1257038"/>
                  <a:pt x="2704214" y="1229824"/>
                </a:cubicBezTo>
                <a:cubicBezTo>
                  <a:pt x="2488314" y="1202610"/>
                  <a:pt x="2430257" y="1226196"/>
                  <a:pt x="2312328" y="1229824"/>
                </a:cubicBezTo>
                <a:cubicBezTo>
                  <a:pt x="2194399" y="1233452"/>
                  <a:pt x="1996642" y="1251595"/>
                  <a:pt x="1996642" y="1251595"/>
                </a:cubicBezTo>
                <a:lnTo>
                  <a:pt x="1539442" y="1273366"/>
                </a:lnTo>
                <a:cubicBezTo>
                  <a:pt x="1390671" y="1282438"/>
                  <a:pt x="1254600" y="1309653"/>
                  <a:pt x="1104014" y="1306024"/>
                </a:cubicBezTo>
                <a:cubicBezTo>
                  <a:pt x="953428" y="1302396"/>
                  <a:pt x="782885" y="1300581"/>
                  <a:pt x="635928" y="1251595"/>
                </a:cubicBezTo>
                <a:cubicBezTo>
                  <a:pt x="488971" y="1202609"/>
                  <a:pt x="327500" y="1050209"/>
                  <a:pt x="222271" y="1012109"/>
                </a:cubicBezTo>
                <a:cubicBezTo>
                  <a:pt x="117042" y="974009"/>
                  <a:pt x="28143" y="1115523"/>
                  <a:pt x="4557" y="1022995"/>
                </a:cubicBezTo>
                <a:cubicBezTo>
                  <a:pt x="-19029" y="930467"/>
                  <a:pt x="55357" y="547652"/>
                  <a:pt x="80757" y="456938"/>
                </a:cubicBezTo>
                <a:cubicBezTo>
                  <a:pt x="106157" y="366224"/>
                  <a:pt x="11814" y="540395"/>
                  <a:pt x="146071" y="489595"/>
                </a:cubicBezTo>
                <a:close/>
              </a:path>
            </a:pathLst>
          </a:cu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Přemýšlej, jak by mohl příběh dopadnout.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 následujících možností vyber dvě nejlepší a dvě nejhorší. Označ je smajlíky.</a:t>
            </a:r>
            <a:endParaRPr lang="cs-CZ" sz="28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82543" y="3102602"/>
            <a:ext cx="782296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4. Pes stál dlouho na břehu a Evu s Jirkou začali                          </a:t>
            </a:r>
            <a:r>
              <a:rPr lang="cs-CZ" sz="2800" b="1" spc="50" dirty="0" smtClean="0">
                <a:ln w="11430"/>
                <a:solidFill>
                  <a:srgbClr val="C00000"/>
                </a:solidFill>
              </a:rPr>
              <a:t> </a:t>
            </a: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hledat jejich rodiče.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1329" y="2579382"/>
            <a:ext cx="784429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3. Pes plaval za dětmi a snažil se dostat na loďku.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2543" y="1522224"/>
            <a:ext cx="705654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1. Pes za chvíli odběhl a děti se mohly vrátit.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1329" y="2056162"/>
            <a:ext cx="78066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2. Pro psa si přišel jeho pán a odvedl ho.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82543" y="4056709"/>
            <a:ext cx="78853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5. Rodiče nemohli děti najít a  zavolali policii.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82543" y="4579929"/>
            <a:ext cx="466396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6. Loďka s dětmi se převrhla.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360" y="5900402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63153" y="5870065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7649" y="5883651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2803" y="5851014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5081" y="5851014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45202" y="5884197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8100" y="5874144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7289" y="5883651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1170" y="5851014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7764" y="5904081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01084" y="5903248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07569" y="5904081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326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Označ křížkem správnou odpověď, někdy je i více možností. Vysvětli je.</a:t>
            </a:r>
            <a:endParaRPr lang="cs-CZ" sz="28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482182" y="3167049"/>
            <a:ext cx="424161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by mohl pokousat pes.</a:t>
            </a:r>
            <a:endParaRPr lang="cs-CZ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36338" y="3823102"/>
            <a:ext cx="37562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by se mohly utopit.</a:t>
            </a:r>
            <a:endParaRPr lang="cs-CZ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040265" y="3484763"/>
            <a:ext cx="512544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by mohla spolknout velryba.</a:t>
            </a:r>
            <a:endParaRPr lang="cs-CZ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752193" y="1418897"/>
            <a:ext cx="365728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se neměly psa bát.</a:t>
            </a:r>
            <a:endParaRPr lang="cs-CZ" sz="28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88606" y="2274964"/>
            <a:ext cx="478445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neměly odplout  na loďce.</a:t>
            </a:r>
            <a:endParaRPr lang="cs-CZ" sz="28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03812" y="1086196"/>
            <a:ext cx="396043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 udělaly děti špatně?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130766" y="2683953"/>
            <a:ext cx="475252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 by se dětem mohlo stát?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349292" y="4747133"/>
            <a:ext cx="431547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Rodiče by měli psa zastřelit.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314007" y="5517232"/>
            <a:ext cx="436305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Rodičům to může být jedno.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040616" y="5138028"/>
            <a:ext cx="492256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Rodiče by měli dětem domluvit.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428680" y="4333085"/>
            <a:ext cx="615668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 by se měli rozhodnout rodiče dětí? 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074" name="Picture 2" descr="http://www.clker.com/cliparts/x/W/X/f/i/0/ascending-whale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293" y="3167049"/>
            <a:ext cx="1828440" cy="138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lker.com/cliparts/6/E/p/b/C/B/trees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586" y="1479766"/>
            <a:ext cx="1779910" cy="136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1479328" y="1842916"/>
            <a:ext cx="618002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neměly chodit samy daleko do lesa.</a:t>
            </a:r>
            <a:endParaRPr lang="cs-CZ" sz="28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7" name="Picture 8" descr="http://www.clker.com/cliparts/9/U/x/M/U/F/walking-dog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792" y="5020552"/>
            <a:ext cx="2180619" cy="166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/>
          <p:cNvSpPr/>
          <p:nvPr/>
        </p:nvSpPr>
        <p:spPr>
          <a:xfrm>
            <a:off x="2240176" y="1454487"/>
            <a:ext cx="484012" cy="495110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036192" y="1847427"/>
            <a:ext cx="484012" cy="495110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756164" y="2303074"/>
            <a:ext cx="484012" cy="495110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998170" y="3044381"/>
            <a:ext cx="484012" cy="49511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1501183" y="3498818"/>
            <a:ext cx="484012" cy="49511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2293203" y="3898773"/>
            <a:ext cx="484012" cy="49511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1756164" y="4778165"/>
            <a:ext cx="484012" cy="495110"/>
          </a:xfrm>
          <a:prstGeom prst="ellips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1498471" y="5183238"/>
            <a:ext cx="484012" cy="495110"/>
          </a:xfrm>
          <a:prstGeom prst="ellips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1865280" y="5517232"/>
            <a:ext cx="484012" cy="495110"/>
          </a:xfrm>
          <a:prstGeom prst="ellips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667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Vyprávěj, kdy tobě hrozilo nějaké nebezpečí.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 se stalo a jak to dopadlo.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 svoje vyprávění vymysli vhodný……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 máš vymyslit se dozvíš, když vyluštíš křížovku.</a:t>
            </a:r>
            <a:endParaRPr lang="cs-CZ" sz="28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92731"/>
              </p:ext>
            </p:extLst>
          </p:nvPr>
        </p:nvGraphicFramePr>
        <p:xfrm>
          <a:off x="683568" y="1990127"/>
          <a:ext cx="2880000" cy="43200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720000"/>
                <a:gridCol w="720000"/>
                <a:gridCol w="720000"/>
                <a:gridCol w="720000"/>
              </a:tblGrid>
              <a:tr h="720000"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00B050"/>
                          </a:solidFill>
                        </a:ln>
                        <a:noFill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215429" y="2051280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1</a:t>
            </a:r>
          </a:p>
        </p:txBody>
      </p:sp>
      <p:sp>
        <p:nvSpPr>
          <p:cNvPr id="6" name="Obdélník 5"/>
          <p:cNvSpPr/>
          <p:nvPr/>
        </p:nvSpPr>
        <p:spPr>
          <a:xfrm>
            <a:off x="215429" y="2747803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2</a:t>
            </a:r>
          </a:p>
        </p:txBody>
      </p:sp>
      <p:sp>
        <p:nvSpPr>
          <p:cNvPr id="7" name="Obdélník 6"/>
          <p:cNvSpPr/>
          <p:nvPr/>
        </p:nvSpPr>
        <p:spPr>
          <a:xfrm>
            <a:off x="215429" y="3469035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3</a:t>
            </a:r>
          </a:p>
        </p:txBody>
      </p:sp>
      <p:sp>
        <p:nvSpPr>
          <p:cNvPr id="8" name="Obdélník 7"/>
          <p:cNvSpPr/>
          <p:nvPr/>
        </p:nvSpPr>
        <p:spPr>
          <a:xfrm>
            <a:off x="215429" y="4185568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4</a:t>
            </a:r>
          </a:p>
        </p:txBody>
      </p:sp>
      <p:sp>
        <p:nvSpPr>
          <p:cNvPr id="9" name="Obdélník 8"/>
          <p:cNvSpPr/>
          <p:nvPr/>
        </p:nvSpPr>
        <p:spPr>
          <a:xfrm>
            <a:off x="215429" y="4938655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5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15429" y="5620052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</a:t>
            </a:r>
          </a:p>
        </p:txBody>
      </p:sp>
      <p:pic>
        <p:nvPicPr>
          <p:cNvPr id="6146" name="Picture 2" descr="http://www.clker.com/cliparts/0/d/f/a/11971054571978491887biswajyotim_Leg.svg.med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22"/>
          <a:stretch/>
        </p:blipFill>
        <p:spPr bwMode="auto">
          <a:xfrm>
            <a:off x="3918259" y="4653135"/>
            <a:ext cx="917258" cy="1707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4622959" y="5901851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1</a:t>
            </a:r>
          </a:p>
        </p:txBody>
      </p:sp>
      <p:pic>
        <p:nvPicPr>
          <p:cNvPr id="6148" name="Picture 4" descr="http://www.clker.com/cliparts/6/8/d/b/1194985142426812122sportcar_sergio_luiz_ara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156569"/>
            <a:ext cx="1944216" cy="745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8463898" y="5599892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2</a:t>
            </a:r>
          </a:p>
        </p:txBody>
      </p:sp>
      <p:pic>
        <p:nvPicPr>
          <p:cNvPr id="6150" name="Picture 6" descr="http://www.clker.com/cliparts/3/e/1/5/1225770272703604174melenpe_drago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180677"/>
            <a:ext cx="1379712" cy="165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8463898" y="4578019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3</a:t>
            </a:r>
          </a:p>
        </p:txBody>
      </p:sp>
      <p:pic>
        <p:nvPicPr>
          <p:cNvPr id="6152" name="Picture 8" descr="http://www.clker.com/cliparts/2/9/8/9/11971050191158420002biswajyotim_Pen.svg.med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568"/>
          <a:stretch/>
        </p:blipFill>
        <p:spPr bwMode="auto">
          <a:xfrm>
            <a:off x="4155696" y="2091563"/>
            <a:ext cx="976624" cy="159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4631410" y="3359957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4</a:t>
            </a:r>
          </a:p>
        </p:txBody>
      </p:sp>
      <p:pic>
        <p:nvPicPr>
          <p:cNvPr id="18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665" y="1963308"/>
            <a:ext cx="1008430" cy="185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bdélník 18"/>
          <p:cNvSpPr/>
          <p:nvPr/>
        </p:nvSpPr>
        <p:spPr>
          <a:xfrm>
            <a:off x="6186163" y="3359956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5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5493495" y="3806233"/>
            <a:ext cx="1020600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IVÁNEK</a:t>
            </a:r>
            <a:endParaRPr lang="cs-CZ" sz="2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071197" y="5714053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</a:t>
            </a:r>
          </a:p>
        </p:txBody>
      </p:sp>
      <p:pic>
        <p:nvPicPr>
          <p:cNvPr id="6154" name="Picture 10" descr="http://www.clker.com/cliparts/f/1/e/3/12774059611859866630owl-m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346" y="4358780"/>
            <a:ext cx="1731140" cy="173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862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740800" y="188640"/>
            <a:ext cx="126624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Řešení: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1052736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Strana 5 – viz strana 9</a:t>
            </a:r>
          </a:p>
          <a:p>
            <a:r>
              <a:rPr lang="cs-CZ" dirty="0" smtClean="0"/>
              <a:t>Strana 6 – viz strana 10</a:t>
            </a:r>
          </a:p>
          <a:p>
            <a:r>
              <a:rPr lang="cs-CZ" dirty="0" smtClean="0"/>
              <a:t>Strana 7 – viz strana 11</a:t>
            </a:r>
          </a:p>
          <a:p>
            <a:endParaRPr lang="cs-CZ" dirty="0"/>
          </a:p>
        </p:txBody>
      </p:sp>
      <p:pic>
        <p:nvPicPr>
          <p:cNvPr id="6" name="Picture 6" descr="http://www.clker.com/cliparts/d/6/9/1/12279737621533187153wsnaccad_simple_scenery.svg.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172" y="3147139"/>
            <a:ext cx="3999491" cy="1713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08920"/>
            <a:ext cx="1072421" cy="157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068" y="2807062"/>
            <a:ext cx="1223033" cy="169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94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lný tvar 1"/>
          <p:cNvSpPr/>
          <p:nvPr/>
        </p:nvSpPr>
        <p:spPr>
          <a:xfrm>
            <a:off x="387329" y="5377805"/>
            <a:ext cx="8449539" cy="1393126"/>
          </a:xfrm>
          <a:custGeom>
            <a:avLst/>
            <a:gdLst>
              <a:gd name="connsiteX0" fmla="*/ 146071 w 8449539"/>
              <a:gd name="connsiteY0" fmla="*/ 489595 h 1393126"/>
              <a:gd name="connsiteX1" fmla="*/ 886300 w 8449539"/>
              <a:gd name="connsiteY1" fmla="*/ 152138 h 1393126"/>
              <a:gd name="connsiteX2" fmla="*/ 1452357 w 8449539"/>
              <a:gd name="connsiteY2" fmla="*/ 369852 h 1393126"/>
              <a:gd name="connsiteX3" fmla="*/ 2606242 w 8449539"/>
              <a:gd name="connsiteY3" fmla="*/ 119481 h 1393126"/>
              <a:gd name="connsiteX4" fmla="*/ 3204957 w 8449539"/>
              <a:gd name="connsiteY4" fmla="*/ 391624 h 1393126"/>
              <a:gd name="connsiteX5" fmla="*/ 3988728 w 8449539"/>
              <a:gd name="connsiteY5" fmla="*/ 75938 h 1393126"/>
              <a:gd name="connsiteX6" fmla="*/ 4609214 w 8449539"/>
              <a:gd name="connsiteY6" fmla="*/ 293652 h 1393126"/>
              <a:gd name="connsiteX7" fmla="*/ 5207928 w 8449539"/>
              <a:gd name="connsiteY7" fmla="*/ 21509 h 1393126"/>
              <a:gd name="connsiteX8" fmla="*/ 5610700 w 8449539"/>
              <a:gd name="connsiteY8" fmla="*/ 43281 h 1393126"/>
              <a:gd name="connsiteX9" fmla="*/ 5806642 w 8449539"/>
              <a:gd name="connsiteY9" fmla="*/ 250109 h 1393126"/>
              <a:gd name="connsiteX10" fmla="*/ 6786357 w 8449539"/>
              <a:gd name="connsiteY10" fmla="*/ 32395 h 1393126"/>
              <a:gd name="connsiteX11" fmla="*/ 7025842 w 8449539"/>
              <a:gd name="connsiteY11" fmla="*/ 43281 h 1393126"/>
              <a:gd name="connsiteX12" fmla="*/ 7156471 w 8449539"/>
              <a:gd name="connsiteY12" fmla="*/ 304538 h 1393126"/>
              <a:gd name="connsiteX13" fmla="*/ 7853157 w 8449539"/>
              <a:gd name="connsiteY13" fmla="*/ 195681 h 1393126"/>
              <a:gd name="connsiteX14" fmla="*/ 8332128 w 8449539"/>
              <a:gd name="connsiteY14" fmla="*/ 456938 h 1393126"/>
              <a:gd name="connsiteX15" fmla="*/ 8440985 w 8449539"/>
              <a:gd name="connsiteY15" fmla="*/ 903252 h 1393126"/>
              <a:gd name="connsiteX16" fmla="*/ 8168842 w 8449539"/>
              <a:gd name="connsiteY16" fmla="*/ 1175395 h 1393126"/>
              <a:gd name="connsiteX17" fmla="*/ 7406842 w 8449539"/>
              <a:gd name="connsiteY17" fmla="*/ 1218938 h 1393126"/>
              <a:gd name="connsiteX18" fmla="*/ 6927871 w 8449539"/>
              <a:gd name="connsiteY18" fmla="*/ 1197166 h 1393126"/>
              <a:gd name="connsiteX19" fmla="*/ 6514214 w 8449539"/>
              <a:gd name="connsiteY19" fmla="*/ 1295138 h 1393126"/>
              <a:gd name="connsiteX20" fmla="*/ 5915500 w 8449539"/>
              <a:gd name="connsiteY20" fmla="*/ 1273366 h 1393126"/>
              <a:gd name="connsiteX21" fmla="*/ 5545385 w 8449539"/>
              <a:gd name="connsiteY21" fmla="*/ 1229824 h 1393126"/>
              <a:gd name="connsiteX22" fmla="*/ 5153500 w 8449539"/>
              <a:gd name="connsiteY22" fmla="*/ 1306024 h 1393126"/>
              <a:gd name="connsiteX23" fmla="*/ 4783385 w 8449539"/>
              <a:gd name="connsiteY23" fmla="*/ 1327795 h 1393126"/>
              <a:gd name="connsiteX24" fmla="*/ 4249985 w 8449539"/>
              <a:gd name="connsiteY24" fmla="*/ 1175395 h 1393126"/>
              <a:gd name="connsiteX25" fmla="*/ 4032271 w 8449539"/>
              <a:gd name="connsiteY25" fmla="*/ 1218938 h 1393126"/>
              <a:gd name="connsiteX26" fmla="*/ 3607728 w 8449539"/>
              <a:gd name="connsiteY26" fmla="*/ 1393109 h 1393126"/>
              <a:gd name="connsiteX27" fmla="*/ 2704214 w 8449539"/>
              <a:gd name="connsiteY27" fmla="*/ 1229824 h 1393126"/>
              <a:gd name="connsiteX28" fmla="*/ 2312328 w 8449539"/>
              <a:gd name="connsiteY28" fmla="*/ 1229824 h 1393126"/>
              <a:gd name="connsiteX29" fmla="*/ 1996642 w 8449539"/>
              <a:gd name="connsiteY29" fmla="*/ 1251595 h 1393126"/>
              <a:gd name="connsiteX30" fmla="*/ 1539442 w 8449539"/>
              <a:gd name="connsiteY30" fmla="*/ 1273366 h 1393126"/>
              <a:gd name="connsiteX31" fmla="*/ 1104014 w 8449539"/>
              <a:gd name="connsiteY31" fmla="*/ 1306024 h 1393126"/>
              <a:gd name="connsiteX32" fmla="*/ 635928 w 8449539"/>
              <a:gd name="connsiteY32" fmla="*/ 1251595 h 1393126"/>
              <a:gd name="connsiteX33" fmla="*/ 222271 w 8449539"/>
              <a:gd name="connsiteY33" fmla="*/ 1012109 h 1393126"/>
              <a:gd name="connsiteX34" fmla="*/ 4557 w 8449539"/>
              <a:gd name="connsiteY34" fmla="*/ 1022995 h 1393126"/>
              <a:gd name="connsiteX35" fmla="*/ 80757 w 8449539"/>
              <a:gd name="connsiteY35" fmla="*/ 456938 h 1393126"/>
              <a:gd name="connsiteX36" fmla="*/ 146071 w 8449539"/>
              <a:gd name="connsiteY36" fmla="*/ 489595 h 1393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8449539" h="1393126">
                <a:moveTo>
                  <a:pt x="146071" y="489595"/>
                </a:moveTo>
                <a:cubicBezTo>
                  <a:pt x="280328" y="438795"/>
                  <a:pt x="668586" y="172095"/>
                  <a:pt x="886300" y="152138"/>
                </a:cubicBezTo>
                <a:cubicBezTo>
                  <a:pt x="1104014" y="132181"/>
                  <a:pt x="1165700" y="375295"/>
                  <a:pt x="1452357" y="369852"/>
                </a:cubicBezTo>
                <a:cubicBezTo>
                  <a:pt x="1739014" y="364409"/>
                  <a:pt x="2314142" y="115852"/>
                  <a:pt x="2606242" y="119481"/>
                </a:cubicBezTo>
                <a:cubicBezTo>
                  <a:pt x="2898342" y="123110"/>
                  <a:pt x="2974543" y="398881"/>
                  <a:pt x="3204957" y="391624"/>
                </a:cubicBezTo>
                <a:cubicBezTo>
                  <a:pt x="3435371" y="384367"/>
                  <a:pt x="3754685" y="92267"/>
                  <a:pt x="3988728" y="75938"/>
                </a:cubicBezTo>
                <a:cubicBezTo>
                  <a:pt x="4222771" y="59609"/>
                  <a:pt x="4406014" y="302723"/>
                  <a:pt x="4609214" y="293652"/>
                </a:cubicBezTo>
                <a:cubicBezTo>
                  <a:pt x="4812414" y="284581"/>
                  <a:pt x="5041014" y="63237"/>
                  <a:pt x="5207928" y="21509"/>
                </a:cubicBezTo>
                <a:cubicBezTo>
                  <a:pt x="5374842" y="-20220"/>
                  <a:pt x="5510914" y="5181"/>
                  <a:pt x="5610700" y="43281"/>
                </a:cubicBezTo>
                <a:cubicBezTo>
                  <a:pt x="5710486" y="81381"/>
                  <a:pt x="5610699" y="251923"/>
                  <a:pt x="5806642" y="250109"/>
                </a:cubicBezTo>
                <a:cubicBezTo>
                  <a:pt x="6002585" y="248295"/>
                  <a:pt x="6583157" y="66866"/>
                  <a:pt x="6786357" y="32395"/>
                </a:cubicBezTo>
                <a:cubicBezTo>
                  <a:pt x="6989557" y="-2076"/>
                  <a:pt x="6964156" y="-2076"/>
                  <a:pt x="7025842" y="43281"/>
                </a:cubicBezTo>
                <a:cubicBezTo>
                  <a:pt x="7087528" y="88638"/>
                  <a:pt x="7018585" y="279138"/>
                  <a:pt x="7156471" y="304538"/>
                </a:cubicBezTo>
                <a:cubicBezTo>
                  <a:pt x="7294357" y="329938"/>
                  <a:pt x="7657214" y="170281"/>
                  <a:pt x="7853157" y="195681"/>
                </a:cubicBezTo>
                <a:cubicBezTo>
                  <a:pt x="8049100" y="221081"/>
                  <a:pt x="8234157" y="339009"/>
                  <a:pt x="8332128" y="456938"/>
                </a:cubicBezTo>
                <a:cubicBezTo>
                  <a:pt x="8430099" y="574867"/>
                  <a:pt x="8468199" y="783509"/>
                  <a:pt x="8440985" y="903252"/>
                </a:cubicBezTo>
                <a:cubicBezTo>
                  <a:pt x="8413771" y="1022995"/>
                  <a:pt x="8341199" y="1122781"/>
                  <a:pt x="8168842" y="1175395"/>
                </a:cubicBezTo>
                <a:cubicBezTo>
                  <a:pt x="7996485" y="1228009"/>
                  <a:pt x="7613670" y="1215310"/>
                  <a:pt x="7406842" y="1218938"/>
                </a:cubicBezTo>
                <a:cubicBezTo>
                  <a:pt x="7200014" y="1222566"/>
                  <a:pt x="7076642" y="1184466"/>
                  <a:pt x="6927871" y="1197166"/>
                </a:cubicBezTo>
                <a:cubicBezTo>
                  <a:pt x="6779100" y="1209866"/>
                  <a:pt x="6682942" y="1282438"/>
                  <a:pt x="6514214" y="1295138"/>
                </a:cubicBezTo>
                <a:cubicBezTo>
                  <a:pt x="6345486" y="1307838"/>
                  <a:pt x="6076971" y="1284252"/>
                  <a:pt x="5915500" y="1273366"/>
                </a:cubicBezTo>
                <a:cubicBezTo>
                  <a:pt x="5754029" y="1262480"/>
                  <a:pt x="5672385" y="1224381"/>
                  <a:pt x="5545385" y="1229824"/>
                </a:cubicBezTo>
                <a:cubicBezTo>
                  <a:pt x="5418385" y="1235267"/>
                  <a:pt x="5280500" y="1289696"/>
                  <a:pt x="5153500" y="1306024"/>
                </a:cubicBezTo>
                <a:cubicBezTo>
                  <a:pt x="5026500" y="1322353"/>
                  <a:pt x="4933971" y="1349566"/>
                  <a:pt x="4783385" y="1327795"/>
                </a:cubicBezTo>
                <a:cubicBezTo>
                  <a:pt x="4632799" y="1306024"/>
                  <a:pt x="4375171" y="1193538"/>
                  <a:pt x="4249985" y="1175395"/>
                </a:cubicBezTo>
                <a:cubicBezTo>
                  <a:pt x="4124799" y="1157252"/>
                  <a:pt x="4139314" y="1182652"/>
                  <a:pt x="4032271" y="1218938"/>
                </a:cubicBezTo>
                <a:cubicBezTo>
                  <a:pt x="3925228" y="1255224"/>
                  <a:pt x="3829071" y="1391295"/>
                  <a:pt x="3607728" y="1393109"/>
                </a:cubicBezTo>
                <a:cubicBezTo>
                  <a:pt x="3386385" y="1394923"/>
                  <a:pt x="2920114" y="1257038"/>
                  <a:pt x="2704214" y="1229824"/>
                </a:cubicBezTo>
                <a:cubicBezTo>
                  <a:pt x="2488314" y="1202610"/>
                  <a:pt x="2430257" y="1226196"/>
                  <a:pt x="2312328" y="1229824"/>
                </a:cubicBezTo>
                <a:cubicBezTo>
                  <a:pt x="2194399" y="1233452"/>
                  <a:pt x="1996642" y="1251595"/>
                  <a:pt x="1996642" y="1251595"/>
                </a:cubicBezTo>
                <a:lnTo>
                  <a:pt x="1539442" y="1273366"/>
                </a:lnTo>
                <a:cubicBezTo>
                  <a:pt x="1390671" y="1282438"/>
                  <a:pt x="1254600" y="1309653"/>
                  <a:pt x="1104014" y="1306024"/>
                </a:cubicBezTo>
                <a:cubicBezTo>
                  <a:pt x="953428" y="1302396"/>
                  <a:pt x="782885" y="1300581"/>
                  <a:pt x="635928" y="1251595"/>
                </a:cubicBezTo>
                <a:cubicBezTo>
                  <a:pt x="488971" y="1202609"/>
                  <a:pt x="327500" y="1050209"/>
                  <a:pt x="222271" y="1012109"/>
                </a:cubicBezTo>
                <a:cubicBezTo>
                  <a:pt x="117042" y="974009"/>
                  <a:pt x="28143" y="1115523"/>
                  <a:pt x="4557" y="1022995"/>
                </a:cubicBezTo>
                <a:cubicBezTo>
                  <a:pt x="-19029" y="930467"/>
                  <a:pt x="55357" y="547652"/>
                  <a:pt x="80757" y="456938"/>
                </a:cubicBezTo>
                <a:cubicBezTo>
                  <a:pt x="106157" y="366224"/>
                  <a:pt x="11814" y="540395"/>
                  <a:pt x="146071" y="489595"/>
                </a:cubicBezTo>
                <a:close/>
              </a:path>
            </a:pathLst>
          </a:cu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Přemýšlej, jak by mohl příběh dopadnout.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 následujících možností vyber dvě nejlepší a dvě nejhorší. Označ je smajlíky.</a:t>
            </a:r>
            <a:endParaRPr lang="cs-CZ" sz="28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82543" y="3102602"/>
            <a:ext cx="782296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4. Pes stál dlouho na břehu a Evu s Jirkou začali                          </a:t>
            </a:r>
            <a:r>
              <a:rPr lang="cs-CZ" sz="2800" b="1" spc="50" dirty="0" smtClean="0">
                <a:ln w="11430"/>
                <a:solidFill>
                  <a:srgbClr val="C00000"/>
                </a:solidFill>
              </a:rPr>
              <a:t> </a:t>
            </a: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hledat jejich rodiče.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1329" y="2579382"/>
            <a:ext cx="784429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3. Pes plaval za dětmi a snažil se dostat na loďku.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2543" y="1522224"/>
            <a:ext cx="705654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1. Pes za chvíli odběhl a děti se mohly vrátit.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1329" y="2056162"/>
            <a:ext cx="78066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2. Pro psa si přišel jeho pán a odvedl ho.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82543" y="4056709"/>
            <a:ext cx="7885395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5. Rodiče nemohli děti najít a  zavolali policii.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82543" y="4579929"/>
            <a:ext cx="466396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6. Loďka s dětmi se převrhla.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360" y="5900402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5202" y="4725144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7649" y="5883651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55114" y="1498949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9632" y="2022169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45202" y="5884197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http://www.clker.com/cliparts/d/e/7/3/11949864581583801855smiley1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8100" y="5874144"/>
            <a:ext cx="557213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7289" y="5883651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6156" y="2564440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7764" y="5904081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01084" y="5903248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 descr="http://www.clker.com/cliparts/d/b/9/e/1194986459994010940smiley102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07569" y="5904081"/>
            <a:ext cx="5381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6829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Označ křížkem správnou odpověď, někdy je i více možností. Vysvětli je.</a:t>
            </a:r>
            <a:endParaRPr lang="cs-CZ" sz="28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482182" y="3167049"/>
            <a:ext cx="424161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by mohl pokousat pes.</a:t>
            </a:r>
            <a:endParaRPr lang="cs-CZ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36338" y="3823102"/>
            <a:ext cx="37562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by se mohly utopit.</a:t>
            </a:r>
            <a:endParaRPr lang="cs-CZ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040265" y="3484763"/>
            <a:ext cx="512544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by mohla spolknout velryba.</a:t>
            </a:r>
            <a:endParaRPr lang="cs-CZ" sz="2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752193" y="1418897"/>
            <a:ext cx="365728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se neměly psa bát.</a:t>
            </a:r>
            <a:endParaRPr lang="cs-CZ" sz="28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88606" y="2274964"/>
            <a:ext cx="478445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neměly odplout  na loďce.</a:t>
            </a:r>
            <a:endParaRPr lang="cs-CZ" sz="28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03812" y="1086196"/>
            <a:ext cx="396043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 udělaly děti špatně?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130766" y="2683953"/>
            <a:ext cx="475252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 by se dětem mohlo stát?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349292" y="4747133"/>
            <a:ext cx="431547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Rodiče by měli psa zastřelit.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314007" y="5517232"/>
            <a:ext cx="436305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Rodičům to může být jedno.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040616" y="5138028"/>
            <a:ext cx="492256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Rodiče by měli dětem domluvit.</a:t>
            </a:r>
            <a:endParaRPr lang="cs-CZ" sz="28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428680" y="4333085"/>
            <a:ext cx="615668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 by se měli rozhodnout rodiče dětí? 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074" name="Picture 2" descr="http://www.clker.com/cliparts/x/W/X/f/i/0/ascending-whale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293" y="3167049"/>
            <a:ext cx="1828440" cy="138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clker.com/cliparts/6/E/p/b/C/B/trees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586" y="1479766"/>
            <a:ext cx="1779910" cy="136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1479328" y="1842916"/>
            <a:ext cx="618002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Děti neměly chodit samy daleko do lesa.</a:t>
            </a:r>
            <a:endParaRPr lang="cs-CZ" sz="28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7" name="Picture 8" descr="http://www.clker.com/cliparts/9/U/x/M/U/F/walking-dog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792" y="5020552"/>
            <a:ext cx="2180619" cy="166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/>
          <p:cNvSpPr/>
          <p:nvPr/>
        </p:nvSpPr>
        <p:spPr>
          <a:xfrm>
            <a:off x="2240176" y="1454487"/>
            <a:ext cx="484012" cy="495110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036192" y="1847427"/>
            <a:ext cx="484012" cy="495110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756164" y="2303074"/>
            <a:ext cx="484012" cy="495110"/>
          </a:xfrm>
          <a:prstGeom prst="ellips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998170" y="3044381"/>
            <a:ext cx="484012" cy="49511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1501183" y="3498818"/>
            <a:ext cx="484012" cy="49511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2293203" y="3898773"/>
            <a:ext cx="484012" cy="49511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1756164" y="4778165"/>
            <a:ext cx="484012" cy="495110"/>
          </a:xfrm>
          <a:prstGeom prst="ellips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1498471" y="5183238"/>
            <a:ext cx="484012" cy="495110"/>
          </a:xfrm>
          <a:prstGeom prst="ellips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1865280" y="5517232"/>
            <a:ext cx="484012" cy="495110"/>
          </a:xfrm>
          <a:prstGeom prst="ellips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Násobení 17"/>
          <p:cNvSpPr/>
          <p:nvPr/>
        </p:nvSpPr>
        <p:spPr>
          <a:xfrm>
            <a:off x="1038241" y="1860379"/>
            <a:ext cx="522622" cy="473759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Násobení 27"/>
          <p:cNvSpPr/>
          <p:nvPr/>
        </p:nvSpPr>
        <p:spPr>
          <a:xfrm>
            <a:off x="2000518" y="3055056"/>
            <a:ext cx="522622" cy="473759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Násobení 28"/>
          <p:cNvSpPr/>
          <p:nvPr/>
        </p:nvSpPr>
        <p:spPr>
          <a:xfrm>
            <a:off x="2293203" y="3920124"/>
            <a:ext cx="522622" cy="473759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Násobení 29"/>
          <p:cNvSpPr/>
          <p:nvPr/>
        </p:nvSpPr>
        <p:spPr>
          <a:xfrm>
            <a:off x="1494853" y="5202970"/>
            <a:ext cx="522622" cy="473759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9722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Vyprávěj, kdy tobě hrozilo nějaké nebezpečí.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 se stalo a jak to dopadlo.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 svoje vyprávění vymysli vhodný……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 máš vymyslit se dozvíš, když vyluštíš křížovku.</a:t>
            </a:r>
            <a:endParaRPr lang="cs-CZ" sz="28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7945086"/>
              </p:ext>
            </p:extLst>
          </p:nvPr>
        </p:nvGraphicFramePr>
        <p:xfrm>
          <a:off x="683568" y="1990127"/>
          <a:ext cx="2880000" cy="43200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720000"/>
                <a:gridCol w="720000"/>
                <a:gridCol w="720000"/>
                <a:gridCol w="720000"/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N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U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D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R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K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P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E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R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I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V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N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S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V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ln>
                            <a:solidFill>
                              <a:srgbClr val="00B050"/>
                            </a:solidFill>
                          </a:ln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  <a:endParaRPr lang="cs-CZ" sz="3200" b="1" dirty="0">
                        <a:ln>
                          <a:solidFill>
                            <a:srgbClr val="00B050"/>
                          </a:solidFill>
                        </a:ln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215429" y="2051280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1</a:t>
            </a:r>
          </a:p>
        </p:txBody>
      </p:sp>
      <p:sp>
        <p:nvSpPr>
          <p:cNvPr id="6" name="Obdélník 5"/>
          <p:cNvSpPr/>
          <p:nvPr/>
        </p:nvSpPr>
        <p:spPr>
          <a:xfrm>
            <a:off x="215429" y="2747803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2</a:t>
            </a:r>
          </a:p>
        </p:txBody>
      </p:sp>
      <p:sp>
        <p:nvSpPr>
          <p:cNvPr id="7" name="Obdélník 6"/>
          <p:cNvSpPr/>
          <p:nvPr/>
        </p:nvSpPr>
        <p:spPr>
          <a:xfrm>
            <a:off x="215429" y="3469035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3</a:t>
            </a:r>
          </a:p>
        </p:txBody>
      </p:sp>
      <p:sp>
        <p:nvSpPr>
          <p:cNvPr id="8" name="Obdélník 7"/>
          <p:cNvSpPr/>
          <p:nvPr/>
        </p:nvSpPr>
        <p:spPr>
          <a:xfrm>
            <a:off x="215429" y="4185568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4</a:t>
            </a:r>
          </a:p>
        </p:txBody>
      </p:sp>
      <p:sp>
        <p:nvSpPr>
          <p:cNvPr id="9" name="Obdélník 8"/>
          <p:cNvSpPr/>
          <p:nvPr/>
        </p:nvSpPr>
        <p:spPr>
          <a:xfrm>
            <a:off x="215429" y="4938655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5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15429" y="5620052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</a:t>
            </a:r>
          </a:p>
        </p:txBody>
      </p:sp>
      <p:pic>
        <p:nvPicPr>
          <p:cNvPr id="6146" name="Picture 2" descr="http://www.clker.com/cliparts/0/d/f/a/11971054571978491887biswajyotim_Leg.svg.med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22"/>
          <a:stretch/>
        </p:blipFill>
        <p:spPr bwMode="auto">
          <a:xfrm>
            <a:off x="3918259" y="4653135"/>
            <a:ext cx="917258" cy="1707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4622959" y="5901851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1</a:t>
            </a:r>
          </a:p>
        </p:txBody>
      </p:sp>
      <p:pic>
        <p:nvPicPr>
          <p:cNvPr id="6148" name="Picture 4" descr="http://www.clker.com/cliparts/6/8/d/b/1194985142426812122sportcar_sergio_luiz_ara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156569"/>
            <a:ext cx="1944216" cy="745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8463898" y="5599892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2</a:t>
            </a:r>
          </a:p>
        </p:txBody>
      </p:sp>
      <p:pic>
        <p:nvPicPr>
          <p:cNvPr id="6150" name="Picture 6" descr="http://www.clker.com/cliparts/3/e/1/5/1225770272703604174melenpe_drago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180677"/>
            <a:ext cx="1379712" cy="165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8463898" y="4578019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3</a:t>
            </a:r>
          </a:p>
        </p:txBody>
      </p:sp>
      <p:pic>
        <p:nvPicPr>
          <p:cNvPr id="6152" name="Picture 8" descr="http://www.clker.com/cliparts/2/9/8/9/11971050191158420002biswajyotim_Pen.svg.med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568"/>
          <a:stretch/>
        </p:blipFill>
        <p:spPr bwMode="auto">
          <a:xfrm>
            <a:off x="4155696" y="2091563"/>
            <a:ext cx="976624" cy="159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4631410" y="3359957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4</a:t>
            </a:r>
          </a:p>
        </p:txBody>
      </p:sp>
      <p:pic>
        <p:nvPicPr>
          <p:cNvPr id="18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665" y="1963308"/>
            <a:ext cx="1008430" cy="185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bdélník 18"/>
          <p:cNvSpPr/>
          <p:nvPr/>
        </p:nvSpPr>
        <p:spPr>
          <a:xfrm>
            <a:off x="6186163" y="3359956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5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5493495" y="3806233"/>
            <a:ext cx="1020600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IVÁNEK</a:t>
            </a:r>
            <a:endParaRPr lang="cs-CZ" sz="2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071197" y="5714053"/>
            <a:ext cx="4251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</a:t>
            </a:r>
          </a:p>
        </p:txBody>
      </p:sp>
      <p:pic>
        <p:nvPicPr>
          <p:cNvPr id="6154" name="Picture 10" descr="http://www.clker.com/cliparts/f/1/e/3/12774059611859866630owl-m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346" y="4358780"/>
            <a:ext cx="1731140" cy="173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631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476"/>
          </a:xfrm>
        </p:spPr>
        <p:txBody>
          <a:bodyPr rtlCol="0">
            <a:normAutofit fontScale="92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Uveřejněné odkazy [cit. </a:t>
            </a:r>
            <a:r>
              <a:rPr lang="cs-CZ" sz="1600" dirty="0" smtClean="0"/>
              <a:t>2013-03-12]. </a:t>
            </a:r>
            <a:r>
              <a:rPr lang="cs-CZ" sz="1600" dirty="0"/>
              <a:t>Dostupné pod licencí Public domain na </a:t>
            </a:r>
            <a:r>
              <a:rPr lang="cs-CZ" sz="1600" dirty="0" smtClean="0"/>
              <a:t>WWW: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dítě		http://www.clker.com/clipart-standing-kid-cartoon.html</a:t>
            </a:r>
          </a:p>
          <a:p>
            <a:pPr marL="0" indent="0">
              <a:buNone/>
              <a:defRPr/>
            </a:pPr>
            <a:r>
              <a:rPr lang="cs-CZ" sz="1600" dirty="0"/>
              <a:t>dítě2		http://www.clker.com/clipart-kid-wearing-cap-1.html</a:t>
            </a:r>
          </a:p>
          <a:p>
            <a:pPr marL="0" indent="0">
              <a:buNone/>
              <a:defRPr/>
            </a:pPr>
            <a:r>
              <a:rPr lang="cs-CZ" sz="1600" dirty="0"/>
              <a:t>dítě 3		http://www.clker.com/clipart-jumping-girl.html</a:t>
            </a:r>
          </a:p>
          <a:p>
            <a:pPr marL="0" indent="0">
              <a:buNone/>
              <a:defRPr/>
            </a:pPr>
            <a:r>
              <a:rPr lang="cs-CZ" sz="1600" dirty="0"/>
              <a:t>dítě 4 		http://www.clker.com/clipart-girl-wearing-polka-dot-dress.html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les</a:t>
            </a:r>
            <a:r>
              <a:rPr lang="cs-CZ" sz="1600" dirty="0"/>
              <a:t>		http://www.clker.com/clipart-trees-.html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h</a:t>
            </a:r>
            <a:r>
              <a:rPr lang="cs-CZ" sz="1600" dirty="0" smtClean="0"/>
              <a:t>ouba</a:t>
            </a:r>
            <a:r>
              <a:rPr lang="cs-CZ" sz="1600" dirty="0"/>
              <a:t>		http://www.clker.com/clipart-mushroom-12.html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r</a:t>
            </a:r>
            <a:r>
              <a:rPr lang="cs-CZ" sz="1600" dirty="0" smtClean="0"/>
              <a:t>ybník</a:t>
            </a:r>
            <a:r>
              <a:rPr lang="cs-CZ" sz="1600" dirty="0"/>
              <a:t>		http://www.clker.com/clipart-25035.html</a:t>
            </a:r>
          </a:p>
          <a:p>
            <a:pPr marL="0" indent="0">
              <a:buNone/>
              <a:defRPr/>
            </a:pPr>
            <a:r>
              <a:rPr lang="cs-CZ" sz="1600" dirty="0"/>
              <a:t>h</a:t>
            </a:r>
            <a:r>
              <a:rPr lang="cs-CZ" sz="1600" dirty="0" smtClean="0"/>
              <a:t>rozivý </a:t>
            </a:r>
            <a:r>
              <a:rPr lang="cs-CZ" sz="1600" dirty="0"/>
              <a:t>pes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://www.clker.com/clipart-walking-dog.html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l</a:t>
            </a:r>
            <a:r>
              <a:rPr lang="cs-CZ" sz="1600" dirty="0" smtClean="0"/>
              <a:t>oďka</a:t>
            </a:r>
            <a:r>
              <a:rPr lang="cs-CZ" sz="1600" dirty="0"/>
              <a:t>		http://www.clker.com/clipart-boat-without-mast.html</a:t>
            </a:r>
          </a:p>
          <a:p>
            <a:pPr marL="0" indent="0">
              <a:buNone/>
              <a:defRPr/>
            </a:pPr>
            <a:r>
              <a:rPr lang="cs-CZ" sz="1600" dirty="0"/>
              <a:t>p</a:t>
            </a:r>
            <a:r>
              <a:rPr lang="cs-CZ" sz="1600" dirty="0" smtClean="0"/>
              <a:t>ták</a:t>
            </a:r>
            <a:r>
              <a:rPr lang="cs-CZ" sz="1600" dirty="0"/>
              <a:t>		http://www.clker.com/clipart-flying-bird-1.html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smiley úsměv	http://www.clker.com/clipart-4244.html</a:t>
            </a:r>
          </a:p>
          <a:p>
            <a:pPr marL="0" indent="0">
              <a:buNone/>
              <a:defRPr/>
            </a:pPr>
            <a:r>
              <a:rPr lang="cs-CZ" sz="1600" dirty="0"/>
              <a:t>smiley zamračený	http://www.clker.com/clipart-4245.html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velryba</a:t>
            </a:r>
            <a:r>
              <a:rPr lang="cs-CZ" sz="1600" dirty="0"/>
              <a:t>		http://www.clker.com/clipart-ascending-whale.html</a:t>
            </a:r>
          </a:p>
          <a:p>
            <a:pPr marL="0" indent="0">
              <a:buNone/>
              <a:defRPr/>
            </a:pPr>
            <a:r>
              <a:rPr lang="cs-CZ" sz="1600" dirty="0"/>
              <a:t>n</a:t>
            </a:r>
            <a:r>
              <a:rPr lang="cs-CZ" sz="1600" dirty="0" smtClean="0"/>
              <a:t>oha</a:t>
            </a:r>
            <a:r>
              <a:rPr lang="cs-CZ" sz="1600" dirty="0"/>
              <a:t>		http://www.clker.com/clipart-14638.html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a</a:t>
            </a:r>
            <a:r>
              <a:rPr lang="cs-CZ" sz="1600" dirty="0" smtClean="0"/>
              <a:t>uto</a:t>
            </a:r>
            <a:r>
              <a:rPr lang="cs-CZ" sz="1600" dirty="0"/>
              <a:t>		http://www.clker.com/clipart-3022.html</a:t>
            </a:r>
          </a:p>
          <a:p>
            <a:pPr marL="0" indent="0">
              <a:buNone/>
              <a:defRPr/>
            </a:pPr>
            <a:r>
              <a:rPr lang="cs-CZ" sz="1600" dirty="0"/>
              <a:t>d</a:t>
            </a:r>
            <a:r>
              <a:rPr lang="cs-CZ" sz="1600" dirty="0" smtClean="0"/>
              <a:t>rak</a:t>
            </a:r>
            <a:r>
              <a:rPr lang="cs-CZ" sz="1600" dirty="0"/>
              <a:t>		http://www.clker.com/clipart-24886.html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p</a:t>
            </a:r>
            <a:r>
              <a:rPr lang="cs-CZ" sz="1600" dirty="0" smtClean="0"/>
              <a:t>ero	</a:t>
            </a:r>
            <a:r>
              <a:rPr lang="cs-CZ" sz="1600" dirty="0"/>
              <a:t>	http://www.clker.com/clipart-14601.html</a:t>
            </a:r>
          </a:p>
          <a:p>
            <a:pPr marL="0" indent="0">
              <a:buNone/>
              <a:defRPr/>
            </a:pPr>
            <a:r>
              <a:rPr lang="cs-CZ" sz="1600" dirty="0"/>
              <a:t>s</a:t>
            </a:r>
            <a:r>
              <a:rPr lang="cs-CZ" sz="1600" dirty="0" smtClean="0"/>
              <a:t>ova</a:t>
            </a:r>
            <a:r>
              <a:rPr lang="cs-CZ" sz="1600" dirty="0"/>
              <a:t>		http://</a:t>
            </a:r>
            <a:r>
              <a:rPr lang="cs-CZ" sz="1600" dirty="0" smtClean="0"/>
              <a:t>www.clker.com/clipart-66211.html</a:t>
            </a:r>
          </a:p>
          <a:p>
            <a:pPr marL="0" indent="0">
              <a:buNone/>
              <a:defRPr/>
            </a:pPr>
            <a:endParaRPr lang="cs-CZ" sz="1600" dirty="0"/>
          </a:p>
          <a:p>
            <a:pPr marL="0" indent="0">
              <a:buNone/>
              <a:defRPr/>
            </a:pPr>
            <a:endParaRPr lang="cs-CZ" sz="16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©  Mgr. Pavla Balejová 2013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06700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622</Words>
  <Application>Microsoft Office PowerPoint</Application>
  <PresentationFormat>Předvádění na obrazovce (4:3)</PresentationFormat>
  <Paragraphs>163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Učitel</cp:lastModifiedBy>
  <cp:revision>66</cp:revision>
  <dcterms:created xsi:type="dcterms:W3CDTF">2013-03-07T09:39:27Z</dcterms:created>
  <dcterms:modified xsi:type="dcterms:W3CDTF">2013-05-26T06:33:11Z</dcterms:modified>
</cp:coreProperties>
</file>