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8" r:id="rId9"/>
    <p:sldId id="264" r:id="rId10"/>
    <p:sldId id="265" r:id="rId11"/>
    <p:sldId id="266" r:id="rId12"/>
    <p:sldId id="267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72" autoAdjust="0"/>
    <p:restoredTop sz="94660"/>
  </p:normalViewPr>
  <p:slideViewPr>
    <p:cSldViewPr>
      <p:cViewPr>
        <p:scale>
          <a:sx n="76" d="100"/>
          <a:sy n="76" d="100"/>
        </p:scale>
        <p:origin x="-1218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484983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školy: </a:t>
            </a:r>
            <a:r>
              <a:rPr lang="cs-CZ" sz="1300" b="1" dirty="0" smtClean="0"/>
              <a:t> Základní škola a Mateřská škola Kladno, Norská 2633</a:t>
            </a:r>
            <a:r>
              <a:rPr lang="cs-CZ" sz="1300" dirty="0" smtClean="0"/>
              <a:t/>
            </a:r>
            <a:br>
              <a:rPr lang="cs-CZ" sz="1300" dirty="0" smtClean="0"/>
            </a:br>
            <a:r>
              <a:rPr lang="cs-CZ" sz="1300" dirty="0" smtClean="0"/>
              <a:t>Autor: </a:t>
            </a:r>
            <a:r>
              <a:rPr lang="cs-CZ" sz="1300" b="1" dirty="0" smtClean="0"/>
              <a:t>Mgr. Pavla Balejová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materiálu: </a:t>
            </a:r>
            <a:r>
              <a:rPr lang="cs-CZ" sz="1300" b="1" dirty="0" smtClean="0"/>
              <a:t>VY_12_INOVACE_ČJ.1.Bal.15_Popis</a:t>
            </a:r>
            <a:r>
              <a:rPr lang="cs-CZ" sz="1300" dirty="0" smtClean="0"/>
              <a:t/>
            </a:r>
            <a:br>
              <a:rPr lang="cs-CZ" sz="1300" dirty="0" smtClean="0"/>
            </a:b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Datum: </a:t>
            </a:r>
            <a:r>
              <a:rPr lang="cs-CZ" sz="1300" b="1" dirty="0" smtClean="0"/>
              <a:t>13. </a:t>
            </a:r>
            <a:r>
              <a:rPr lang="cs-CZ" sz="1300" b="1" dirty="0"/>
              <a:t>3</a:t>
            </a:r>
            <a:r>
              <a:rPr lang="cs-CZ" sz="1300" b="1" dirty="0" smtClean="0"/>
              <a:t>. 2013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Ročník: </a:t>
            </a:r>
            <a:r>
              <a:rPr lang="cs-CZ" sz="1300" b="1" dirty="0" smtClean="0"/>
              <a:t>první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oblast: </a:t>
            </a:r>
            <a:r>
              <a:rPr lang="cs-CZ" sz="1300" b="1" dirty="0" smtClean="0"/>
              <a:t>Jazyk a jazyková komunikace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 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Vzdělávací obor: </a:t>
            </a:r>
            <a:r>
              <a:rPr lang="cs-CZ" sz="1300" b="1" dirty="0" smtClean="0"/>
              <a:t>Český jazyk</a:t>
            </a:r>
            <a:br>
              <a:rPr lang="cs-CZ" sz="1300" b="1" dirty="0" smtClean="0"/>
            </a:br>
            <a:r>
              <a:rPr lang="cs-CZ" sz="1300" dirty="0" smtClean="0"/>
              <a:t>Název: </a:t>
            </a:r>
            <a:r>
              <a:rPr lang="cs-CZ" sz="1300" b="1" dirty="0" smtClean="0"/>
              <a:t>   Popis</a:t>
            </a:r>
            <a:br>
              <a:rPr lang="cs-CZ" sz="1300" b="1" dirty="0" smtClean="0"/>
            </a:br>
            <a:r>
              <a:rPr lang="cs-CZ" sz="1300" dirty="0" smtClean="0"/>
              <a:t>Číslo operačního programu: </a:t>
            </a:r>
            <a:r>
              <a:rPr lang="cs-CZ" sz="1300" b="1" dirty="0" smtClean="0"/>
              <a:t>CZ.1.07/1.4.00/21.3489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Název projektu: </a:t>
            </a:r>
            <a:r>
              <a:rPr lang="cs-CZ" sz="1300" b="1" dirty="0" smtClean="0"/>
              <a:t>UČÍME SE S RADOSTÍ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dirty="0" smtClean="0"/>
              <a:t> 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Anotace: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Prezentace je určena žákům prvního ročníku a slouží k procvičení popisu. Po přečtení popisu zvířete žáci doplňují jeho vlastnosti, které si zapamatovali. Dále rozlišují shody a rozdíly mezi popisovaným zvířetem a obrázkem, vyhledávají opačné vlastnosti a na závěr sami popisují svoji hračku.</a:t>
            </a:r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r>
              <a:rPr lang="cs-CZ" sz="1300" b="1" dirty="0" smtClean="0"/>
              <a:t> </a:t>
            </a:r>
            <a:endParaRPr lang="cs-CZ" sz="1300" dirty="0" smtClean="0"/>
          </a:p>
          <a:p>
            <a:pPr marL="0" indent="0">
              <a:lnSpc>
                <a:spcPct val="80000"/>
              </a:lnSpc>
              <a:buFont typeface="Arial" charset="0"/>
              <a:buNone/>
            </a:pPr>
            <a:endParaRPr lang="cs-CZ" sz="1300" dirty="0" smtClean="0"/>
          </a:p>
        </p:txBody>
      </p:sp>
      <p:pic>
        <p:nvPicPr>
          <p:cNvPr id="13314" name="Picture 2" descr="Logolinka ZŠ a MŠ Kladno, Norská 2633"/>
          <p:cNvPicPr>
            <a:picLocks noChangeAspect="1" noChangeArrowheads="1"/>
          </p:cNvPicPr>
          <p:nvPr/>
        </p:nvPicPr>
        <p:blipFill>
          <a:blip r:embed="rId2"/>
          <a:srcRect b="6358"/>
          <a:stretch>
            <a:fillRect/>
          </a:stretch>
        </p:blipFill>
        <p:spPr bwMode="auto">
          <a:xfrm>
            <a:off x="468313" y="115888"/>
            <a:ext cx="8351837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5229200"/>
            <a:ext cx="5608320" cy="136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9070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6000">
              <a:schemeClr val="accent6">
                <a:lumMod val="75000"/>
              </a:schemeClr>
            </a:gs>
            <a:gs pos="0">
              <a:schemeClr val="accent6">
                <a:lumMod val="7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3186" y="3678985"/>
            <a:ext cx="1008430" cy="1855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83568" y="692696"/>
            <a:ext cx="7776864" cy="18620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15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POPIS</a:t>
            </a:r>
            <a:endParaRPr lang="cs-CZ" sz="11500" b="1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9750" y="6208713"/>
            <a:ext cx="8281988" cy="315912"/>
          </a:xfrm>
        </p:spPr>
        <p:txBody>
          <a:bodyPr rtlCol="0">
            <a:normAutofit/>
          </a:bodyPr>
          <a:lstStyle/>
          <a:p>
            <a:pPr fontAlgn="auto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>
                <a:solidFill>
                  <a:schemeClr val="tx1"/>
                </a:solidFill>
              </a:rPr>
              <a:t>Autorem materiálu a všech jeho částí, není-li uvedeno jinak, je Mgr. </a:t>
            </a:r>
            <a:r>
              <a:rPr lang="cs-CZ" sz="1600" dirty="0" smtClean="0">
                <a:solidFill>
                  <a:schemeClr val="tx1"/>
                </a:solidFill>
              </a:rPr>
              <a:t>Pavla Balejová.</a:t>
            </a:r>
            <a:endParaRPr lang="cs-CZ" sz="1600" dirty="0">
              <a:solidFill>
                <a:schemeClr val="tx1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062913" y="5218113"/>
            <a:ext cx="900112" cy="855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 descr="http://www.clker.com/cliparts/d/d/f/b/1194989792187841101kitten_gerald_g._01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992220"/>
            <a:ext cx="1444740" cy="1083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clker.com/cliparts/0/b/8/f/1195444414444383544Machovka_House_1.svg.hi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258" y="2554744"/>
            <a:ext cx="4195742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3023" y="3886892"/>
            <a:ext cx="1072421" cy="1571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2/f/d/3/11949854171265634975stormo_di_uccelli_archit_01.svg.med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1100" y="188640"/>
            <a:ext cx="2327155" cy="1435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8112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0">
              <a:schemeClr val="accent6">
                <a:lumMod val="7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29723" y="208804"/>
            <a:ext cx="505119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Přečti si pozorně popis kočky Lízy.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34509" y="2100453"/>
            <a:ext cx="87156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Má štíhlé tělíčko a huňatou srst.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4510" y="2562118"/>
            <a:ext cx="857166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 celá černá, jen ocásek a tlapky má bílé.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4510" y="3028684"/>
            <a:ext cx="87156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kulaté hlavičce jsou špičatá ouška.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3106" y="3490349"/>
            <a:ext cx="8687081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Líza má žluté oči a dlouhé fousky. 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3107" y="3966905"/>
            <a:ext cx="86870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Růžový jazýček často vystrkuje z malé tlamičky.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63107" y="4360621"/>
            <a:ext cx="86870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 tlapkách má ostré drápky a zespodu měkké polštářky.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3107" y="1663806"/>
            <a:ext cx="854306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Naše kočka Líza je moc hezká.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63107" y="4822286"/>
            <a:ext cx="868707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Často mává dlouhým ocáskem.</a:t>
            </a:r>
            <a:endParaRPr lang="cs-CZ" sz="24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 descr="http://www.clker.com/cliparts/7/f/8/3/11949855171422370184cartoon_cat_gerald_g._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1406" y="1229423"/>
            <a:ext cx="2399015" cy="1799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clker.com/cliparts/b/7/7/d/11949897961252719047gatto_cat_architetto_fra_01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107" y="32859"/>
            <a:ext cx="1640785" cy="1367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clker.com/cliparts/b/7/a/c/11949898031195101122gatto_cat_architetto_fra_03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124" y="5358067"/>
            <a:ext cx="1428750" cy="1423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clker.com/cliparts/8/7/0/5/11949898042019629779gatto_cat_architetto_fra_04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5738" y="3852923"/>
            <a:ext cx="1314450" cy="283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8" descr="http://www.clker.com/cliparts/c/d/e/e/11949844921707832865lana_architetto_francesc_01.svg.me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569735" y="5312531"/>
            <a:ext cx="1411671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113609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0">
              <a:schemeClr val="accent6">
                <a:lumMod val="7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63260" y="208804"/>
            <a:ext cx="4984120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Pamatuješ si jak Líza vypadá?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Správné možnosti označ křížkem.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66237" y="1535861"/>
            <a:ext cx="116878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tělíčko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6235" y="3933056"/>
            <a:ext cx="147527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hlavička 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66235" y="2649996"/>
            <a:ext cx="167860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arva těla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36030" y="5185854"/>
            <a:ext cx="114050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ouška 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55775" y="1797118"/>
            <a:ext cx="103066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tlusté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55776" y="1263988"/>
            <a:ext cx="99815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štíhlé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524877" y="3005868"/>
            <a:ext cx="110915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zrzavá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524878" y="2472738"/>
            <a:ext cx="101502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černá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557385" y="4227053"/>
            <a:ext cx="103220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šišatá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557386" y="3693923"/>
            <a:ext cx="110799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kulatá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494670" y="5457374"/>
            <a:ext cx="123046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špičatá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494671" y="4924244"/>
            <a:ext cx="110799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kulatá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16" name="Přímá spojnice 15"/>
          <p:cNvCxnSpPr>
            <a:stCxn id="3" idx="3"/>
            <a:endCxn id="9" idx="1"/>
          </p:cNvCxnSpPr>
          <p:nvPr/>
        </p:nvCxnSpPr>
        <p:spPr>
          <a:xfrm flipV="1">
            <a:off x="1535018" y="1525598"/>
            <a:ext cx="1020758" cy="271873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3" idx="3"/>
            <a:endCxn id="8" idx="1"/>
          </p:cNvCxnSpPr>
          <p:nvPr/>
        </p:nvCxnSpPr>
        <p:spPr>
          <a:xfrm>
            <a:off x="1535018" y="1797471"/>
            <a:ext cx="1020757" cy="261257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1687417" y="3955533"/>
            <a:ext cx="837459" cy="271874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endCxn id="12" idx="1"/>
          </p:cNvCxnSpPr>
          <p:nvPr/>
        </p:nvCxnSpPr>
        <p:spPr>
          <a:xfrm>
            <a:off x="1687417" y="4227406"/>
            <a:ext cx="869968" cy="261257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endCxn id="15" idx="1"/>
          </p:cNvCxnSpPr>
          <p:nvPr/>
        </p:nvCxnSpPr>
        <p:spPr>
          <a:xfrm flipV="1">
            <a:off x="1476222" y="5185854"/>
            <a:ext cx="1018449" cy="2718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endCxn id="15" idx="1"/>
          </p:cNvCxnSpPr>
          <p:nvPr/>
        </p:nvCxnSpPr>
        <p:spPr>
          <a:xfrm flipV="1">
            <a:off x="1476222" y="5185854"/>
            <a:ext cx="1018449" cy="271873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endCxn id="11" idx="1"/>
          </p:cNvCxnSpPr>
          <p:nvPr/>
        </p:nvCxnSpPr>
        <p:spPr>
          <a:xfrm flipV="1">
            <a:off x="2004453" y="2734348"/>
            <a:ext cx="520425" cy="1875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endCxn id="11" idx="1"/>
          </p:cNvCxnSpPr>
          <p:nvPr/>
        </p:nvCxnSpPr>
        <p:spPr>
          <a:xfrm flipV="1">
            <a:off x="2004453" y="2734348"/>
            <a:ext cx="520425" cy="187521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endCxn id="10" idx="1"/>
          </p:cNvCxnSpPr>
          <p:nvPr/>
        </p:nvCxnSpPr>
        <p:spPr>
          <a:xfrm>
            <a:off x="2015652" y="2921871"/>
            <a:ext cx="509225" cy="345607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stCxn id="7" idx="3"/>
            <a:endCxn id="14" idx="1"/>
          </p:cNvCxnSpPr>
          <p:nvPr/>
        </p:nvCxnSpPr>
        <p:spPr>
          <a:xfrm>
            <a:off x="1476535" y="5447464"/>
            <a:ext cx="1018135" cy="271520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sp>
        <p:nvSpPr>
          <p:cNvPr id="40" name="Obdélník 39"/>
          <p:cNvSpPr/>
          <p:nvPr/>
        </p:nvSpPr>
        <p:spPr>
          <a:xfrm>
            <a:off x="4674232" y="1556386"/>
            <a:ext cx="71487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srst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4674230" y="3953581"/>
            <a:ext cx="128221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ocásek 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4255187" y="2680786"/>
            <a:ext cx="204844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arva tlapek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5086590" y="5217409"/>
            <a:ext cx="69762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oči 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6863770" y="1817643"/>
            <a:ext cx="123578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huňatá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6863771" y="1284513"/>
            <a:ext cx="94012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řídká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6832872" y="3026393"/>
            <a:ext cx="73129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bílá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6832873" y="2493263"/>
            <a:ext cx="112082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hnědá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6865380" y="4247578"/>
            <a:ext cx="120571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dlouhý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865381" y="3714448"/>
            <a:ext cx="177971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pruhovaný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802665" y="5477899"/>
            <a:ext cx="90967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žluté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6802666" y="4944769"/>
            <a:ext cx="114460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zelené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52" name="Přímá spojnice 51"/>
          <p:cNvCxnSpPr>
            <a:stCxn id="40" idx="3"/>
            <a:endCxn id="45" idx="1"/>
          </p:cNvCxnSpPr>
          <p:nvPr/>
        </p:nvCxnSpPr>
        <p:spPr>
          <a:xfrm flipV="1">
            <a:off x="5389108" y="1546123"/>
            <a:ext cx="1474663" cy="271873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53" name="Přímá spojnice 52"/>
          <p:cNvCxnSpPr>
            <a:stCxn id="40" idx="3"/>
            <a:endCxn id="44" idx="1"/>
          </p:cNvCxnSpPr>
          <p:nvPr/>
        </p:nvCxnSpPr>
        <p:spPr>
          <a:xfrm>
            <a:off x="5389108" y="1817996"/>
            <a:ext cx="1474662" cy="261257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V="1">
            <a:off x="5995412" y="3976058"/>
            <a:ext cx="837459" cy="271874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55" name="Přímá spojnice 54"/>
          <p:cNvCxnSpPr>
            <a:endCxn id="48" idx="1"/>
          </p:cNvCxnSpPr>
          <p:nvPr/>
        </p:nvCxnSpPr>
        <p:spPr>
          <a:xfrm>
            <a:off x="5995412" y="4247931"/>
            <a:ext cx="869968" cy="261257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56" name="Přímá spojnice 55"/>
          <p:cNvCxnSpPr>
            <a:endCxn id="51" idx="1"/>
          </p:cNvCxnSpPr>
          <p:nvPr/>
        </p:nvCxnSpPr>
        <p:spPr>
          <a:xfrm flipV="1">
            <a:off x="5784217" y="5206379"/>
            <a:ext cx="1018449" cy="271874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57" name="Přímá spojnice 56"/>
          <p:cNvCxnSpPr>
            <a:endCxn id="47" idx="1"/>
          </p:cNvCxnSpPr>
          <p:nvPr/>
        </p:nvCxnSpPr>
        <p:spPr>
          <a:xfrm flipV="1">
            <a:off x="6312448" y="2754873"/>
            <a:ext cx="520425" cy="187522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58" name="Přímá spojnice 57"/>
          <p:cNvCxnSpPr>
            <a:endCxn id="46" idx="1"/>
          </p:cNvCxnSpPr>
          <p:nvPr/>
        </p:nvCxnSpPr>
        <p:spPr>
          <a:xfrm>
            <a:off x="6323647" y="2942396"/>
            <a:ext cx="509225" cy="345607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59" name="Přímá spojnice 58"/>
          <p:cNvCxnSpPr>
            <a:stCxn id="43" idx="3"/>
            <a:endCxn id="50" idx="1"/>
          </p:cNvCxnSpPr>
          <p:nvPr/>
        </p:nvCxnSpPr>
        <p:spPr>
          <a:xfrm>
            <a:off x="5784217" y="5479019"/>
            <a:ext cx="1018448" cy="260490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pic>
        <p:nvPicPr>
          <p:cNvPr id="62" name="Picture 2" descr="http://www.clker.com/cliparts/7/f/8/3/11949855171422370184cartoon_cat_gerald_g._01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909" y="364357"/>
            <a:ext cx="1199508" cy="899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6" descr="http://www.clker.com/cliparts/b/7/a/c/11949898031195101122gatto_cat_architetto_fra_03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9476" y="121602"/>
            <a:ext cx="1166800" cy="1162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4" name="Obdélník 63"/>
          <p:cNvSpPr/>
          <p:nvPr/>
        </p:nvSpPr>
        <p:spPr>
          <a:xfrm>
            <a:off x="3667616" y="1369170"/>
            <a:ext cx="402562" cy="374432"/>
          </a:xfrm>
          <a:prstGeom prst="rect">
            <a:avLst/>
          </a:prstGeom>
          <a:ln w="28575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3667616" y="1935004"/>
            <a:ext cx="402562" cy="374432"/>
          </a:xfrm>
          <a:prstGeom prst="rect">
            <a:avLst/>
          </a:prstGeom>
          <a:ln w="28575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3665382" y="2547132"/>
            <a:ext cx="402562" cy="374432"/>
          </a:xfrm>
          <a:prstGeom prst="rect">
            <a:avLst/>
          </a:prstGeom>
          <a:ln w="28575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3667616" y="3112966"/>
            <a:ext cx="402562" cy="374432"/>
          </a:xfrm>
          <a:prstGeom prst="rect">
            <a:avLst/>
          </a:prstGeom>
          <a:ln w="28575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3705381" y="3745840"/>
            <a:ext cx="402562" cy="374432"/>
          </a:xfrm>
          <a:prstGeom prst="rect">
            <a:avLst/>
          </a:prstGeom>
          <a:ln w="28575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3705381" y="4311674"/>
            <a:ext cx="402562" cy="374432"/>
          </a:xfrm>
          <a:prstGeom prst="rect">
            <a:avLst/>
          </a:prstGeom>
          <a:ln w="28575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3725135" y="4998638"/>
            <a:ext cx="402562" cy="374432"/>
          </a:xfrm>
          <a:prstGeom prst="rect">
            <a:avLst/>
          </a:prstGeom>
          <a:ln w="28575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3725135" y="5564472"/>
            <a:ext cx="402562" cy="374432"/>
          </a:xfrm>
          <a:prstGeom prst="rect">
            <a:avLst/>
          </a:prstGeom>
          <a:ln w="28575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8323714" y="1369170"/>
            <a:ext cx="402562" cy="374432"/>
          </a:xfrm>
          <a:prstGeom prst="rect">
            <a:avLst/>
          </a:prstGeom>
          <a:ln w="28575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8323714" y="1935004"/>
            <a:ext cx="402562" cy="374432"/>
          </a:xfrm>
          <a:prstGeom prst="rect">
            <a:avLst/>
          </a:prstGeom>
          <a:ln w="28575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8325725" y="2621526"/>
            <a:ext cx="402562" cy="374432"/>
          </a:xfrm>
          <a:prstGeom prst="rect">
            <a:avLst/>
          </a:prstGeom>
          <a:ln w="28575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8325725" y="3187360"/>
            <a:ext cx="402562" cy="374432"/>
          </a:xfrm>
          <a:prstGeom prst="rect">
            <a:avLst/>
          </a:prstGeom>
          <a:ln w="28575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8651049" y="3830261"/>
            <a:ext cx="402562" cy="374432"/>
          </a:xfrm>
          <a:prstGeom prst="rect">
            <a:avLst/>
          </a:prstGeom>
          <a:ln w="28575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8651049" y="4396095"/>
            <a:ext cx="402562" cy="374432"/>
          </a:xfrm>
          <a:prstGeom prst="rect">
            <a:avLst/>
          </a:prstGeom>
          <a:ln w="28575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8258566" y="5030193"/>
            <a:ext cx="402562" cy="374432"/>
          </a:xfrm>
          <a:prstGeom prst="rect">
            <a:avLst/>
          </a:prstGeom>
          <a:ln w="28575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8258566" y="5596027"/>
            <a:ext cx="402562" cy="374432"/>
          </a:xfrm>
          <a:prstGeom prst="rect">
            <a:avLst/>
          </a:prstGeom>
          <a:ln w="28575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59045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0">
              <a:schemeClr val="accent6">
                <a:lumMod val="7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35172" y="1700808"/>
            <a:ext cx="2555776" cy="5101885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6485919" y="1700808"/>
            <a:ext cx="2555776" cy="5101885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13060" y="208804"/>
            <a:ext cx="6484531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 čem se liší kočka na obrázku a kočka Líza?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V čem se obě shodují?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998325" y="4528284"/>
            <a:ext cx="116878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tělíčko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80257" y="5153250"/>
            <a:ext cx="147527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hlavička 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74442" y="4005064"/>
            <a:ext cx="111120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tlapky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67489" y="5805264"/>
            <a:ext cx="114050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ouška 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74779" y="3673687"/>
            <a:ext cx="71487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srst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579723" y="4869160"/>
            <a:ext cx="128221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ocásek 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407994" y="4196907"/>
            <a:ext cx="116346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fousky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860032" y="5661248"/>
            <a:ext cx="69762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oči 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" name="Picture 2" descr="http://www.clker.com/cliparts/d/d/f/b/1194989792187841101kitten_gerald_g._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1813" y="1052736"/>
            <a:ext cx="3936437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845117" y="1763026"/>
            <a:ext cx="113588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rozdíly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160115" y="1763026"/>
            <a:ext cx="105509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shody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0390495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0">
              <a:schemeClr val="accent6">
                <a:lumMod val="7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440997" y="208804"/>
            <a:ext cx="442864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Spoj čarou opačné vlastnosti.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1016" y="1704615"/>
            <a:ext cx="237246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ílý (ocásek)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1016" y="2492896"/>
            <a:ext cx="253729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malá (tlamička)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1016" y="3356992"/>
            <a:ext cx="282532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louhé (fousky)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9110" y="4140951"/>
            <a:ext cx="23646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stré (drápky) 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2805" y="4985322"/>
            <a:ext cx="286873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ěkké (polštářky)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1016" y="5949280"/>
            <a:ext cx="301274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ružné (tělo)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4510" y="980728"/>
            <a:ext cx="232547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ezká (Líza)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434188" y="1704615"/>
            <a:ext cx="245604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tvrdé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484577" y="2492896"/>
            <a:ext cx="241546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krátké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443995" y="3284984"/>
            <a:ext cx="245604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černý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444207" y="4140951"/>
            <a:ext cx="244799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ošklivá 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434188" y="4985322"/>
            <a:ext cx="244799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velká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926136" y="980728"/>
            <a:ext cx="295181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tupé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484577" y="5949280"/>
            <a:ext cx="244799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pevné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9" name="Picture 4" descr="http://www.clker.com/cliparts/b/7/7/d/11949897961252719047gatto_cat_architetto_fra_01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865" y="46426"/>
            <a:ext cx="1137443" cy="947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www.clker.com/cliparts/1/c/6/1/12576759841399186984sutrannu_Kitten_1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2212" y="46426"/>
            <a:ext cx="726234" cy="1053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8406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0">
              <a:schemeClr val="accent6">
                <a:lumMod val="7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19789" y="208804"/>
            <a:ext cx="7871064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 teď zkus něco popsat sám. Jak vypadá tvoje ……… ?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Co máš popsat se dozvíš, když vyluštíš křížovku.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2124908"/>
              </p:ext>
            </p:extLst>
          </p:nvPr>
        </p:nvGraphicFramePr>
        <p:xfrm>
          <a:off x="683568" y="1990127"/>
          <a:ext cx="2880000" cy="432000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rgbClr val="00B050"/>
                          </a:solidFill>
                        </a:ln>
                        <a:noFill/>
                      </a:endParaRPr>
                    </a:p>
                  </a:txBody>
                  <a:tcPr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215429" y="2051280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1</a:t>
            </a:r>
          </a:p>
        </p:txBody>
      </p:sp>
      <p:sp>
        <p:nvSpPr>
          <p:cNvPr id="6" name="Obdélník 5"/>
          <p:cNvSpPr/>
          <p:nvPr/>
        </p:nvSpPr>
        <p:spPr>
          <a:xfrm>
            <a:off x="215429" y="2747803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2</a:t>
            </a:r>
          </a:p>
        </p:txBody>
      </p:sp>
      <p:sp>
        <p:nvSpPr>
          <p:cNvPr id="7" name="Obdélník 6"/>
          <p:cNvSpPr/>
          <p:nvPr/>
        </p:nvSpPr>
        <p:spPr>
          <a:xfrm>
            <a:off x="215429" y="3469035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3</a:t>
            </a:r>
          </a:p>
        </p:txBody>
      </p:sp>
      <p:sp>
        <p:nvSpPr>
          <p:cNvPr id="8" name="Obdélník 7"/>
          <p:cNvSpPr/>
          <p:nvPr/>
        </p:nvSpPr>
        <p:spPr>
          <a:xfrm>
            <a:off x="215429" y="4185568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4</a:t>
            </a:r>
          </a:p>
        </p:txBody>
      </p:sp>
      <p:sp>
        <p:nvSpPr>
          <p:cNvPr id="9" name="Obdélník 8"/>
          <p:cNvSpPr/>
          <p:nvPr/>
        </p:nvSpPr>
        <p:spPr>
          <a:xfrm>
            <a:off x="215429" y="4938655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5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15429" y="5620052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6</a:t>
            </a:r>
          </a:p>
        </p:txBody>
      </p:sp>
      <p:pic>
        <p:nvPicPr>
          <p:cNvPr id="6146" name="Picture 2" descr="http://www.clker.com/cliparts/a/1/c/e/11954369561388217395righthand_john_olsen_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5321" y="1474345"/>
            <a:ext cx="866308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www.clker.com/cliparts/6/9/f/2/12305714721032046783johnny_automatic_pea_pod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7191" y="4499044"/>
            <a:ext cx="1233662" cy="1623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http://www.clker.com/cliparts/6/f/d/8/1194985166350909057road_runner_ganson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2879" y="5032535"/>
            <a:ext cx="2857500" cy="1104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http://www.clker.com/cliparts/8/3/0/0/1197154513387158678Machovka_Devil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6066" y="1357401"/>
            <a:ext cx="1471745" cy="2111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http://www.clker.com/cliparts/d/e/8/c/13179269372010572931Side%20View%20Goat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8475" y="3371622"/>
            <a:ext cx="1717442" cy="1417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8460914" y="5814270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1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309071" y="2926577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2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5734187" y="5947730"/>
            <a:ext cx="1122423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3 = 6</a:t>
            </a:r>
            <a:endParaRPr lang="cs-CZ" sz="3600" b="1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8037130" y="3109079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4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6414790" y="4299750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35411606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0">
              <a:schemeClr val="accent6">
                <a:lumMod val="7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40800" y="188640"/>
            <a:ext cx="126624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Řešení: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052736"/>
            <a:ext cx="79928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Strana 4 – viz strana 9</a:t>
            </a:r>
          </a:p>
          <a:p>
            <a:r>
              <a:rPr lang="cs-CZ" dirty="0" smtClean="0"/>
              <a:t>Strana 5 – viz strana 10</a:t>
            </a:r>
          </a:p>
          <a:p>
            <a:r>
              <a:rPr lang="cs-CZ" dirty="0" smtClean="0"/>
              <a:t>Strana 6 – viz strana 11</a:t>
            </a:r>
          </a:p>
          <a:p>
            <a:r>
              <a:rPr lang="cs-CZ" dirty="0"/>
              <a:t>Strana </a:t>
            </a:r>
            <a:r>
              <a:rPr lang="cs-CZ" dirty="0" smtClean="0"/>
              <a:t>7 </a:t>
            </a:r>
            <a:r>
              <a:rPr lang="cs-CZ" dirty="0"/>
              <a:t>– viz strana </a:t>
            </a:r>
            <a:r>
              <a:rPr lang="cs-CZ" dirty="0" smtClean="0"/>
              <a:t>12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6" name="Picture 2" descr="http://www.clker.com/cliparts/d/d/f/b/1194989792187841101kitten_gerald_g._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3064" y="2636912"/>
            <a:ext cx="3936437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1608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0">
              <a:schemeClr val="accent6">
                <a:lumMod val="7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163260" y="208804"/>
            <a:ext cx="4984120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Pamatuješ si jak Líza vypadá?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Správné možnosti označ křížkem.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66237" y="1535861"/>
            <a:ext cx="116878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tělíčko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6235" y="3933056"/>
            <a:ext cx="147527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hlavička 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66235" y="2649996"/>
            <a:ext cx="167860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arva těla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36030" y="5185854"/>
            <a:ext cx="114050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ouška 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55775" y="1797118"/>
            <a:ext cx="103066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tlusté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555776" y="1263988"/>
            <a:ext cx="99815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štíhlé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524877" y="3005868"/>
            <a:ext cx="110915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zrzavá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524878" y="2472738"/>
            <a:ext cx="101502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černá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557385" y="4227053"/>
            <a:ext cx="103220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šišatá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557386" y="3693923"/>
            <a:ext cx="110799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kulatá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494670" y="5457374"/>
            <a:ext cx="123046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špičatá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494671" y="4924244"/>
            <a:ext cx="110799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kulatá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16" name="Přímá spojnice 15"/>
          <p:cNvCxnSpPr>
            <a:stCxn id="3" idx="3"/>
            <a:endCxn id="9" idx="1"/>
          </p:cNvCxnSpPr>
          <p:nvPr/>
        </p:nvCxnSpPr>
        <p:spPr>
          <a:xfrm flipV="1">
            <a:off x="1535018" y="1525598"/>
            <a:ext cx="1020758" cy="271873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3" idx="3"/>
            <a:endCxn id="8" idx="1"/>
          </p:cNvCxnSpPr>
          <p:nvPr/>
        </p:nvCxnSpPr>
        <p:spPr>
          <a:xfrm>
            <a:off x="1535018" y="1797471"/>
            <a:ext cx="1020757" cy="261257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1687417" y="3955533"/>
            <a:ext cx="837459" cy="271874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endCxn id="12" idx="1"/>
          </p:cNvCxnSpPr>
          <p:nvPr/>
        </p:nvCxnSpPr>
        <p:spPr>
          <a:xfrm>
            <a:off x="1687417" y="4227406"/>
            <a:ext cx="869968" cy="261257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endCxn id="15" idx="1"/>
          </p:cNvCxnSpPr>
          <p:nvPr/>
        </p:nvCxnSpPr>
        <p:spPr>
          <a:xfrm flipV="1">
            <a:off x="1476222" y="5185854"/>
            <a:ext cx="1018449" cy="27187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endCxn id="15" idx="1"/>
          </p:cNvCxnSpPr>
          <p:nvPr/>
        </p:nvCxnSpPr>
        <p:spPr>
          <a:xfrm flipV="1">
            <a:off x="1476222" y="5185854"/>
            <a:ext cx="1018449" cy="271873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endCxn id="11" idx="1"/>
          </p:cNvCxnSpPr>
          <p:nvPr/>
        </p:nvCxnSpPr>
        <p:spPr>
          <a:xfrm flipV="1">
            <a:off x="2004453" y="2734348"/>
            <a:ext cx="520425" cy="1875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endCxn id="11" idx="1"/>
          </p:cNvCxnSpPr>
          <p:nvPr/>
        </p:nvCxnSpPr>
        <p:spPr>
          <a:xfrm flipV="1">
            <a:off x="2004453" y="2734348"/>
            <a:ext cx="520425" cy="187521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36" name="Přímá spojnice 35"/>
          <p:cNvCxnSpPr>
            <a:endCxn id="10" idx="1"/>
          </p:cNvCxnSpPr>
          <p:nvPr/>
        </p:nvCxnSpPr>
        <p:spPr>
          <a:xfrm>
            <a:off x="2015652" y="2921871"/>
            <a:ext cx="509225" cy="345607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39" name="Přímá spojnice 38"/>
          <p:cNvCxnSpPr>
            <a:stCxn id="7" idx="3"/>
            <a:endCxn id="14" idx="1"/>
          </p:cNvCxnSpPr>
          <p:nvPr/>
        </p:nvCxnSpPr>
        <p:spPr>
          <a:xfrm>
            <a:off x="1476535" y="5447464"/>
            <a:ext cx="1018135" cy="271520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sp>
        <p:nvSpPr>
          <p:cNvPr id="40" name="Obdélník 39"/>
          <p:cNvSpPr/>
          <p:nvPr/>
        </p:nvSpPr>
        <p:spPr>
          <a:xfrm>
            <a:off x="4674232" y="1556386"/>
            <a:ext cx="71487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srst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4674230" y="3953581"/>
            <a:ext cx="128221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ocásek 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4255187" y="2680786"/>
            <a:ext cx="204844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arva tlapek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5086590" y="5217409"/>
            <a:ext cx="69762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oči 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6863770" y="1817643"/>
            <a:ext cx="123578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huňatá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5" name="Obdélník 44"/>
          <p:cNvSpPr/>
          <p:nvPr/>
        </p:nvSpPr>
        <p:spPr>
          <a:xfrm>
            <a:off x="6863771" y="1284513"/>
            <a:ext cx="94012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řídká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6832872" y="3026393"/>
            <a:ext cx="73129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bílá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6832873" y="2493263"/>
            <a:ext cx="112082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hnědá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6865380" y="4247578"/>
            <a:ext cx="120571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dlouhý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865381" y="3714448"/>
            <a:ext cx="177971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pruhovaný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802665" y="5477899"/>
            <a:ext cx="909673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žluté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6802666" y="4944769"/>
            <a:ext cx="114460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zelené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cxnSp>
        <p:nvCxnSpPr>
          <p:cNvPr id="52" name="Přímá spojnice 51"/>
          <p:cNvCxnSpPr>
            <a:stCxn id="40" idx="3"/>
            <a:endCxn id="45" idx="1"/>
          </p:cNvCxnSpPr>
          <p:nvPr/>
        </p:nvCxnSpPr>
        <p:spPr>
          <a:xfrm flipV="1">
            <a:off x="5389108" y="1546123"/>
            <a:ext cx="1474663" cy="271873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53" name="Přímá spojnice 52"/>
          <p:cNvCxnSpPr>
            <a:stCxn id="40" idx="3"/>
            <a:endCxn id="44" idx="1"/>
          </p:cNvCxnSpPr>
          <p:nvPr/>
        </p:nvCxnSpPr>
        <p:spPr>
          <a:xfrm>
            <a:off x="5389108" y="1817996"/>
            <a:ext cx="1474662" cy="261257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 flipV="1">
            <a:off x="5995412" y="3976058"/>
            <a:ext cx="837459" cy="271874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55" name="Přímá spojnice 54"/>
          <p:cNvCxnSpPr>
            <a:endCxn id="48" idx="1"/>
          </p:cNvCxnSpPr>
          <p:nvPr/>
        </p:nvCxnSpPr>
        <p:spPr>
          <a:xfrm>
            <a:off x="5995412" y="4247931"/>
            <a:ext cx="869968" cy="261257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56" name="Přímá spojnice 55"/>
          <p:cNvCxnSpPr>
            <a:endCxn id="51" idx="1"/>
          </p:cNvCxnSpPr>
          <p:nvPr/>
        </p:nvCxnSpPr>
        <p:spPr>
          <a:xfrm flipV="1">
            <a:off x="5784217" y="5206379"/>
            <a:ext cx="1018449" cy="271874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57" name="Přímá spojnice 56"/>
          <p:cNvCxnSpPr>
            <a:endCxn id="47" idx="1"/>
          </p:cNvCxnSpPr>
          <p:nvPr/>
        </p:nvCxnSpPr>
        <p:spPr>
          <a:xfrm flipV="1">
            <a:off x="6312448" y="2754873"/>
            <a:ext cx="520425" cy="187522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58" name="Přímá spojnice 57"/>
          <p:cNvCxnSpPr>
            <a:endCxn id="46" idx="1"/>
          </p:cNvCxnSpPr>
          <p:nvPr/>
        </p:nvCxnSpPr>
        <p:spPr>
          <a:xfrm>
            <a:off x="6323647" y="2942396"/>
            <a:ext cx="509225" cy="345607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59" name="Přímá spojnice 58"/>
          <p:cNvCxnSpPr>
            <a:stCxn id="43" idx="3"/>
            <a:endCxn id="50" idx="1"/>
          </p:cNvCxnSpPr>
          <p:nvPr/>
        </p:nvCxnSpPr>
        <p:spPr>
          <a:xfrm>
            <a:off x="5784217" y="5479019"/>
            <a:ext cx="1018448" cy="260490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pic>
        <p:nvPicPr>
          <p:cNvPr id="62" name="Picture 2" descr="http://www.clker.com/cliparts/7/f/8/3/11949855171422370184cartoon_cat_gerald_g._01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909" y="364357"/>
            <a:ext cx="1199508" cy="899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6" descr="http://www.clker.com/cliparts/b/7/a/c/11949898031195101122gatto_cat_architetto_fra_03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9476" y="121602"/>
            <a:ext cx="1166800" cy="1162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4" name="Obdélník 63"/>
          <p:cNvSpPr/>
          <p:nvPr/>
        </p:nvSpPr>
        <p:spPr>
          <a:xfrm>
            <a:off x="3667616" y="1369170"/>
            <a:ext cx="402562" cy="374432"/>
          </a:xfrm>
          <a:prstGeom prst="rect">
            <a:avLst/>
          </a:prstGeom>
          <a:ln w="28575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3667616" y="1935004"/>
            <a:ext cx="402562" cy="374432"/>
          </a:xfrm>
          <a:prstGeom prst="rect">
            <a:avLst/>
          </a:prstGeom>
          <a:ln w="28575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3665382" y="2547132"/>
            <a:ext cx="402562" cy="374432"/>
          </a:xfrm>
          <a:prstGeom prst="rect">
            <a:avLst/>
          </a:prstGeom>
          <a:ln w="28575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3667616" y="3112966"/>
            <a:ext cx="402562" cy="374432"/>
          </a:xfrm>
          <a:prstGeom prst="rect">
            <a:avLst/>
          </a:prstGeom>
          <a:ln w="28575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3705381" y="3745840"/>
            <a:ext cx="402562" cy="374432"/>
          </a:xfrm>
          <a:prstGeom prst="rect">
            <a:avLst/>
          </a:prstGeom>
          <a:ln w="28575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3705381" y="4311674"/>
            <a:ext cx="402562" cy="374432"/>
          </a:xfrm>
          <a:prstGeom prst="rect">
            <a:avLst/>
          </a:prstGeom>
          <a:ln w="28575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3725135" y="4998638"/>
            <a:ext cx="402562" cy="374432"/>
          </a:xfrm>
          <a:prstGeom prst="rect">
            <a:avLst/>
          </a:prstGeom>
          <a:ln w="28575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3725135" y="5564472"/>
            <a:ext cx="402562" cy="374432"/>
          </a:xfrm>
          <a:prstGeom prst="rect">
            <a:avLst/>
          </a:prstGeom>
          <a:ln w="28575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8323714" y="1369170"/>
            <a:ext cx="402562" cy="374432"/>
          </a:xfrm>
          <a:prstGeom prst="rect">
            <a:avLst/>
          </a:prstGeom>
          <a:ln w="28575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8323714" y="1935004"/>
            <a:ext cx="402562" cy="374432"/>
          </a:xfrm>
          <a:prstGeom prst="rect">
            <a:avLst/>
          </a:prstGeom>
          <a:ln w="28575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8325725" y="2621526"/>
            <a:ext cx="402562" cy="374432"/>
          </a:xfrm>
          <a:prstGeom prst="rect">
            <a:avLst/>
          </a:prstGeom>
          <a:ln w="28575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8325725" y="3187360"/>
            <a:ext cx="402562" cy="374432"/>
          </a:xfrm>
          <a:prstGeom prst="rect">
            <a:avLst/>
          </a:prstGeom>
          <a:ln w="28575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8651049" y="3830261"/>
            <a:ext cx="402562" cy="374432"/>
          </a:xfrm>
          <a:prstGeom prst="rect">
            <a:avLst/>
          </a:prstGeom>
          <a:ln w="28575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8651049" y="4396095"/>
            <a:ext cx="402562" cy="374432"/>
          </a:xfrm>
          <a:prstGeom prst="rect">
            <a:avLst/>
          </a:prstGeom>
          <a:ln w="28575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8258566" y="5030193"/>
            <a:ext cx="402562" cy="374432"/>
          </a:xfrm>
          <a:prstGeom prst="rect">
            <a:avLst/>
          </a:prstGeom>
          <a:ln w="28575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8258566" y="5596027"/>
            <a:ext cx="402562" cy="374432"/>
          </a:xfrm>
          <a:prstGeom prst="rect">
            <a:avLst/>
          </a:prstGeom>
          <a:ln w="28575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ásobení 1"/>
          <p:cNvSpPr/>
          <p:nvPr/>
        </p:nvSpPr>
        <p:spPr>
          <a:xfrm>
            <a:off x="3649471" y="1341550"/>
            <a:ext cx="462718" cy="445658"/>
          </a:xfrm>
          <a:prstGeom prst="mathMultiply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Násobení 79"/>
          <p:cNvSpPr/>
          <p:nvPr/>
        </p:nvSpPr>
        <p:spPr>
          <a:xfrm>
            <a:off x="3637538" y="2509277"/>
            <a:ext cx="462718" cy="445658"/>
          </a:xfrm>
          <a:prstGeom prst="mathMultiply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Násobení 80"/>
          <p:cNvSpPr/>
          <p:nvPr/>
        </p:nvSpPr>
        <p:spPr>
          <a:xfrm>
            <a:off x="3695057" y="3710227"/>
            <a:ext cx="462718" cy="445658"/>
          </a:xfrm>
          <a:prstGeom prst="mathMultiply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Násobení 81"/>
          <p:cNvSpPr/>
          <p:nvPr/>
        </p:nvSpPr>
        <p:spPr>
          <a:xfrm>
            <a:off x="3705381" y="5534936"/>
            <a:ext cx="462718" cy="445658"/>
          </a:xfrm>
          <a:prstGeom prst="mathMultiply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Násobení 82"/>
          <p:cNvSpPr/>
          <p:nvPr/>
        </p:nvSpPr>
        <p:spPr>
          <a:xfrm>
            <a:off x="8295647" y="1899391"/>
            <a:ext cx="462718" cy="445658"/>
          </a:xfrm>
          <a:prstGeom prst="mathMultiply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Násobení 83"/>
          <p:cNvSpPr/>
          <p:nvPr/>
        </p:nvSpPr>
        <p:spPr>
          <a:xfrm>
            <a:off x="8297129" y="3145310"/>
            <a:ext cx="462718" cy="445658"/>
          </a:xfrm>
          <a:prstGeom prst="mathMultiply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Násobení 84"/>
          <p:cNvSpPr/>
          <p:nvPr/>
        </p:nvSpPr>
        <p:spPr>
          <a:xfrm>
            <a:off x="8620971" y="4358034"/>
            <a:ext cx="462718" cy="445658"/>
          </a:xfrm>
          <a:prstGeom prst="mathMultiply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Násobení 85"/>
          <p:cNvSpPr/>
          <p:nvPr/>
        </p:nvSpPr>
        <p:spPr>
          <a:xfrm>
            <a:off x="8228488" y="5555461"/>
            <a:ext cx="462718" cy="445658"/>
          </a:xfrm>
          <a:prstGeom prst="mathMultiply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42467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0">
              <a:schemeClr val="accent6">
                <a:lumMod val="7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6485919" y="1700808"/>
            <a:ext cx="2555776" cy="5101885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aoblený obdélník 1"/>
          <p:cNvSpPr/>
          <p:nvPr/>
        </p:nvSpPr>
        <p:spPr>
          <a:xfrm>
            <a:off x="135172" y="1700808"/>
            <a:ext cx="2555776" cy="5101885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413060" y="208804"/>
            <a:ext cx="6484531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 čem se liší kočka na obrázku a kočka Líza?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V čem se obě shodují?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35435" y="3390582"/>
            <a:ext cx="116878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tělíčko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873476" y="3560181"/>
            <a:ext cx="147527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hlavička 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193554" y="4086579"/>
            <a:ext cx="114050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ouška 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253676" y="4609799"/>
            <a:ext cx="71487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srst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71955" y="2348880"/>
            <a:ext cx="128221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ocásek 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105933" y="3036961"/>
            <a:ext cx="116346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fousky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71013" y="2872100"/>
            <a:ext cx="69762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206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oči </a:t>
            </a:r>
            <a:endParaRPr lang="cs-CZ" sz="2800" b="1" dirty="0">
              <a:ln w="1905"/>
              <a:solidFill>
                <a:srgbClr val="00206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" name="Picture 2" descr="http://www.clker.com/cliparts/d/d/f/b/1194989792187841101kitten_gerald_g._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1813" y="1052736"/>
            <a:ext cx="3936437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845117" y="1763026"/>
            <a:ext cx="113588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rozdíly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160115" y="1763026"/>
            <a:ext cx="105509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shody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208206" y="2528900"/>
            <a:ext cx="111120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tlapky</a:t>
            </a:r>
            <a:endParaRPr lang="cs-CZ" sz="2800" b="1" dirty="0">
              <a:ln w="1905"/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855777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0">
              <a:schemeClr val="accent6">
                <a:lumMod val="7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440997" y="208804"/>
            <a:ext cx="442864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Spoj čarou opačné vlastnosti.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11016" y="1704615"/>
            <a:ext cx="237246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ílý (ocásek)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1016" y="2492896"/>
            <a:ext cx="253729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malá (tlamička)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1016" y="3356992"/>
            <a:ext cx="282532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louhé (fousky)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9110" y="4140951"/>
            <a:ext cx="236467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</a:t>
            </a: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stré (drápky) 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2805" y="4985322"/>
            <a:ext cx="286873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ěkké (polštářky)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11016" y="5949280"/>
            <a:ext cx="301274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ružné (tělo)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4510" y="980728"/>
            <a:ext cx="232547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ezká (Líza)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434188" y="1704615"/>
            <a:ext cx="245604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tvrdé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484577" y="2492896"/>
            <a:ext cx="241546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krátké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443995" y="3284984"/>
            <a:ext cx="245604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černý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444207" y="4140951"/>
            <a:ext cx="244799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ošklivá 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434188" y="4985322"/>
            <a:ext cx="244799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velká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926136" y="980728"/>
            <a:ext cx="295181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tupé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484577" y="5949280"/>
            <a:ext cx="244799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pevné</a:t>
            </a:r>
            <a:endParaRPr lang="cs-CZ" sz="2800" b="1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9" name="Picture 4" descr="http://www.clker.com/cliparts/b/7/7/d/11949897961252719047gatto_cat_architetto_fra_01.svg.me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865" y="46426"/>
            <a:ext cx="1137443" cy="947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www.clker.com/cliparts/1/c/6/1/12576759841399186984sutrannu_Kitten_1.svg.med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2212" y="46426"/>
            <a:ext cx="726234" cy="1053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8" name="Přímá spojnice 17"/>
          <p:cNvCxnSpPr/>
          <p:nvPr/>
        </p:nvCxnSpPr>
        <p:spPr>
          <a:xfrm>
            <a:off x="2195736" y="1242338"/>
            <a:ext cx="5496574" cy="326678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339752" y="1966225"/>
            <a:ext cx="5544616" cy="1580369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3" name="Přímá spojnice 22"/>
          <p:cNvCxnSpPr>
            <a:stCxn id="5" idx="3"/>
          </p:cNvCxnSpPr>
          <p:nvPr/>
        </p:nvCxnSpPr>
        <p:spPr>
          <a:xfrm>
            <a:off x="2748306" y="2754506"/>
            <a:ext cx="5136062" cy="2492426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2559986" y="1242338"/>
            <a:ext cx="5465343" cy="316022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3081537" y="1966225"/>
            <a:ext cx="4802831" cy="3406991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2339752" y="6210890"/>
            <a:ext cx="5352558" cy="0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47884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0">
              <a:schemeClr val="accent6">
                <a:lumMod val="7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19789" y="208804"/>
            <a:ext cx="7871064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 teď zkus něco popsat sám. Jak vypadá tvoje ……… ?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Co máš popsat se dozvíš, když vyluštíš křížovku.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+mn-lt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2117754"/>
              </p:ext>
            </p:extLst>
          </p:nvPr>
        </p:nvGraphicFramePr>
        <p:xfrm>
          <a:off x="683568" y="1990127"/>
          <a:ext cx="2880000" cy="432000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720000"/>
                <a:gridCol w="720000"/>
                <a:gridCol w="720000"/>
                <a:gridCol w="720000"/>
              </a:tblGrid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CH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Z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20000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3200" b="1" dirty="0">
                        <a:ln>
                          <a:noFill/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" name="Obdélník 4"/>
          <p:cNvSpPr/>
          <p:nvPr/>
        </p:nvSpPr>
        <p:spPr>
          <a:xfrm>
            <a:off x="215429" y="2051280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1</a:t>
            </a:r>
          </a:p>
        </p:txBody>
      </p:sp>
      <p:sp>
        <p:nvSpPr>
          <p:cNvPr id="6" name="Obdélník 5"/>
          <p:cNvSpPr/>
          <p:nvPr/>
        </p:nvSpPr>
        <p:spPr>
          <a:xfrm>
            <a:off x="215429" y="2747803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2</a:t>
            </a:r>
          </a:p>
        </p:txBody>
      </p:sp>
      <p:sp>
        <p:nvSpPr>
          <p:cNvPr id="7" name="Obdélník 6"/>
          <p:cNvSpPr/>
          <p:nvPr/>
        </p:nvSpPr>
        <p:spPr>
          <a:xfrm>
            <a:off x="215429" y="3469035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3</a:t>
            </a:r>
          </a:p>
        </p:txBody>
      </p:sp>
      <p:sp>
        <p:nvSpPr>
          <p:cNvPr id="8" name="Obdélník 7"/>
          <p:cNvSpPr/>
          <p:nvPr/>
        </p:nvSpPr>
        <p:spPr>
          <a:xfrm>
            <a:off x="215429" y="4185568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4</a:t>
            </a:r>
          </a:p>
        </p:txBody>
      </p:sp>
      <p:sp>
        <p:nvSpPr>
          <p:cNvPr id="9" name="Obdélník 8"/>
          <p:cNvSpPr/>
          <p:nvPr/>
        </p:nvSpPr>
        <p:spPr>
          <a:xfrm>
            <a:off x="215429" y="4938655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5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15429" y="5620052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6</a:t>
            </a:r>
          </a:p>
        </p:txBody>
      </p:sp>
      <p:pic>
        <p:nvPicPr>
          <p:cNvPr id="6146" name="Picture 2" descr="http://www.clker.com/cliparts/a/1/c/e/11954369561388217395righthand_john_olsen_01.svg.me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5321" y="1474345"/>
            <a:ext cx="866308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www.clker.com/cliparts/6/9/f/2/12305714721032046783johnny_automatic_pea_pod.svg.me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7191" y="4499044"/>
            <a:ext cx="1233662" cy="1623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http://www.clker.com/cliparts/6/f/d/8/1194985166350909057road_runner_ganson.svg.med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2879" y="5032535"/>
            <a:ext cx="2857500" cy="1104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http://www.clker.com/cliparts/8/3/0/0/1197154513387158678Machovka_Devil.svg.med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6066" y="1357401"/>
            <a:ext cx="1471745" cy="2111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http://www.clker.com/cliparts/d/e/8/c/13179269372010572931Side%20View%20Goat.svg.med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8475" y="3371622"/>
            <a:ext cx="1717442" cy="1417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8460914" y="5814270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1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309071" y="2926577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2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5734187" y="5947730"/>
            <a:ext cx="1122423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3 = 6</a:t>
            </a:r>
            <a:endParaRPr lang="cs-CZ" sz="3600" b="1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8037130" y="3109079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4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6414790" y="4299750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13828199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3000">
              <a:schemeClr val="bg1"/>
            </a:gs>
            <a:gs pos="31000">
              <a:schemeClr val="bg1"/>
            </a:gs>
            <a:gs pos="0">
              <a:schemeClr val="accent6">
                <a:lumMod val="7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06400" y="908050"/>
            <a:ext cx="8229600" cy="5473700"/>
          </a:xfrm>
        </p:spPr>
        <p:txBody>
          <a:bodyPr rtlCol="0">
            <a:normAutofit fontScale="850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Uveřejněné odkazy [cit. </a:t>
            </a:r>
            <a:r>
              <a:rPr lang="cs-CZ" sz="1600" dirty="0" smtClean="0"/>
              <a:t>2013-03-13].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kočka </a:t>
            </a:r>
            <a:r>
              <a:rPr lang="cs-CZ" sz="1600" dirty="0"/>
              <a:t>1		http://www.clker.com/clipart-6985.html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dům</a:t>
            </a:r>
            <a:r>
              <a:rPr lang="cs-CZ" sz="1600" dirty="0"/>
              <a:t>		http://www.clker.com/clipart-12144.html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/>
              <a:t>dítě		http://www.clker.com/clipart-standing-kid-cartoon.html</a:t>
            </a:r>
          </a:p>
          <a:p>
            <a:pPr marL="0" indent="0">
              <a:buNone/>
              <a:defRPr/>
            </a:pPr>
            <a:r>
              <a:rPr lang="cs-CZ" sz="1600" dirty="0"/>
              <a:t>dítě2		http://www.clker.com/clipart-kid-wearing-cap-1.html</a:t>
            </a:r>
          </a:p>
          <a:p>
            <a:pPr marL="0" indent="0">
              <a:buNone/>
              <a:defRPr/>
            </a:pPr>
            <a:r>
              <a:rPr lang="cs-CZ" sz="1600" dirty="0"/>
              <a:t>dítě 3		http://www.clker.com/clipart-jumping-girl.html</a:t>
            </a:r>
          </a:p>
          <a:p>
            <a:pPr marL="0" indent="0">
              <a:buNone/>
              <a:defRPr/>
            </a:pPr>
            <a:r>
              <a:rPr lang="cs-CZ" sz="1600" dirty="0"/>
              <a:t>dítě 4 		http://www.clker.com/clipart-girl-wearing-polka-dot-dress.html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ptáci</a:t>
            </a:r>
            <a:r>
              <a:rPr lang="cs-CZ" sz="1600" dirty="0"/>
              <a:t>		http://www.clker.com/clipart-3324.html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kočka </a:t>
            </a:r>
            <a:r>
              <a:rPr lang="cs-CZ" sz="1600" dirty="0"/>
              <a:t>2		http://</a:t>
            </a:r>
            <a:r>
              <a:rPr lang="cs-CZ" sz="1600" dirty="0" smtClean="0"/>
              <a:t>www.clker.com/clipart-3447.html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kočka </a:t>
            </a:r>
            <a:r>
              <a:rPr lang="cs-CZ" sz="1600" dirty="0"/>
              <a:t>3		http://www.clker.com/clipart-6987.html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kočka </a:t>
            </a:r>
            <a:r>
              <a:rPr lang="cs-CZ" sz="1600" dirty="0"/>
              <a:t>4		http://www.clker.com/clipart-6989.html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kočka </a:t>
            </a:r>
            <a:r>
              <a:rPr lang="cs-CZ" sz="1600" dirty="0"/>
              <a:t>5		http://www.clker.com/clipart-6990.html</a:t>
            </a:r>
          </a:p>
          <a:p>
            <a:pPr marL="0" indent="0">
              <a:buNone/>
              <a:defRPr/>
            </a:pPr>
            <a:r>
              <a:rPr lang="cs-CZ" sz="1600" dirty="0"/>
              <a:t>klubko vlny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://www.clker.com/clipart-2279.html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kotě</a:t>
            </a:r>
            <a:r>
              <a:rPr lang="cs-CZ" sz="1600" dirty="0"/>
              <a:t>		http://www.clker.com/clipart-40444.html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ruka</a:t>
            </a:r>
            <a:r>
              <a:rPr lang="cs-CZ" sz="1600" dirty="0"/>
              <a:t>		http://www.clker.com/clipart-11347.html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hrách</a:t>
            </a:r>
            <a:r>
              <a:rPr lang="cs-CZ" sz="1600" dirty="0"/>
              <a:t>		http://www.clker.com/clipart-pea-pod-1.html</a:t>
            </a:r>
            <a:endParaRPr lang="cs-CZ" sz="1600" dirty="0" smtClean="0"/>
          </a:p>
          <a:p>
            <a:pPr marL="0" indent="0">
              <a:buNone/>
              <a:defRPr/>
            </a:pPr>
            <a:r>
              <a:rPr lang="cs-CZ" sz="1600" dirty="0" smtClean="0"/>
              <a:t>auto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www.clker.com/clipart-3047.html</a:t>
            </a:r>
          </a:p>
          <a:p>
            <a:pPr marL="0" indent="0">
              <a:buNone/>
              <a:defRPr/>
            </a:pPr>
            <a:r>
              <a:rPr lang="cs-CZ" sz="1600" dirty="0" smtClean="0"/>
              <a:t>čert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www.clker.com/clipart-16064.html</a:t>
            </a:r>
            <a:endParaRPr lang="cs-CZ" sz="1600" dirty="0"/>
          </a:p>
          <a:p>
            <a:pPr marL="0" indent="0">
              <a:buNone/>
              <a:defRPr/>
            </a:pPr>
            <a:r>
              <a:rPr lang="cs-CZ" sz="1600" dirty="0" smtClean="0"/>
              <a:t>koza</a:t>
            </a:r>
            <a:r>
              <a:rPr lang="cs-CZ" sz="1600" dirty="0"/>
              <a:t>		http://www.clker.com/clipart-150971.html</a:t>
            </a:r>
            <a:endParaRPr lang="cs-CZ" sz="1600" dirty="0" smtClean="0"/>
          </a:p>
          <a:p>
            <a:pPr marL="0" indent="0">
              <a:buNone/>
              <a:defRPr/>
            </a:pPr>
            <a:endParaRPr lang="cs-CZ" sz="1600" dirty="0"/>
          </a:p>
          <a:p>
            <a:pPr marL="0" indent="0">
              <a:buNone/>
              <a:defRPr/>
            </a:pPr>
            <a:endParaRPr lang="cs-CZ" sz="1600" dirty="0" smtClean="0"/>
          </a:p>
          <a:p>
            <a:pPr marL="0" indent="0"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</a:t>
            </a:r>
            <a:r>
              <a:rPr lang="cs-CZ" sz="1600" dirty="0"/>
              <a:t>Mgr. Pavla Balejová 2013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</p:txBody>
      </p:sp>
      <p:sp>
        <p:nvSpPr>
          <p:cNvPr id="6" name="Obdélník 5"/>
          <p:cNvSpPr/>
          <p:nvPr/>
        </p:nvSpPr>
        <p:spPr>
          <a:xfrm>
            <a:off x="539552" y="260648"/>
            <a:ext cx="123405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pic>
        <p:nvPicPr>
          <p:cNvPr id="2048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92950" y="4941888"/>
            <a:ext cx="1800225" cy="1712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16972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</TotalTime>
  <Words>447</Words>
  <Application>Microsoft Office PowerPoint</Application>
  <PresentationFormat>Předvádění na obrazovce (4:3)</PresentationFormat>
  <Paragraphs>214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Učitel</cp:lastModifiedBy>
  <cp:revision>49</cp:revision>
  <cp:lastPrinted>2013-04-20T08:48:58Z</cp:lastPrinted>
  <dcterms:created xsi:type="dcterms:W3CDTF">2013-03-09T09:47:57Z</dcterms:created>
  <dcterms:modified xsi:type="dcterms:W3CDTF">2013-05-26T06:35:01Z</dcterms:modified>
</cp:coreProperties>
</file>