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60" r:id="rId5"/>
    <p:sldId id="263" r:id="rId6"/>
    <p:sldId id="261" r:id="rId7"/>
    <p:sldId id="262" r:id="rId8"/>
    <p:sldId id="264" r:id="rId9"/>
    <p:sldId id="265" r:id="rId10"/>
    <p:sldId id="266" r:id="rId11"/>
    <p:sldId id="267" r:id="rId12"/>
    <p:sldId id="268" r:id="rId13"/>
    <p:sldId id="259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46" d="100"/>
          <a:sy n="46" d="100"/>
        </p:scale>
        <p:origin x="-1164" y="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26.5.2013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26.5.2013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26.5.2013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26.5.2013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26.5.2013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26.5.2013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26.5.2013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26.5.2013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26.5.2013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26.5.2013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26.5.2013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pPr/>
              <a:t>26.5.2013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0.png"/><Relationship Id="rId4" Type="http://schemas.openxmlformats.org/officeDocument/2006/relationships/image" Target="../media/image4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2.png"/><Relationship Id="rId4" Type="http://schemas.openxmlformats.org/officeDocument/2006/relationships/image" Target="../media/image5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7.png"/><Relationship Id="rId5" Type="http://schemas.openxmlformats.org/officeDocument/2006/relationships/image" Target="../media/image16.png"/><Relationship Id="rId4" Type="http://schemas.openxmlformats.org/officeDocument/2006/relationships/image" Target="../media/image15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0.png"/><Relationship Id="rId4" Type="http://schemas.openxmlformats.org/officeDocument/2006/relationships/image" Target="../media/image4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2.png"/><Relationship Id="rId4" Type="http://schemas.openxmlformats.org/officeDocument/2006/relationships/image" Target="../media/image5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7.png"/><Relationship Id="rId5" Type="http://schemas.openxmlformats.org/officeDocument/2006/relationships/image" Target="../media/image16.png"/><Relationship Id="rId4" Type="http://schemas.openxmlformats.org/officeDocument/2006/relationships/image" Target="../media/image15.png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484984"/>
          </a:xfrm>
        </p:spPr>
        <p:txBody>
          <a:bodyPr>
            <a:normAutofit fontScale="92500" lnSpcReduction="10000"/>
          </a:bodyPr>
          <a:lstStyle/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dirty="0" smtClean="0"/>
              <a:t>Název školy: </a:t>
            </a:r>
            <a:r>
              <a:rPr lang="cs-CZ" sz="1300" b="1" dirty="0" smtClean="0"/>
              <a:t> Základní škola a Mateřská škola Kladno, Norská 2633</a:t>
            </a:r>
            <a:r>
              <a:rPr lang="cs-CZ" sz="1300" dirty="0" smtClean="0"/>
              <a:t/>
            </a:r>
            <a:br>
              <a:rPr lang="cs-CZ" sz="1300" dirty="0" smtClean="0"/>
            </a:br>
            <a:r>
              <a:rPr lang="cs-CZ" sz="1300" dirty="0" smtClean="0"/>
              <a:t>Autor: </a:t>
            </a:r>
            <a:r>
              <a:rPr lang="cs-CZ" sz="1300" b="1" dirty="0" smtClean="0"/>
              <a:t>Mgr. Pavla Balejová</a:t>
            </a:r>
            <a:endParaRPr lang="cs-CZ" sz="1300" dirty="0" smtClean="0"/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dirty="0" smtClean="0"/>
              <a:t>Název materiálu: </a:t>
            </a:r>
            <a:r>
              <a:rPr lang="cs-CZ" sz="1300" b="1" dirty="0" smtClean="0"/>
              <a:t>VY_12_INOVACE_ČJ.1.Bal.17_Báseň</a:t>
            </a:r>
            <a:r>
              <a:rPr lang="cs-CZ" sz="1300" dirty="0" smtClean="0"/>
              <a:t/>
            </a:r>
            <a:br>
              <a:rPr lang="cs-CZ" sz="1300" dirty="0" smtClean="0"/>
            </a:br>
            <a:endParaRPr lang="cs-CZ" sz="1300" dirty="0" smtClean="0"/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dirty="0" smtClean="0"/>
              <a:t>Datum: </a:t>
            </a:r>
            <a:r>
              <a:rPr lang="cs-CZ" sz="1300" b="1" dirty="0" smtClean="0"/>
              <a:t>25. </a:t>
            </a:r>
            <a:r>
              <a:rPr lang="cs-CZ" sz="1300" b="1" dirty="0"/>
              <a:t>3</a:t>
            </a:r>
            <a:r>
              <a:rPr lang="cs-CZ" sz="1300" b="1" dirty="0" smtClean="0"/>
              <a:t>. 2013</a:t>
            </a:r>
            <a:endParaRPr lang="cs-CZ" sz="1300" dirty="0" smtClean="0"/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dirty="0" smtClean="0"/>
              <a:t>Ročník: </a:t>
            </a:r>
            <a:r>
              <a:rPr lang="cs-CZ" sz="1300" b="1" dirty="0" smtClean="0"/>
              <a:t>první</a:t>
            </a:r>
            <a:endParaRPr lang="cs-CZ" sz="1300" dirty="0" smtClean="0"/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b="1" dirty="0" smtClean="0"/>
              <a:t> </a:t>
            </a:r>
            <a:endParaRPr lang="cs-CZ" sz="1300" dirty="0" smtClean="0"/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dirty="0" smtClean="0"/>
              <a:t>Vzdělávací oblast: </a:t>
            </a:r>
            <a:r>
              <a:rPr lang="cs-CZ" sz="1300" b="1" dirty="0" smtClean="0"/>
              <a:t>Jazyk a jazyková komunikace</a:t>
            </a:r>
            <a:endParaRPr lang="cs-CZ" sz="1300" dirty="0" smtClean="0"/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dirty="0" smtClean="0"/>
              <a:t> </a:t>
            </a:r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dirty="0" smtClean="0"/>
              <a:t>Vzdělávací obor: </a:t>
            </a:r>
            <a:r>
              <a:rPr lang="cs-CZ" sz="1300" b="1" dirty="0" smtClean="0"/>
              <a:t>Český jazyk</a:t>
            </a:r>
            <a:br>
              <a:rPr lang="cs-CZ" sz="1300" b="1" dirty="0" smtClean="0"/>
            </a:br>
            <a:r>
              <a:rPr lang="cs-CZ" sz="1300" dirty="0" smtClean="0"/>
              <a:t>Název: </a:t>
            </a:r>
            <a:r>
              <a:rPr lang="cs-CZ" sz="1300" b="1" dirty="0" smtClean="0"/>
              <a:t>   Báseň</a:t>
            </a:r>
            <a:br>
              <a:rPr lang="cs-CZ" sz="1300" b="1" dirty="0" smtClean="0"/>
            </a:br>
            <a:r>
              <a:rPr lang="cs-CZ" sz="1300" dirty="0" smtClean="0"/>
              <a:t>Číslo operačního programu: </a:t>
            </a:r>
            <a:r>
              <a:rPr lang="cs-CZ" sz="1300" b="1" dirty="0" smtClean="0"/>
              <a:t>CZ.1.07/1.4.00/21.3489</a:t>
            </a:r>
            <a:endParaRPr lang="cs-CZ" sz="1300" dirty="0" smtClean="0"/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dirty="0" smtClean="0"/>
              <a:t>Název projektu: </a:t>
            </a:r>
            <a:r>
              <a:rPr lang="cs-CZ" sz="1300" b="1" dirty="0" smtClean="0"/>
              <a:t>UČÍME SE S RADOSTÍ</a:t>
            </a:r>
            <a:endParaRPr lang="cs-CZ" sz="1300" dirty="0" smtClean="0"/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dirty="0" smtClean="0"/>
              <a:t> </a:t>
            </a:r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dirty="0" smtClean="0"/>
              <a:t> </a:t>
            </a:r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dirty="0" smtClean="0"/>
              <a:t> </a:t>
            </a:r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dirty="0" smtClean="0"/>
              <a:t> </a:t>
            </a:r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b="1" dirty="0" smtClean="0"/>
              <a:t>Anotace:</a:t>
            </a:r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b="1" dirty="0" smtClean="0"/>
              <a:t>Výukový materiál  je určen žákům prvního ročníku a slouží k procvičení básně. Po přečtení básně hledají žáci hlavní myšlenku a určují počet slok a veršů. Dále vyhledávají v básni rýmy a pokoušejí se sami tvořit rýmy na určená slova.</a:t>
            </a:r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b="1" dirty="0" smtClean="0"/>
              <a:t> </a:t>
            </a:r>
            <a:endParaRPr lang="cs-CZ" sz="1300" dirty="0" smtClean="0"/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endParaRPr lang="cs-CZ" sz="1300" dirty="0" smtClean="0"/>
          </a:p>
        </p:txBody>
      </p:sp>
      <p:pic>
        <p:nvPicPr>
          <p:cNvPr id="13314" name="Picture 2" descr="Logolinka ZŠ a MŠ Kladno, Norská 2633"/>
          <p:cNvPicPr>
            <a:picLocks noChangeAspect="1" noChangeArrowheads="1"/>
          </p:cNvPicPr>
          <p:nvPr/>
        </p:nvPicPr>
        <p:blipFill>
          <a:blip r:embed="rId2"/>
          <a:srcRect b="6358"/>
          <a:stretch>
            <a:fillRect/>
          </a:stretch>
        </p:blipFill>
        <p:spPr bwMode="auto">
          <a:xfrm>
            <a:off x="468313" y="115888"/>
            <a:ext cx="8351837" cy="1438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5013176"/>
            <a:ext cx="5608320" cy="13655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5603072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38000">
              <a:schemeClr val="bg1"/>
            </a:gs>
            <a:gs pos="1250">
              <a:srgbClr val="002060"/>
            </a:gs>
            <a:gs pos="81000">
              <a:schemeClr val="bg1"/>
            </a:gs>
            <a:gs pos="100000">
              <a:srgbClr val="002060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481791" y="2410589"/>
            <a:ext cx="1881752" cy="3170099"/>
          </a:xfrm>
          <a:prstGeom prst="rect">
            <a:avLst/>
          </a:prstGeom>
          <a:noFill/>
          <a:scene3d>
            <a:camera prst="orthographicFront">
              <a:rot lat="0" lon="0" rev="1200000"/>
            </a:camera>
            <a:lightRig rig="threePt" dir="t"/>
          </a:scene3d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0" b="1" spc="50" dirty="0">
                <a:ln w="11430"/>
                <a:solidFill>
                  <a:srgbClr val="00206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S</a:t>
            </a:r>
          </a:p>
        </p:txBody>
      </p:sp>
      <p:sp>
        <p:nvSpPr>
          <p:cNvPr id="5" name="Obdélník 4"/>
          <p:cNvSpPr/>
          <p:nvPr/>
        </p:nvSpPr>
        <p:spPr>
          <a:xfrm>
            <a:off x="2540915" y="2346853"/>
            <a:ext cx="1881752" cy="3170099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0" b="1" spc="50" dirty="0">
                <a:ln w="11430"/>
                <a:solidFill>
                  <a:srgbClr val="FFC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Á</a:t>
            </a:r>
          </a:p>
        </p:txBody>
      </p:sp>
      <p:sp>
        <p:nvSpPr>
          <p:cNvPr id="6" name="Obdélník 5"/>
          <p:cNvSpPr/>
          <p:nvPr/>
        </p:nvSpPr>
        <p:spPr>
          <a:xfrm>
            <a:off x="4591302" y="2376264"/>
            <a:ext cx="1881752" cy="3170099"/>
          </a:xfrm>
          <a:prstGeom prst="rect">
            <a:avLst/>
          </a:prstGeom>
          <a:noFill/>
          <a:scene3d>
            <a:camera prst="orthographicFront">
              <a:rot lat="0" lon="0" rev="0"/>
            </a:camera>
            <a:lightRig rig="threePt" dir="t"/>
          </a:scene3d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0" b="1" spc="50" dirty="0">
                <a:ln w="11430"/>
                <a:solidFill>
                  <a:srgbClr val="FFC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E</a:t>
            </a:r>
          </a:p>
        </p:txBody>
      </p:sp>
      <p:sp>
        <p:nvSpPr>
          <p:cNvPr id="7" name="Obdélník 6"/>
          <p:cNvSpPr/>
          <p:nvPr/>
        </p:nvSpPr>
        <p:spPr>
          <a:xfrm>
            <a:off x="5853283" y="2407643"/>
            <a:ext cx="1881752" cy="3170099"/>
          </a:xfrm>
          <a:prstGeom prst="rect">
            <a:avLst/>
          </a:prstGeom>
          <a:noFill/>
          <a:scene3d>
            <a:camera prst="orthographicFront">
              <a:rot lat="0" lon="0" rev="600000"/>
            </a:camera>
            <a:lightRig rig="threePt" dir="t"/>
          </a:scene3d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0" b="1" spc="50" dirty="0">
                <a:ln w="11430"/>
                <a:solidFill>
                  <a:srgbClr val="00206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Ň</a:t>
            </a:r>
          </a:p>
        </p:txBody>
      </p:sp>
      <p:sp>
        <p:nvSpPr>
          <p:cNvPr id="8" name="Obdélník 7"/>
          <p:cNvSpPr/>
          <p:nvPr/>
        </p:nvSpPr>
        <p:spPr>
          <a:xfrm>
            <a:off x="1316779" y="2417928"/>
            <a:ext cx="1881752" cy="3170099"/>
          </a:xfrm>
          <a:prstGeom prst="rect">
            <a:avLst/>
          </a:prstGeom>
          <a:noFill/>
          <a:scene3d>
            <a:camera prst="orthographicFront">
              <a:rot lat="0" lon="0" rev="0"/>
            </a:camera>
            <a:lightRig rig="threePt" dir="t"/>
          </a:scene3d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0" b="1" spc="50" dirty="0">
                <a:ln w="11430"/>
                <a:solidFill>
                  <a:srgbClr val="00206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B</a:t>
            </a:r>
          </a:p>
        </p:txBody>
      </p:sp>
      <p:pic>
        <p:nvPicPr>
          <p:cNvPr id="9" name="Picture 7" descr="Logolinka ZŠ a MŠ Kladno, Norská 2633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81781" b="5473"/>
          <a:stretch/>
        </p:blipFill>
        <p:spPr bwMode="auto">
          <a:xfrm>
            <a:off x="267964" y="296769"/>
            <a:ext cx="910084" cy="867423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" name="Rectangle 3"/>
          <p:cNvSpPr txBox="1">
            <a:spLocks noChangeArrowheads="1"/>
          </p:cNvSpPr>
          <p:nvPr/>
        </p:nvSpPr>
        <p:spPr>
          <a:xfrm>
            <a:off x="507172" y="6534473"/>
            <a:ext cx="8281988" cy="31663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lnSpc>
                <a:spcPct val="80000"/>
              </a:lnSpc>
              <a:spcBef>
                <a:spcPct val="0"/>
              </a:spcBef>
              <a:buNone/>
            </a:pPr>
            <a:r>
              <a:rPr lang="cs-CZ" sz="1600" dirty="0" smtClean="0">
                <a:solidFill>
                  <a:schemeClr val="bg1"/>
                </a:solidFill>
              </a:rPr>
              <a:t>Autorem materiálu a všech jeho částí, není-li uvedeno jinak, je Mgr. Pavla Balejová.</a:t>
            </a:r>
          </a:p>
          <a:p>
            <a:pPr>
              <a:lnSpc>
                <a:spcPct val="80000"/>
              </a:lnSpc>
            </a:pPr>
            <a:endParaRPr lang="cs-CZ" sz="1800" dirty="0">
              <a:solidFill>
                <a:schemeClr val="bg1"/>
              </a:solidFill>
            </a:endParaRPr>
          </a:p>
        </p:txBody>
      </p:sp>
      <p:sp>
        <p:nvSpPr>
          <p:cNvPr id="11" name="Pěticípá hvězda 10"/>
          <p:cNvSpPr/>
          <p:nvPr/>
        </p:nvSpPr>
        <p:spPr>
          <a:xfrm>
            <a:off x="2272516" y="620688"/>
            <a:ext cx="787316" cy="720080"/>
          </a:xfrm>
          <a:prstGeom prst="star5">
            <a:avLst/>
          </a:prstGeom>
          <a:solidFill>
            <a:srgbClr val="FFC0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4" name="Pěticípá hvězda 13"/>
          <p:cNvSpPr/>
          <p:nvPr/>
        </p:nvSpPr>
        <p:spPr>
          <a:xfrm>
            <a:off x="5292080" y="1134019"/>
            <a:ext cx="393658" cy="360040"/>
          </a:xfrm>
          <a:prstGeom prst="star5">
            <a:avLst/>
          </a:prstGeom>
          <a:solidFill>
            <a:srgbClr val="FFC0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5" name="Pěticípá hvězda 14"/>
          <p:cNvSpPr/>
          <p:nvPr/>
        </p:nvSpPr>
        <p:spPr>
          <a:xfrm>
            <a:off x="2411759" y="1756250"/>
            <a:ext cx="592817" cy="527451"/>
          </a:xfrm>
          <a:prstGeom prst="star5">
            <a:avLst/>
          </a:prstGeom>
          <a:solidFill>
            <a:srgbClr val="FFC0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6" name="Pěticípá hvězda 15"/>
          <p:cNvSpPr/>
          <p:nvPr/>
        </p:nvSpPr>
        <p:spPr>
          <a:xfrm>
            <a:off x="3496652" y="109397"/>
            <a:ext cx="787316" cy="720080"/>
          </a:xfrm>
          <a:prstGeom prst="star5">
            <a:avLst/>
          </a:prstGeom>
          <a:solidFill>
            <a:srgbClr val="FFC0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7" name="Pěticípá hvězda 16"/>
          <p:cNvSpPr/>
          <p:nvPr/>
        </p:nvSpPr>
        <p:spPr>
          <a:xfrm>
            <a:off x="900830" y="1756250"/>
            <a:ext cx="393658" cy="360040"/>
          </a:xfrm>
          <a:prstGeom prst="star5">
            <a:avLst/>
          </a:prstGeom>
          <a:solidFill>
            <a:srgbClr val="FFC0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8" name="Pěticípá hvězda 17"/>
          <p:cNvSpPr/>
          <p:nvPr/>
        </p:nvSpPr>
        <p:spPr>
          <a:xfrm>
            <a:off x="3890310" y="1299104"/>
            <a:ext cx="393658" cy="457146"/>
          </a:xfrm>
          <a:prstGeom prst="star5">
            <a:avLst/>
          </a:prstGeom>
          <a:solidFill>
            <a:srgbClr val="FFC0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9" name="Pěticípá hvězda 18"/>
          <p:cNvSpPr/>
          <p:nvPr/>
        </p:nvSpPr>
        <p:spPr>
          <a:xfrm>
            <a:off x="5685738" y="267477"/>
            <a:ext cx="787316" cy="720080"/>
          </a:xfrm>
          <a:prstGeom prst="star5">
            <a:avLst/>
          </a:prstGeom>
          <a:solidFill>
            <a:srgbClr val="FFC0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pic>
        <p:nvPicPr>
          <p:cNvPr id="21" name="Picture 2" descr="http://www.clker.com/cliparts/4/b/0/9/11954236221829496346Gerald_G_Fairy_sitting_on_Moon.svg.med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6079395" y="0"/>
            <a:ext cx="3004489" cy="27089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2" name="Pěticípá hvězda 21"/>
          <p:cNvSpPr/>
          <p:nvPr/>
        </p:nvSpPr>
        <p:spPr>
          <a:xfrm>
            <a:off x="4903418" y="2116290"/>
            <a:ext cx="393658" cy="457146"/>
          </a:xfrm>
          <a:prstGeom prst="star5">
            <a:avLst/>
          </a:prstGeom>
          <a:solidFill>
            <a:srgbClr val="FFC0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1543349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51520" y="188640"/>
            <a:ext cx="8784976" cy="523220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rgbClr val="00206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Pozorně si přečti báseň.</a:t>
            </a:r>
          </a:p>
        </p:txBody>
      </p:sp>
      <p:sp>
        <p:nvSpPr>
          <p:cNvPr id="5" name="Obdélník 4"/>
          <p:cNvSpPr/>
          <p:nvPr/>
        </p:nvSpPr>
        <p:spPr>
          <a:xfrm>
            <a:off x="234509" y="2100453"/>
            <a:ext cx="8801987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7030A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možná zatančí ti víly,</a:t>
            </a:r>
            <a:endParaRPr lang="cs-CZ" sz="2400" b="1" dirty="0">
              <a:ln w="1905"/>
              <a:solidFill>
                <a:srgbClr val="7030A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234510" y="2562118"/>
            <a:ext cx="8801985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ln w="1905"/>
                <a:solidFill>
                  <a:srgbClr val="008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m</a:t>
            </a:r>
            <a:r>
              <a:rPr lang="cs-CZ" sz="2400" b="1" dirty="0" smtClean="0">
                <a:ln w="1905"/>
                <a:solidFill>
                  <a:srgbClr val="008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ožná přijde princezna</a:t>
            </a:r>
            <a:endParaRPr lang="cs-CZ" sz="2400" b="1" dirty="0">
              <a:ln w="1905"/>
              <a:solidFill>
                <a:srgbClr val="008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  <a:latin typeface="+mn-lt"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234509" y="3028684"/>
            <a:ext cx="8801985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ln w="1905"/>
                <a:solidFill>
                  <a:schemeClr val="accent6">
                    <a:lumMod val="7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j</a:t>
            </a:r>
            <a:r>
              <a:rPr lang="cs-CZ" sz="2400" b="1" dirty="0" smtClean="0">
                <a:ln w="1905"/>
                <a:solidFill>
                  <a:schemeClr val="accent6">
                    <a:lumMod val="7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ako kvítek líbezná.</a:t>
            </a:r>
            <a:endParaRPr lang="cs-CZ" sz="2400" b="1" dirty="0">
              <a:ln w="1905"/>
              <a:solidFill>
                <a:schemeClr val="accent6">
                  <a:lumMod val="75000"/>
                </a:schemeClr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251520" y="3816540"/>
            <a:ext cx="8773388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chemeClr val="accent2">
                    <a:lumMod val="7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Příběh běží ve tvém spánku, </a:t>
            </a:r>
            <a:endParaRPr lang="cs-CZ" sz="2400" b="1" dirty="0">
              <a:ln w="1905"/>
              <a:solidFill>
                <a:schemeClr val="accent2">
                  <a:lumMod val="75000"/>
                </a:schemeClr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251520" y="4293096"/>
            <a:ext cx="8773387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a</a:t>
            </a:r>
            <a:r>
              <a:rPr lang="cs-CZ" sz="24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le cítíš vůni vánku,</a:t>
            </a:r>
            <a:endParaRPr lang="cs-CZ" sz="2400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263106" y="1663806"/>
            <a:ext cx="8773389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B0F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Když v postýlce počkáš chvíli,</a:t>
            </a:r>
            <a:endParaRPr lang="cs-CZ" sz="2400" b="1" dirty="0">
              <a:ln w="1905"/>
              <a:solidFill>
                <a:srgbClr val="00B0F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267366" y="1202141"/>
            <a:ext cx="8773389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SEN</a:t>
            </a:r>
            <a:endParaRPr lang="cs-CZ" sz="2400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217917" y="5194654"/>
            <a:ext cx="8801987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ln w="1905"/>
                <a:solidFill>
                  <a:srgbClr val="7030A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n</a:t>
            </a:r>
            <a:r>
              <a:rPr lang="cs-CZ" sz="2400" b="1" dirty="0" smtClean="0">
                <a:ln w="1905"/>
                <a:solidFill>
                  <a:srgbClr val="7030A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ež tě vzbudí slunce záře.</a:t>
            </a:r>
            <a:endParaRPr lang="cs-CZ" sz="2400" b="1" dirty="0">
              <a:ln w="1905"/>
              <a:solidFill>
                <a:srgbClr val="7030A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246514" y="4758007"/>
            <a:ext cx="8773389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ln w="1905"/>
                <a:solidFill>
                  <a:srgbClr val="00B0F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v</a:t>
            </a:r>
            <a:r>
              <a:rPr lang="cs-CZ" sz="2400" b="1" dirty="0" smtClean="0">
                <a:ln w="1905"/>
                <a:solidFill>
                  <a:srgbClr val="00B0F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idíš všechny milé tváře,</a:t>
            </a:r>
            <a:endParaRPr lang="cs-CZ" sz="2400" b="1" dirty="0">
              <a:ln w="1905"/>
              <a:solidFill>
                <a:srgbClr val="00B0F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14" name="Picture 8" descr="http://www.clker.com/cliparts/5/3/a/3/1194989210401174033sun01.svg.hi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52320" y="5430650"/>
            <a:ext cx="1159536" cy="11034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4" descr="http://www.clker.com/cliparts/a/9/5/7/1197089337189177796Peileppe_Elf_in_the_forest.svg.med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107504" y="188640"/>
            <a:ext cx="1604837" cy="15417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8" descr="http://www.clker.com/cliparts/a/b/6/3/11954274471562688178Machovka_Sleeping.svg.med.pn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808609" y="363553"/>
            <a:ext cx="2177068" cy="150275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6" name="Picture 2" descr="http://www.clker.com/cliparts/b/4/7/a/1195436932173549601tonlima_Lua_e_as_Estrelas.svg.med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7917" y="4437112"/>
            <a:ext cx="2520280" cy="22514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9609091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51520" y="188640"/>
            <a:ext cx="8784976" cy="523220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rgbClr val="00206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Odpověz správně na otázky.</a:t>
            </a:r>
          </a:p>
        </p:txBody>
      </p:sp>
      <p:sp>
        <p:nvSpPr>
          <p:cNvPr id="17" name="Obdélník 16"/>
          <p:cNvSpPr/>
          <p:nvPr/>
        </p:nvSpPr>
        <p:spPr>
          <a:xfrm>
            <a:off x="286168" y="1052736"/>
            <a:ext cx="8715679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7030A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Kolik má báseň slok?</a:t>
            </a:r>
            <a:endParaRPr lang="cs-CZ" sz="2400" b="1" dirty="0">
              <a:ln w="1905"/>
              <a:solidFill>
                <a:srgbClr val="7030A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234510" y="1844824"/>
            <a:ext cx="8571663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8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Kolik veršů má první sloka?</a:t>
            </a:r>
            <a:endParaRPr lang="cs-CZ" sz="2400" b="1" dirty="0">
              <a:ln w="1905"/>
              <a:solidFill>
                <a:srgbClr val="008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  <a:latin typeface="+mn-lt"/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234510" y="2708920"/>
            <a:ext cx="8715678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chemeClr val="accent6">
                    <a:lumMod val="7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Kolik veršů má celá báseň?</a:t>
            </a:r>
            <a:endParaRPr lang="cs-CZ" sz="2400" b="1" dirty="0">
              <a:ln w="1905"/>
              <a:solidFill>
                <a:schemeClr val="accent6">
                  <a:lumMod val="75000"/>
                </a:schemeClr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263106" y="3490349"/>
            <a:ext cx="8687081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chemeClr val="accent2">
                    <a:lumMod val="7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Kolik slov je v prvním verši? </a:t>
            </a:r>
            <a:endParaRPr lang="cs-CZ" sz="2400" b="1" dirty="0">
              <a:ln w="1905"/>
              <a:solidFill>
                <a:schemeClr val="accent2">
                  <a:lumMod val="75000"/>
                </a:schemeClr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229574" y="4293096"/>
            <a:ext cx="868708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Kolik slov je v posledním verši první sloky?</a:t>
            </a:r>
            <a:endParaRPr lang="cs-CZ" sz="2400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6146" name="Picture 2" descr="http://www.clker.com/cliparts/6/5/b/f/11949864691020941855smiley114.svg.med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19650" y="1360617"/>
            <a:ext cx="1956977" cy="18917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3131840" y="923528"/>
            <a:ext cx="648072" cy="720080"/>
          </a:xfrm>
          <a:prstGeom prst="rect">
            <a:avLst/>
          </a:prstGeom>
          <a:ln w="38100">
            <a:solidFill>
              <a:srgbClr val="002060"/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3" name="Obdélník 22"/>
          <p:cNvSpPr/>
          <p:nvPr/>
        </p:nvSpPr>
        <p:spPr>
          <a:xfrm>
            <a:off x="4084712" y="1715616"/>
            <a:ext cx="648072" cy="720080"/>
          </a:xfrm>
          <a:prstGeom prst="rect">
            <a:avLst/>
          </a:prstGeom>
          <a:ln w="38100">
            <a:solidFill>
              <a:srgbClr val="002060"/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4" name="Obdélník 23"/>
          <p:cNvSpPr/>
          <p:nvPr/>
        </p:nvSpPr>
        <p:spPr>
          <a:xfrm>
            <a:off x="4084712" y="2520449"/>
            <a:ext cx="648072" cy="720080"/>
          </a:xfrm>
          <a:prstGeom prst="rect">
            <a:avLst/>
          </a:prstGeom>
          <a:ln w="38100">
            <a:solidFill>
              <a:srgbClr val="002060"/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5" name="Obdélník 24"/>
          <p:cNvSpPr/>
          <p:nvPr/>
        </p:nvSpPr>
        <p:spPr>
          <a:xfrm>
            <a:off x="4084712" y="3361141"/>
            <a:ext cx="648072" cy="720080"/>
          </a:xfrm>
          <a:prstGeom prst="rect">
            <a:avLst/>
          </a:prstGeom>
          <a:ln w="38100">
            <a:solidFill>
              <a:srgbClr val="002060"/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6" name="Obdélník 25"/>
          <p:cNvSpPr/>
          <p:nvPr/>
        </p:nvSpPr>
        <p:spPr>
          <a:xfrm>
            <a:off x="5868144" y="4163888"/>
            <a:ext cx="648072" cy="720080"/>
          </a:xfrm>
          <a:prstGeom prst="rect">
            <a:avLst/>
          </a:prstGeom>
          <a:ln w="38100">
            <a:solidFill>
              <a:srgbClr val="002060"/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2" name="Obdélník 21"/>
          <p:cNvSpPr/>
          <p:nvPr/>
        </p:nvSpPr>
        <p:spPr>
          <a:xfrm>
            <a:off x="1941377" y="5326352"/>
            <a:ext cx="444352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4000" b="1" dirty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4</a:t>
            </a:r>
          </a:p>
        </p:txBody>
      </p:sp>
      <p:sp>
        <p:nvSpPr>
          <p:cNvPr id="29" name="Obdélník 28"/>
          <p:cNvSpPr/>
          <p:nvPr/>
        </p:nvSpPr>
        <p:spPr>
          <a:xfrm>
            <a:off x="3021497" y="5326352"/>
            <a:ext cx="444352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40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8</a:t>
            </a:r>
            <a:endParaRPr lang="cs-CZ" sz="4000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30" name="Obdélník 29"/>
          <p:cNvSpPr/>
          <p:nvPr/>
        </p:nvSpPr>
        <p:spPr>
          <a:xfrm>
            <a:off x="4095465" y="5567890"/>
            <a:ext cx="444352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40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5</a:t>
            </a:r>
            <a:endParaRPr lang="cs-CZ" sz="4000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31" name="Obdélník 30"/>
          <p:cNvSpPr/>
          <p:nvPr/>
        </p:nvSpPr>
        <p:spPr>
          <a:xfrm>
            <a:off x="5224399" y="5680295"/>
            <a:ext cx="444352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40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2</a:t>
            </a:r>
            <a:endParaRPr lang="cs-CZ" sz="4000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32" name="Obdélník 31"/>
          <p:cNvSpPr/>
          <p:nvPr/>
        </p:nvSpPr>
        <p:spPr>
          <a:xfrm>
            <a:off x="6045833" y="5582009"/>
            <a:ext cx="444352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40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3</a:t>
            </a:r>
            <a:endParaRPr lang="cs-CZ" sz="4000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33" name="Pěticípá hvězda 32"/>
          <p:cNvSpPr/>
          <p:nvPr/>
        </p:nvSpPr>
        <p:spPr>
          <a:xfrm>
            <a:off x="8028384" y="294689"/>
            <a:ext cx="592817" cy="527451"/>
          </a:xfrm>
          <a:prstGeom prst="star5">
            <a:avLst/>
          </a:prstGeom>
          <a:solidFill>
            <a:srgbClr val="FFC0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4" name="Pěticípá hvězda 33"/>
          <p:cNvSpPr/>
          <p:nvPr/>
        </p:nvSpPr>
        <p:spPr>
          <a:xfrm>
            <a:off x="683568" y="128599"/>
            <a:ext cx="787316" cy="720080"/>
          </a:xfrm>
          <a:prstGeom prst="star5">
            <a:avLst/>
          </a:prstGeom>
          <a:solidFill>
            <a:srgbClr val="FFC0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5" name="Pěticípá hvězda 34"/>
          <p:cNvSpPr/>
          <p:nvPr/>
        </p:nvSpPr>
        <p:spPr>
          <a:xfrm>
            <a:off x="6948264" y="694955"/>
            <a:ext cx="393658" cy="457146"/>
          </a:xfrm>
          <a:prstGeom prst="star5">
            <a:avLst/>
          </a:prstGeom>
          <a:solidFill>
            <a:srgbClr val="FFC0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7943609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Ovál 13"/>
          <p:cNvSpPr/>
          <p:nvPr/>
        </p:nvSpPr>
        <p:spPr>
          <a:xfrm>
            <a:off x="6876255" y="3820071"/>
            <a:ext cx="1728192" cy="1080120"/>
          </a:xfrm>
          <a:prstGeom prst="ellipse">
            <a:avLst/>
          </a:prstGeom>
          <a:solidFill>
            <a:srgbClr val="00206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3" name="Ovál 12"/>
          <p:cNvSpPr/>
          <p:nvPr/>
        </p:nvSpPr>
        <p:spPr>
          <a:xfrm>
            <a:off x="4644008" y="3846100"/>
            <a:ext cx="1728192" cy="1080120"/>
          </a:xfrm>
          <a:prstGeom prst="ellipse">
            <a:avLst/>
          </a:prstGeom>
          <a:solidFill>
            <a:srgbClr val="00206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2" name="Ovál 11"/>
          <p:cNvSpPr/>
          <p:nvPr/>
        </p:nvSpPr>
        <p:spPr>
          <a:xfrm>
            <a:off x="2436635" y="3846099"/>
            <a:ext cx="1728192" cy="1080120"/>
          </a:xfrm>
          <a:prstGeom prst="ellipse">
            <a:avLst/>
          </a:prstGeom>
          <a:solidFill>
            <a:srgbClr val="00206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" name="Ovál 1"/>
          <p:cNvSpPr/>
          <p:nvPr/>
        </p:nvSpPr>
        <p:spPr>
          <a:xfrm>
            <a:off x="283118" y="3846099"/>
            <a:ext cx="1728192" cy="1080120"/>
          </a:xfrm>
          <a:prstGeom prst="ellipse">
            <a:avLst/>
          </a:prstGeom>
          <a:solidFill>
            <a:srgbClr val="00206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251520" y="188640"/>
            <a:ext cx="8784976" cy="523220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rgbClr val="00206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Najdi v básni rýmy k těmto slovům a přiřaď je k nim.</a:t>
            </a:r>
          </a:p>
        </p:txBody>
      </p:sp>
      <p:sp>
        <p:nvSpPr>
          <p:cNvPr id="3" name="Obdélník 2"/>
          <p:cNvSpPr/>
          <p:nvPr/>
        </p:nvSpPr>
        <p:spPr>
          <a:xfrm>
            <a:off x="7328692" y="1942859"/>
            <a:ext cx="1065293" cy="58477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 smtClean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tváře</a:t>
            </a:r>
            <a:endParaRPr lang="cs-CZ" sz="3200" b="1" dirty="0">
              <a:ln w="1905"/>
              <a:solidFill>
                <a:srgbClr val="0070C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613767" y="1916832"/>
            <a:ext cx="1066895" cy="58477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 smtClean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chvíli</a:t>
            </a:r>
            <a:endParaRPr lang="cs-CZ" sz="3200" b="1" dirty="0">
              <a:ln w="1905"/>
              <a:solidFill>
                <a:srgbClr val="0070C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4542084" y="1942860"/>
            <a:ext cx="1830116" cy="58477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 smtClean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princezna</a:t>
            </a:r>
            <a:endParaRPr lang="cs-CZ" sz="3200" b="1" dirty="0">
              <a:ln w="1905"/>
              <a:solidFill>
                <a:srgbClr val="0070C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2530518" y="1916831"/>
            <a:ext cx="1401153" cy="58477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 smtClean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spánku</a:t>
            </a:r>
            <a:endParaRPr lang="cs-CZ" sz="3200" b="1" dirty="0">
              <a:ln w="1905"/>
              <a:solidFill>
                <a:srgbClr val="0070C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7043301" y="4093772"/>
            <a:ext cx="1394101" cy="58477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 smtClean="0">
                <a:ln w="1905"/>
                <a:solidFill>
                  <a:schemeClr val="bg1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líbezná</a:t>
            </a:r>
            <a:endParaRPr lang="cs-CZ" sz="3200" b="1" dirty="0">
              <a:ln w="1905"/>
              <a:solidFill>
                <a:schemeClr val="bg1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724920" y="4067745"/>
            <a:ext cx="893001" cy="58477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 smtClean="0">
                <a:ln w="1905"/>
                <a:solidFill>
                  <a:schemeClr val="bg1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záře</a:t>
            </a:r>
            <a:endParaRPr lang="cs-CZ" sz="3200" b="1" dirty="0">
              <a:ln w="1905"/>
              <a:solidFill>
                <a:schemeClr val="bg1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4931014" y="4093773"/>
            <a:ext cx="1205972" cy="58477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 smtClean="0">
                <a:ln w="1905"/>
                <a:solidFill>
                  <a:schemeClr val="bg1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vánku</a:t>
            </a:r>
            <a:endParaRPr lang="cs-CZ" sz="3200" b="1" dirty="0">
              <a:ln w="1905"/>
              <a:solidFill>
                <a:schemeClr val="bg1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2913445" y="4067744"/>
            <a:ext cx="774572" cy="58477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 smtClean="0">
                <a:ln w="1905"/>
                <a:solidFill>
                  <a:schemeClr val="bg1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víly</a:t>
            </a:r>
            <a:endParaRPr lang="cs-CZ" sz="3200" b="1" dirty="0">
              <a:ln w="1905"/>
              <a:solidFill>
                <a:schemeClr val="bg1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15" name="Picture 4" descr="http://www.clker.com/cliparts/a/9/5/7/1197089337189177796Peileppe_Elf_in_the_forest.svg.med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107504" y="5157192"/>
            <a:ext cx="1604837" cy="15417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8" descr="http://www.clker.com/cliparts/a/b/6/3/11954274471562688178Machovka_Sleeping.svg.med.pn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453858" y="836711"/>
            <a:ext cx="1564789" cy="10801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4" name="Picture 2" descr="http://www.clker.com/cliparts/4/b/0/9/11954236221829496346Gerald_G_Fairy_sitting_on_Moon.svg.med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20120" y="5093093"/>
            <a:ext cx="1645435" cy="15567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2" descr="http://www.clker.com/cliparts/f/5/d/b/1197149685730658051liftarn_Heraldic_crescent.svg.med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265289" y="912133"/>
            <a:ext cx="696956" cy="9292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9" name="Pěticípá hvězda 18"/>
          <p:cNvSpPr/>
          <p:nvPr/>
        </p:nvSpPr>
        <p:spPr>
          <a:xfrm>
            <a:off x="107504" y="476671"/>
            <a:ext cx="393658" cy="360040"/>
          </a:xfrm>
          <a:prstGeom prst="star5">
            <a:avLst/>
          </a:prstGeom>
          <a:solidFill>
            <a:srgbClr val="FFC0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0" name="Pěticípá hvězda 19"/>
          <p:cNvSpPr/>
          <p:nvPr/>
        </p:nvSpPr>
        <p:spPr>
          <a:xfrm>
            <a:off x="1027434" y="735877"/>
            <a:ext cx="393658" cy="457146"/>
          </a:xfrm>
          <a:prstGeom prst="star5">
            <a:avLst/>
          </a:prstGeom>
          <a:solidFill>
            <a:srgbClr val="FFC0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4313073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51520" y="188640"/>
            <a:ext cx="8784976" cy="523220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rgbClr val="00206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O čem je hlavně báseň? Zakroužkuj správnou odpověď.</a:t>
            </a:r>
          </a:p>
        </p:txBody>
      </p:sp>
      <p:sp>
        <p:nvSpPr>
          <p:cNvPr id="3" name="Obdélník 2"/>
          <p:cNvSpPr/>
          <p:nvPr/>
        </p:nvSpPr>
        <p:spPr>
          <a:xfrm>
            <a:off x="286168" y="1052736"/>
            <a:ext cx="8715679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7030A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O tom, jak se střídá den a noc.</a:t>
            </a:r>
            <a:endParaRPr lang="cs-CZ" sz="2400" b="1" dirty="0">
              <a:ln w="1905"/>
              <a:solidFill>
                <a:srgbClr val="7030A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34510" y="1844824"/>
            <a:ext cx="8571663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8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O tom, co se ti v noci může zdát.</a:t>
            </a:r>
            <a:endParaRPr lang="cs-CZ" sz="2400" b="1" dirty="0">
              <a:ln w="1905"/>
              <a:solidFill>
                <a:srgbClr val="008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  <a:latin typeface="+mn-lt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234510" y="2708920"/>
            <a:ext cx="8715678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chemeClr val="accent6">
                    <a:lumMod val="7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O tom, jak víly tančí v lese.</a:t>
            </a:r>
            <a:endParaRPr lang="cs-CZ" sz="2400" b="1" dirty="0">
              <a:ln w="1905"/>
              <a:solidFill>
                <a:schemeClr val="accent6">
                  <a:lumMod val="75000"/>
                </a:schemeClr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263106" y="3490349"/>
            <a:ext cx="8687081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chemeClr val="accent2">
                    <a:lumMod val="7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O líbezné princezně. </a:t>
            </a:r>
            <a:endParaRPr lang="cs-CZ" sz="2400" b="1" dirty="0">
              <a:ln w="1905"/>
              <a:solidFill>
                <a:schemeClr val="accent2">
                  <a:lumMod val="75000"/>
                </a:schemeClr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229574" y="4293096"/>
            <a:ext cx="868708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O tom, jak kolem postýlky fouká vánek.</a:t>
            </a:r>
            <a:endParaRPr lang="cs-CZ" sz="2400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9" name="Picture 2" descr="http://www.clker.com/cliparts/b/4/7/a/1195436932173549601tonlima_Lua_e_as_Estrelas.svg.med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51478" y="4941168"/>
            <a:ext cx="2036644" cy="18194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2" name="Picture 2" descr="http://www.clker.com/cliparts/2/x/R/O/4/3/princess-md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7162" y="3785549"/>
            <a:ext cx="1685925" cy="28384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8" descr="http://www.clker.com/cliparts/5/3/a/3/1194989210401174033sun01.svg.hi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7739" y="912090"/>
            <a:ext cx="1159536" cy="11034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2" descr="http://www.clker.com/cliparts/f/5/d/b/1197149685730658051liftarn_Heraldic_crescent.svg.med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27991" y="912090"/>
            <a:ext cx="788663" cy="9292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8374101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vál 2"/>
          <p:cNvSpPr/>
          <p:nvPr/>
        </p:nvSpPr>
        <p:spPr>
          <a:xfrm>
            <a:off x="1785047" y="2671524"/>
            <a:ext cx="1728192" cy="1080120"/>
          </a:xfrm>
          <a:prstGeom prst="ellipse">
            <a:avLst/>
          </a:prstGeom>
          <a:solidFill>
            <a:srgbClr val="00206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251520" y="188640"/>
            <a:ext cx="8784976" cy="523220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rgbClr val="00206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Pokus se sám vymyslit rýmy k těmto slovům.</a:t>
            </a:r>
          </a:p>
        </p:txBody>
      </p:sp>
      <p:sp>
        <p:nvSpPr>
          <p:cNvPr id="5" name="Ovál 4"/>
          <p:cNvSpPr/>
          <p:nvPr/>
        </p:nvSpPr>
        <p:spPr>
          <a:xfrm>
            <a:off x="6861610" y="5373216"/>
            <a:ext cx="1728192" cy="1080120"/>
          </a:xfrm>
          <a:prstGeom prst="ellipse">
            <a:avLst/>
          </a:prstGeom>
          <a:solidFill>
            <a:srgbClr val="00206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" name="Ovál 5"/>
          <p:cNvSpPr/>
          <p:nvPr/>
        </p:nvSpPr>
        <p:spPr>
          <a:xfrm>
            <a:off x="3635896" y="5368826"/>
            <a:ext cx="1728192" cy="1080120"/>
          </a:xfrm>
          <a:prstGeom prst="ellipse">
            <a:avLst/>
          </a:prstGeom>
          <a:solidFill>
            <a:srgbClr val="00206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7" name="Ovál 6"/>
          <p:cNvSpPr/>
          <p:nvPr/>
        </p:nvSpPr>
        <p:spPr>
          <a:xfrm>
            <a:off x="344382" y="5394853"/>
            <a:ext cx="1728192" cy="1080120"/>
          </a:xfrm>
          <a:prstGeom prst="ellipse">
            <a:avLst/>
          </a:prstGeom>
          <a:solidFill>
            <a:srgbClr val="00206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680321" y="5616499"/>
            <a:ext cx="1104726" cy="58477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 smtClean="0">
                <a:ln w="1905"/>
                <a:solidFill>
                  <a:schemeClr val="bg1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kráva</a:t>
            </a:r>
            <a:endParaRPr lang="cs-CZ" sz="3200" b="1" dirty="0">
              <a:ln w="1905"/>
              <a:solidFill>
                <a:schemeClr val="bg1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7374126" y="5620889"/>
            <a:ext cx="754950" cy="58477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 smtClean="0">
                <a:ln w="1905"/>
                <a:solidFill>
                  <a:schemeClr val="bg1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kos</a:t>
            </a:r>
            <a:endParaRPr lang="cs-CZ" sz="3200" b="1" dirty="0">
              <a:ln w="1905"/>
              <a:solidFill>
                <a:schemeClr val="bg1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4016943" y="5590471"/>
            <a:ext cx="966098" cy="58477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 smtClean="0">
                <a:ln w="1905"/>
                <a:solidFill>
                  <a:schemeClr val="bg1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bota</a:t>
            </a:r>
            <a:endParaRPr lang="cs-CZ" sz="3200" b="1" dirty="0">
              <a:ln w="1905"/>
              <a:solidFill>
                <a:schemeClr val="bg1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2" name="Ovál 11"/>
          <p:cNvSpPr/>
          <p:nvPr/>
        </p:nvSpPr>
        <p:spPr>
          <a:xfrm>
            <a:off x="5650728" y="2677271"/>
            <a:ext cx="1728192" cy="1080120"/>
          </a:xfrm>
          <a:prstGeom prst="ellipse">
            <a:avLst/>
          </a:prstGeom>
          <a:solidFill>
            <a:srgbClr val="00206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3" name="Obdélník 12"/>
          <p:cNvSpPr/>
          <p:nvPr/>
        </p:nvSpPr>
        <p:spPr>
          <a:xfrm>
            <a:off x="5872753" y="2919195"/>
            <a:ext cx="1327416" cy="58477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 smtClean="0">
                <a:ln w="1905"/>
                <a:solidFill>
                  <a:schemeClr val="bg1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hruška</a:t>
            </a:r>
            <a:endParaRPr lang="cs-CZ" sz="3200" b="1" dirty="0">
              <a:ln w="1905"/>
              <a:solidFill>
                <a:schemeClr val="bg1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2261855" y="2919196"/>
            <a:ext cx="774572" cy="58477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 smtClean="0">
                <a:ln w="1905"/>
                <a:solidFill>
                  <a:schemeClr val="bg1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pes</a:t>
            </a:r>
            <a:endParaRPr lang="cs-CZ" sz="3200" b="1" dirty="0">
              <a:ln w="1905"/>
              <a:solidFill>
                <a:schemeClr val="bg1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4098" name="Picture 2" descr="http://www.clker.com/cliparts/6/5/k/3/k/2/blackbird-md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49790" y="3947420"/>
            <a:ext cx="2003621" cy="14474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http://www.clker.com/cliparts/b/2/e/e/12401630141830165321Anonymous_Tennis_shoe.svg.med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33589" y="4287043"/>
            <a:ext cx="2220838" cy="10437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http://www.clker.com/cliparts/O/s/Q/l/A/M/cow-md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2715" y="3855886"/>
            <a:ext cx="1902346" cy="15129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4" name="Picture 8" descr="http://www.clker.com/cliparts/a/6/a/6/1194989844558026598beagle_copper_ganson.svg.med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98206" y="918185"/>
            <a:ext cx="2078581" cy="20162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6" name="Picture 10" descr="http://www.clker.com/cliparts/4/a/3/2/13088963501028105pear2.svg.med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06031" y="711860"/>
            <a:ext cx="2838450" cy="20288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8150722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740800" y="188640"/>
            <a:ext cx="1266244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n-lt"/>
              </a:rPr>
              <a:t>Řešení:</a:t>
            </a:r>
            <a:endParaRPr lang="cs-CZ" sz="2800" b="1" dirty="0">
              <a:ln w="1905"/>
              <a:solidFill>
                <a:srgbClr val="C0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  <a:latin typeface="+mn-lt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11560" y="1052736"/>
            <a:ext cx="7992888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Strana 4 – viz strana 9</a:t>
            </a:r>
          </a:p>
          <a:p>
            <a:r>
              <a:rPr lang="cs-CZ" dirty="0" smtClean="0"/>
              <a:t>Strana 5 – viz strana 10</a:t>
            </a:r>
          </a:p>
          <a:p>
            <a:r>
              <a:rPr lang="cs-CZ" dirty="0" smtClean="0"/>
              <a:t>Strana 6 – viz strana 11</a:t>
            </a:r>
          </a:p>
          <a:p>
            <a:r>
              <a:rPr lang="cs-CZ" dirty="0"/>
              <a:t>Strana 7</a:t>
            </a:r>
            <a:r>
              <a:rPr lang="cs-CZ" dirty="0" smtClean="0"/>
              <a:t> </a:t>
            </a:r>
            <a:r>
              <a:rPr lang="cs-CZ" dirty="0"/>
              <a:t>– viz strana </a:t>
            </a:r>
            <a:r>
              <a:rPr lang="cs-CZ" dirty="0" smtClean="0"/>
              <a:t>12</a:t>
            </a:r>
            <a:endParaRPr lang="cs-CZ" dirty="0"/>
          </a:p>
          <a:p>
            <a:endParaRPr lang="cs-CZ" dirty="0"/>
          </a:p>
        </p:txBody>
      </p:sp>
      <p:pic>
        <p:nvPicPr>
          <p:cNvPr id="6" name="Picture 2" descr="http://www.clker.com/cliparts/4/b/0/9/11954236221829496346Gerald_G_Fairy_sitting_on_Moon.svg.med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4139952" y="2530064"/>
            <a:ext cx="3004489" cy="27089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383295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51520" y="188640"/>
            <a:ext cx="8784976" cy="523220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rgbClr val="00206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Odpověz správně na otázky.</a:t>
            </a:r>
          </a:p>
        </p:txBody>
      </p:sp>
      <p:sp>
        <p:nvSpPr>
          <p:cNvPr id="17" name="Obdélník 16"/>
          <p:cNvSpPr/>
          <p:nvPr/>
        </p:nvSpPr>
        <p:spPr>
          <a:xfrm>
            <a:off x="286168" y="1052736"/>
            <a:ext cx="8715679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7030A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Kolik má báseň slok?</a:t>
            </a:r>
            <a:endParaRPr lang="cs-CZ" sz="2400" b="1" dirty="0">
              <a:ln w="1905"/>
              <a:solidFill>
                <a:srgbClr val="7030A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234510" y="1844824"/>
            <a:ext cx="8571663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8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Kolik veršů má první sloka?</a:t>
            </a:r>
            <a:endParaRPr lang="cs-CZ" sz="2400" b="1" dirty="0">
              <a:ln w="1905"/>
              <a:solidFill>
                <a:srgbClr val="008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  <a:latin typeface="+mn-lt"/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234510" y="2708920"/>
            <a:ext cx="8715678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chemeClr val="accent6">
                    <a:lumMod val="7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Kolik veršů má celá báseň?</a:t>
            </a:r>
            <a:endParaRPr lang="cs-CZ" sz="2400" b="1" dirty="0">
              <a:ln w="1905"/>
              <a:solidFill>
                <a:schemeClr val="accent6">
                  <a:lumMod val="75000"/>
                </a:schemeClr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263106" y="3490349"/>
            <a:ext cx="8687081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chemeClr val="accent2">
                    <a:lumMod val="7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Kolik slov je v prvním verši? </a:t>
            </a:r>
            <a:endParaRPr lang="cs-CZ" sz="2400" b="1" dirty="0">
              <a:ln w="1905"/>
              <a:solidFill>
                <a:schemeClr val="accent2">
                  <a:lumMod val="75000"/>
                </a:schemeClr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229574" y="4293096"/>
            <a:ext cx="868708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Kolik slov je v posledním verši první sloky?</a:t>
            </a:r>
            <a:endParaRPr lang="cs-CZ" sz="2400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6146" name="Picture 2" descr="http://www.clker.com/cliparts/6/5/b/f/11949864691020941855smiley114.svg.med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19650" y="1360617"/>
            <a:ext cx="1956977" cy="18917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3131840" y="923528"/>
            <a:ext cx="648072" cy="720080"/>
          </a:xfrm>
          <a:prstGeom prst="rect">
            <a:avLst/>
          </a:prstGeom>
          <a:ln w="38100">
            <a:solidFill>
              <a:srgbClr val="002060"/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3" name="Obdélník 22"/>
          <p:cNvSpPr/>
          <p:nvPr/>
        </p:nvSpPr>
        <p:spPr>
          <a:xfrm>
            <a:off x="4084712" y="1715616"/>
            <a:ext cx="648072" cy="720080"/>
          </a:xfrm>
          <a:prstGeom prst="rect">
            <a:avLst/>
          </a:prstGeom>
          <a:ln w="38100">
            <a:solidFill>
              <a:srgbClr val="002060"/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4" name="Obdélník 23"/>
          <p:cNvSpPr/>
          <p:nvPr/>
        </p:nvSpPr>
        <p:spPr>
          <a:xfrm>
            <a:off x="4084712" y="2520449"/>
            <a:ext cx="648072" cy="720080"/>
          </a:xfrm>
          <a:prstGeom prst="rect">
            <a:avLst/>
          </a:prstGeom>
          <a:ln w="38100">
            <a:solidFill>
              <a:srgbClr val="002060"/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5" name="Obdélník 24"/>
          <p:cNvSpPr/>
          <p:nvPr/>
        </p:nvSpPr>
        <p:spPr>
          <a:xfrm>
            <a:off x="4084712" y="3361141"/>
            <a:ext cx="648072" cy="720080"/>
          </a:xfrm>
          <a:prstGeom prst="rect">
            <a:avLst/>
          </a:prstGeom>
          <a:ln w="38100">
            <a:solidFill>
              <a:srgbClr val="002060"/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6" name="Obdélník 25"/>
          <p:cNvSpPr/>
          <p:nvPr/>
        </p:nvSpPr>
        <p:spPr>
          <a:xfrm>
            <a:off x="5868144" y="4163888"/>
            <a:ext cx="648072" cy="720080"/>
          </a:xfrm>
          <a:prstGeom prst="rect">
            <a:avLst/>
          </a:prstGeom>
          <a:ln w="38100">
            <a:solidFill>
              <a:srgbClr val="002060"/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2" name="Obdélník 21"/>
          <p:cNvSpPr/>
          <p:nvPr/>
        </p:nvSpPr>
        <p:spPr>
          <a:xfrm>
            <a:off x="4181400" y="1721713"/>
            <a:ext cx="444352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4000" b="1" dirty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4</a:t>
            </a:r>
          </a:p>
        </p:txBody>
      </p:sp>
      <p:sp>
        <p:nvSpPr>
          <p:cNvPr id="29" name="Obdélník 28"/>
          <p:cNvSpPr/>
          <p:nvPr/>
        </p:nvSpPr>
        <p:spPr>
          <a:xfrm>
            <a:off x="4199181" y="2520449"/>
            <a:ext cx="444352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40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8</a:t>
            </a:r>
            <a:endParaRPr lang="cs-CZ" sz="4000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30" name="Obdélník 29"/>
          <p:cNvSpPr/>
          <p:nvPr/>
        </p:nvSpPr>
        <p:spPr>
          <a:xfrm>
            <a:off x="4205403" y="3361141"/>
            <a:ext cx="444352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40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5</a:t>
            </a:r>
            <a:endParaRPr lang="cs-CZ" sz="4000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31" name="Obdélník 30"/>
          <p:cNvSpPr/>
          <p:nvPr/>
        </p:nvSpPr>
        <p:spPr>
          <a:xfrm>
            <a:off x="3233700" y="935722"/>
            <a:ext cx="444352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40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2</a:t>
            </a:r>
            <a:endParaRPr lang="cs-CZ" sz="4000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32" name="Obdélník 31"/>
          <p:cNvSpPr/>
          <p:nvPr/>
        </p:nvSpPr>
        <p:spPr>
          <a:xfrm>
            <a:off x="5970004" y="4163888"/>
            <a:ext cx="444352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40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3</a:t>
            </a:r>
            <a:endParaRPr lang="cs-CZ" sz="4000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33" name="Pěticípá hvězda 32"/>
          <p:cNvSpPr/>
          <p:nvPr/>
        </p:nvSpPr>
        <p:spPr>
          <a:xfrm>
            <a:off x="8028384" y="294689"/>
            <a:ext cx="592817" cy="527451"/>
          </a:xfrm>
          <a:prstGeom prst="star5">
            <a:avLst/>
          </a:prstGeom>
          <a:solidFill>
            <a:srgbClr val="FFC0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4" name="Pěticípá hvězda 33"/>
          <p:cNvSpPr/>
          <p:nvPr/>
        </p:nvSpPr>
        <p:spPr>
          <a:xfrm>
            <a:off x="683568" y="128599"/>
            <a:ext cx="787316" cy="720080"/>
          </a:xfrm>
          <a:prstGeom prst="star5">
            <a:avLst/>
          </a:prstGeom>
          <a:solidFill>
            <a:srgbClr val="FFC0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5" name="Pěticípá hvězda 34"/>
          <p:cNvSpPr/>
          <p:nvPr/>
        </p:nvSpPr>
        <p:spPr>
          <a:xfrm>
            <a:off x="6948264" y="694955"/>
            <a:ext cx="393658" cy="457146"/>
          </a:xfrm>
          <a:prstGeom prst="star5">
            <a:avLst/>
          </a:prstGeom>
          <a:solidFill>
            <a:srgbClr val="FFC0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0808001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Ovál 13"/>
          <p:cNvSpPr/>
          <p:nvPr/>
        </p:nvSpPr>
        <p:spPr>
          <a:xfrm>
            <a:off x="6876255" y="3820071"/>
            <a:ext cx="1728192" cy="1080120"/>
          </a:xfrm>
          <a:prstGeom prst="ellipse">
            <a:avLst/>
          </a:prstGeom>
          <a:solidFill>
            <a:srgbClr val="00206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3" name="Ovál 12"/>
          <p:cNvSpPr/>
          <p:nvPr/>
        </p:nvSpPr>
        <p:spPr>
          <a:xfrm>
            <a:off x="4644008" y="3846100"/>
            <a:ext cx="1728192" cy="1080120"/>
          </a:xfrm>
          <a:prstGeom prst="ellipse">
            <a:avLst/>
          </a:prstGeom>
          <a:solidFill>
            <a:srgbClr val="00206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2" name="Ovál 11"/>
          <p:cNvSpPr/>
          <p:nvPr/>
        </p:nvSpPr>
        <p:spPr>
          <a:xfrm>
            <a:off x="2436635" y="3846099"/>
            <a:ext cx="1728192" cy="1080120"/>
          </a:xfrm>
          <a:prstGeom prst="ellipse">
            <a:avLst/>
          </a:prstGeom>
          <a:solidFill>
            <a:srgbClr val="00206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" name="Ovál 1"/>
          <p:cNvSpPr/>
          <p:nvPr/>
        </p:nvSpPr>
        <p:spPr>
          <a:xfrm>
            <a:off x="283118" y="3846099"/>
            <a:ext cx="1728192" cy="1080120"/>
          </a:xfrm>
          <a:prstGeom prst="ellipse">
            <a:avLst/>
          </a:prstGeom>
          <a:solidFill>
            <a:srgbClr val="00206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251520" y="188640"/>
            <a:ext cx="8784976" cy="523220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rgbClr val="00206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Najdi v básni rýmy k těmto slovům a přiřaď je k nim.</a:t>
            </a:r>
          </a:p>
        </p:txBody>
      </p:sp>
      <p:sp>
        <p:nvSpPr>
          <p:cNvPr id="3" name="Obdélník 2"/>
          <p:cNvSpPr/>
          <p:nvPr/>
        </p:nvSpPr>
        <p:spPr>
          <a:xfrm>
            <a:off x="647048" y="3213565"/>
            <a:ext cx="1065293" cy="58477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 smtClean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tváře</a:t>
            </a:r>
            <a:endParaRPr lang="cs-CZ" sz="3200" b="1" dirty="0">
              <a:ln w="1905"/>
              <a:solidFill>
                <a:srgbClr val="0070C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767283" y="3235296"/>
            <a:ext cx="1066895" cy="58477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 smtClean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chvíli</a:t>
            </a:r>
            <a:endParaRPr lang="cs-CZ" sz="3200" b="1" dirty="0">
              <a:ln w="1905"/>
              <a:solidFill>
                <a:srgbClr val="0070C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6825293" y="3213566"/>
            <a:ext cx="1830116" cy="58477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 smtClean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princezna</a:t>
            </a:r>
            <a:endParaRPr lang="cs-CZ" sz="3200" b="1" dirty="0">
              <a:ln w="1905"/>
              <a:solidFill>
                <a:srgbClr val="0070C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4735833" y="3222302"/>
            <a:ext cx="1401153" cy="58477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 smtClean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spánku</a:t>
            </a:r>
            <a:endParaRPr lang="cs-CZ" sz="3200" b="1" dirty="0">
              <a:ln w="1905"/>
              <a:solidFill>
                <a:srgbClr val="0070C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7043301" y="4093772"/>
            <a:ext cx="1394101" cy="58477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 smtClean="0">
                <a:ln w="1905"/>
                <a:solidFill>
                  <a:schemeClr val="bg1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líbezná</a:t>
            </a:r>
            <a:endParaRPr lang="cs-CZ" sz="3200" b="1" dirty="0">
              <a:ln w="1905"/>
              <a:solidFill>
                <a:schemeClr val="bg1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724920" y="4067745"/>
            <a:ext cx="893001" cy="58477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 smtClean="0">
                <a:ln w="1905"/>
                <a:solidFill>
                  <a:schemeClr val="bg1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záře</a:t>
            </a:r>
            <a:endParaRPr lang="cs-CZ" sz="3200" b="1" dirty="0">
              <a:ln w="1905"/>
              <a:solidFill>
                <a:schemeClr val="bg1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4931014" y="4093773"/>
            <a:ext cx="1205972" cy="58477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 smtClean="0">
                <a:ln w="1905"/>
                <a:solidFill>
                  <a:schemeClr val="bg1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vánku</a:t>
            </a:r>
            <a:endParaRPr lang="cs-CZ" sz="3200" b="1" dirty="0">
              <a:ln w="1905"/>
              <a:solidFill>
                <a:schemeClr val="bg1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2913445" y="4067745"/>
            <a:ext cx="774572" cy="58477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 smtClean="0">
                <a:ln w="1905"/>
                <a:solidFill>
                  <a:schemeClr val="bg1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víly</a:t>
            </a:r>
            <a:endParaRPr lang="cs-CZ" sz="3200" b="1" dirty="0">
              <a:ln w="1905"/>
              <a:solidFill>
                <a:schemeClr val="bg1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15" name="Picture 4" descr="http://www.clker.com/cliparts/a/9/5/7/1197089337189177796Peileppe_Elf_in_the_forest.svg.med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107504" y="5157192"/>
            <a:ext cx="1604837" cy="15417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8" descr="http://www.clker.com/cliparts/a/b/6/3/11954274471562688178Machovka_Sleeping.svg.med.pn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453858" y="836711"/>
            <a:ext cx="1564789" cy="10801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4" name="Picture 2" descr="http://www.clker.com/cliparts/4/b/0/9/11954236221829496346Gerald_G_Fairy_sitting_on_Moon.svg.med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20120" y="5093093"/>
            <a:ext cx="1645435" cy="15567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2" descr="http://www.clker.com/cliparts/f/5/d/b/1197149685730658051liftarn_Heraldic_crescent.svg.med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265289" y="912133"/>
            <a:ext cx="696956" cy="9292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9" name="Pěticípá hvězda 18"/>
          <p:cNvSpPr/>
          <p:nvPr/>
        </p:nvSpPr>
        <p:spPr>
          <a:xfrm>
            <a:off x="107504" y="476671"/>
            <a:ext cx="393658" cy="360040"/>
          </a:xfrm>
          <a:prstGeom prst="star5">
            <a:avLst/>
          </a:prstGeom>
          <a:solidFill>
            <a:srgbClr val="FFC0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0" name="Pěticípá hvězda 19"/>
          <p:cNvSpPr/>
          <p:nvPr/>
        </p:nvSpPr>
        <p:spPr>
          <a:xfrm>
            <a:off x="1027434" y="735877"/>
            <a:ext cx="393658" cy="457146"/>
          </a:xfrm>
          <a:prstGeom prst="star5">
            <a:avLst/>
          </a:prstGeom>
          <a:solidFill>
            <a:srgbClr val="FFC0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407733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vál 1"/>
          <p:cNvSpPr/>
          <p:nvPr/>
        </p:nvSpPr>
        <p:spPr>
          <a:xfrm>
            <a:off x="2000061" y="1641878"/>
            <a:ext cx="5184576" cy="867555"/>
          </a:xfrm>
          <a:prstGeom prst="ellipse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251520" y="188640"/>
            <a:ext cx="8784976" cy="523220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rgbClr val="00206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O čem je hlavně báseň? Zakroužkuj správnou odpověď.</a:t>
            </a:r>
          </a:p>
        </p:txBody>
      </p:sp>
      <p:sp>
        <p:nvSpPr>
          <p:cNvPr id="3" name="Obdélník 2"/>
          <p:cNvSpPr/>
          <p:nvPr/>
        </p:nvSpPr>
        <p:spPr>
          <a:xfrm>
            <a:off x="286168" y="1052736"/>
            <a:ext cx="8715679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7030A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O tom, jak se střídá den a noc.</a:t>
            </a:r>
            <a:endParaRPr lang="cs-CZ" sz="2400" b="1" dirty="0">
              <a:ln w="1905"/>
              <a:solidFill>
                <a:srgbClr val="7030A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34510" y="1844824"/>
            <a:ext cx="8571663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8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O tom, co se ti v noci může zdát.</a:t>
            </a:r>
            <a:endParaRPr lang="cs-CZ" sz="2400" b="1" dirty="0">
              <a:ln w="1905"/>
              <a:solidFill>
                <a:srgbClr val="008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  <a:latin typeface="+mn-lt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234510" y="2708920"/>
            <a:ext cx="8715678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chemeClr val="accent6">
                    <a:lumMod val="7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O tom, jak víly tančí v lese.</a:t>
            </a:r>
            <a:endParaRPr lang="cs-CZ" sz="2400" b="1" dirty="0">
              <a:ln w="1905"/>
              <a:solidFill>
                <a:schemeClr val="accent6">
                  <a:lumMod val="75000"/>
                </a:schemeClr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263106" y="3490349"/>
            <a:ext cx="8687081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chemeClr val="accent2">
                    <a:lumMod val="7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O líbezné princezně. </a:t>
            </a:r>
            <a:endParaRPr lang="cs-CZ" sz="2400" b="1" dirty="0">
              <a:ln w="1905"/>
              <a:solidFill>
                <a:schemeClr val="accent2">
                  <a:lumMod val="75000"/>
                </a:schemeClr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229574" y="4293096"/>
            <a:ext cx="868708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O tom, jak kolem postýlky fouká vánek.</a:t>
            </a:r>
            <a:endParaRPr lang="cs-CZ" sz="2400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9" name="Picture 2" descr="http://www.clker.com/cliparts/b/4/7/a/1195436932173549601tonlima_Lua_e_as_Estrelas.svg.med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51478" y="4941168"/>
            <a:ext cx="2036644" cy="18194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2" name="Picture 2" descr="http://www.clker.com/cliparts/2/x/R/O/4/3/princess-md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7162" y="3785549"/>
            <a:ext cx="1685925" cy="28384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8" descr="http://www.clker.com/cliparts/5/3/a/3/1194989210401174033sun01.svg.hi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7739" y="912090"/>
            <a:ext cx="1159536" cy="11034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2" descr="http://www.clker.com/cliparts/f/5/d/b/1197149685730658051liftarn_Heraldic_crescent.svg.med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27991" y="912090"/>
            <a:ext cx="788663" cy="9292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6139071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vál 2"/>
          <p:cNvSpPr/>
          <p:nvPr/>
        </p:nvSpPr>
        <p:spPr>
          <a:xfrm>
            <a:off x="1785047" y="2671524"/>
            <a:ext cx="1728192" cy="1080120"/>
          </a:xfrm>
          <a:prstGeom prst="ellipse">
            <a:avLst/>
          </a:prstGeom>
          <a:solidFill>
            <a:srgbClr val="00206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251520" y="188640"/>
            <a:ext cx="8784976" cy="523220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rgbClr val="00206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Pokus se sám vymyslit rýmy k těmto slovům.</a:t>
            </a:r>
          </a:p>
        </p:txBody>
      </p:sp>
      <p:sp>
        <p:nvSpPr>
          <p:cNvPr id="5" name="Ovál 4"/>
          <p:cNvSpPr/>
          <p:nvPr/>
        </p:nvSpPr>
        <p:spPr>
          <a:xfrm>
            <a:off x="6749790" y="5373216"/>
            <a:ext cx="1728192" cy="1080120"/>
          </a:xfrm>
          <a:prstGeom prst="ellipse">
            <a:avLst/>
          </a:prstGeom>
          <a:solidFill>
            <a:srgbClr val="00206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" name="Ovál 5"/>
          <p:cNvSpPr/>
          <p:nvPr/>
        </p:nvSpPr>
        <p:spPr>
          <a:xfrm>
            <a:off x="3635896" y="5368826"/>
            <a:ext cx="1728192" cy="1080120"/>
          </a:xfrm>
          <a:prstGeom prst="ellipse">
            <a:avLst/>
          </a:prstGeom>
          <a:solidFill>
            <a:srgbClr val="00206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7" name="Ovál 6"/>
          <p:cNvSpPr/>
          <p:nvPr/>
        </p:nvSpPr>
        <p:spPr>
          <a:xfrm>
            <a:off x="344382" y="5394853"/>
            <a:ext cx="1728192" cy="1080120"/>
          </a:xfrm>
          <a:prstGeom prst="ellipse">
            <a:avLst/>
          </a:prstGeom>
          <a:solidFill>
            <a:srgbClr val="00206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680321" y="5616499"/>
            <a:ext cx="1104726" cy="58477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 smtClean="0">
                <a:ln w="1905"/>
                <a:solidFill>
                  <a:schemeClr val="bg1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kráva</a:t>
            </a:r>
            <a:endParaRPr lang="cs-CZ" sz="3200" b="1" dirty="0">
              <a:ln w="1905"/>
              <a:solidFill>
                <a:schemeClr val="bg1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7236411" y="5598947"/>
            <a:ext cx="754950" cy="58477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 smtClean="0">
                <a:ln w="1905"/>
                <a:solidFill>
                  <a:schemeClr val="bg1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kos</a:t>
            </a:r>
            <a:endParaRPr lang="cs-CZ" sz="3200" b="1" dirty="0">
              <a:ln w="1905"/>
              <a:solidFill>
                <a:schemeClr val="bg1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4016943" y="5590471"/>
            <a:ext cx="966098" cy="58477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 smtClean="0">
                <a:ln w="1905"/>
                <a:solidFill>
                  <a:schemeClr val="bg1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bota</a:t>
            </a:r>
            <a:endParaRPr lang="cs-CZ" sz="3200" b="1" dirty="0">
              <a:ln w="1905"/>
              <a:solidFill>
                <a:schemeClr val="bg1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2" name="Ovál 11"/>
          <p:cNvSpPr/>
          <p:nvPr/>
        </p:nvSpPr>
        <p:spPr>
          <a:xfrm>
            <a:off x="5650728" y="2677271"/>
            <a:ext cx="1728192" cy="1080120"/>
          </a:xfrm>
          <a:prstGeom prst="ellipse">
            <a:avLst/>
          </a:prstGeom>
          <a:solidFill>
            <a:srgbClr val="00206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3" name="Obdélník 12"/>
          <p:cNvSpPr/>
          <p:nvPr/>
        </p:nvSpPr>
        <p:spPr>
          <a:xfrm>
            <a:off x="5872753" y="2919195"/>
            <a:ext cx="1327416" cy="58477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 smtClean="0">
                <a:ln w="1905"/>
                <a:solidFill>
                  <a:schemeClr val="bg1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hruška</a:t>
            </a:r>
            <a:endParaRPr lang="cs-CZ" sz="3200" b="1" dirty="0">
              <a:ln w="1905"/>
              <a:solidFill>
                <a:schemeClr val="bg1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2261857" y="2753395"/>
            <a:ext cx="774572" cy="58477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 smtClean="0">
                <a:ln w="1905"/>
                <a:solidFill>
                  <a:schemeClr val="bg1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pes</a:t>
            </a:r>
            <a:endParaRPr lang="cs-CZ" sz="3200" b="1" dirty="0">
              <a:ln w="1905"/>
              <a:solidFill>
                <a:schemeClr val="bg1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4098" name="Picture 2" descr="http://www.clker.com/cliparts/6/5/k/3/k/2/blackbird-md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49790" y="3947420"/>
            <a:ext cx="2003621" cy="14474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http://www.clker.com/cliparts/b/2/e/e/12401630141830165321Anonymous_Tennis_shoe.svg.med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33589" y="4287043"/>
            <a:ext cx="2220838" cy="10437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http://www.clker.com/cliparts/O/s/Q/l/A/M/cow-md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2715" y="3855886"/>
            <a:ext cx="1902346" cy="15129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4" name="Picture 8" descr="http://www.clker.com/cliparts/a/6/a/6/1194989844558026598beagle_copper_ganson.svg.med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98206" y="918185"/>
            <a:ext cx="2078581" cy="20162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6" name="Picture 10" descr="http://www.clker.com/cliparts/4/a/3/2/13088963501028105pear2.svg.med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06031" y="711860"/>
            <a:ext cx="2838450" cy="20288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8" name="Obdélník 17"/>
          <p:cNvSpPr/>
          <p:nvPr/>
        </p:nvSpPr>
        <p:spPr>
          <a:xfrm>
            <a:off x="3635896" y="2902158"/>
            <a:ext cx="1550536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chemeClr val="tx2">
                    <a:lumMod val="7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les</a:t>
            </a:r>
            <a:endParaRPr lang="cs-CZ" sz="2800" b="1" dirty="0">
              <a:ln w="1905"/>
              <a:solidFill>
                <a:schemeClr val="tx2">
                  <a:lumMod val="75000"/>
                </a:schemeClr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7398075" y="2955721"/>
            <a:ext cx="1550536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chemeClr val="tx2">
                    <a:lumMod val="7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puška</a:t>
            </a:r>
            <a:endParaRPr lang="cs-CZ" sz="2800" b="1" dirty="0">
              <a:ln w="1905"/>
              <a:solidFill>
                <a:schemeClr val="tx2">
                  <a:lumMod val="75000"/>
                </a:schemeClr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8460432" y="5678054"/>
            <a:ext cx="1550536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chemeClr val="tx2">
                    <a:lumMod val="7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nos</a:t>
            </a:r>
            <a:endParaRPr lang="cs-CZ" sz="2800" b="1" dirty="0">
              <a:ln w="1905"/>
              <a:solidFill>
                <a:schemeClr val="tx2">
                  <a:lumMod val="75000"/>
                </a:schemeClr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5364088" y="5621248"/>
            <a:ext cx="1550536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chemeClr val="tx2">
                    <a:lumMod val="7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nota</a:t>
            </a:r>
            <a:endParaRPr lang="cs-CZ" sz="2800" b="1" dirty="0">
              <a:ln w="1905"/>
              <a:solidFill>
                <a:schemeClr val="tx2">
                  <a:lumMod val="75000"/>
                </a:schemeClr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2085360" y="5689585"/>
            <a:ext cx="1550536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chemeClr val="tx2">
                    <a:lumMod val="7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tráva</a:t>
            </a:r>
            <a:endParaRPr lang="cs-CZ" sz="2800" b="1" dirty="0">
              <a:ln w="1905"/>
              <a:solidFill>
                <a:schemeClr val="tx2">
                  <a:lumMod val="75000"/>
                </a:schemeClr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81644572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51520" y="171157"/>
            <a:ext cx="8784976" cy="523220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>
                <a:ln w="11430"/>
                <a:solidFill>
                  <a:srgbClr val="00206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Zdroje:</a:t>
            </a:r>
          </a:p>
        </p:txBody>
      </p:sp>
      <p:sp>
        <p:nvSpPr>
          <p:cNvPr id="5" name="Nadpis 1"/>
          <p:cNvSpPr>
            <a:spLocks noGrp="1"/>
          </p:cNvSpPr>
          <p:nvPr>
            <p:ph idx="1"/>
          </p:nvPr>
        </p:nvSpPr>
        <p:spPr>
          <a:xfrm>
            <a:off x="457200" y="836712"/>
            <a:ext cx="8229600" cy="5616476"/>
          </a:xfrm>
        </p:spPr>
        <p:txBody>
          <a:bodyPr rtlCol="0">
            <a:normAutofit/>
          </a:bodyPr>
          <a:lstStyle/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600" dirty="0"/>
              <a:t>Uveřejněné odkazy [cit. </a:t>
            </a:r>
            <a:r>
              <a:rPr lang="cs-CZ" sz="1600" dirty="0" smtClean="0"/>
              <a:t>2013-03-25]. </a:t>
            </a:r>
            <a:r>
              <a:rPr lang="cs-CZ" sz="1600" dirty="0"/>
              <a:t>Dostupné pod licencí Public domain na </a:t>
            </a:r>
            <a:r>
              <a:rPr lang="cs-CZ" sz="1600" dirty="0" smtClean="0"/>
              <a:t>WWW: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600" dirty="0" smtClean="0"/>
          </a:p>
          <a:p>
            <a:pPr marL="0" indent="0">
              <a:buNone/>
              <a:defRPr/>
            </a:pPr>
            <a:r>
              <a:rPr lang="cs-CZ" sz="1600" dirty="0"/>
              <a:t>bludička	</a:t>
            </a:r>
            <a:r>
              <a:rPr lang="cs-CZ" sz="1600" dirty="0" smtClean="0"/>
              <a:t>	http</a:t>
            </a:r>
            <a:r>
              <a:rPr lang="cs-CZ" sz="1600" dirty="0"/>
              <a:t>://www.clker.com/clipart-13155.html</a:t>
            </a:r>
          </a:p>
          <a:p>
            <a:pPr marL="0" indent="0">
              <a:buNone/>
              <a:defRPr/>
            </a:pPr>
            <a:r>
              <a:rPr lang="cs-CZ" sz="1600" dirty="0"/>
              <a:t>slunce	</a:t>
            </a:r>
            <a:r>
              <a:rPr lang="cs-CZ" sz="1600" dirty="0" smtClean="0"/>
              <a:t>	http</a:t>
            </a:r>
            <a:r>
              <a:rPr lang="cs-CZ" sz="1600" dirty="0"/>
              <a:t>://www.clker.com/clipart-6492.html</a:t>
            </a:r>
          </a:p>
          <a:p>
            <a:pPr marL="0" indent="0">
              <a:buNone/>
              <a:defRPr/>
            </a:pPr>
            <a:r>
              <a:rPr lang="cs-CZ" sz="1600" dirty="0"/>
              <a:t>spánek 	</a:t>
            </a:r>
            <a:r>
              <a:rPr lang="cs-CZ" sz="1600" dirty="0" smtClean="0"/>
              <a:t>	http</a:t>
            </a:r>
            <a:r>
              <a:rPr lang="cs-CZ" sz="1600" dirty="0"/>
              <a:t>://www.clker.com/clipart-10379.html</a:t>
            </a:r>
          </a:p>
          <a:p>
            <a:pPr marL="0" indent="0">
              <a:buNone/>
              <a:defRPr/>
            </a:pPr>
            <a:r>
              <a:rPr lang="cs-CZ" sz="1600" dirty="0"/>
              <a:t>m</a:t>
            </a:r>
            <a:r>
              <a:rPr lang="cs-CZ" sz="1600" dirty="0" smtClean="0"/>
              <a:t>ěsíc </a:t>
            </a:r>
            <a:r>
              <a:rPr lang="cs-CZ" sz="1600" dirty="0"/>
              <a:t>a hvězdy	http://www.clker.com/clipart-11338.html</a:t>
            </a:r>
          </a:p>
          <a:p>
            <a:pPr marL="0" indent="0">
              <a:buNone/>
              <a:defRPr/>
            </a:pPr>
            <a:r>
              <a:rPr lang="cs-CZ" sz="1600" dirty="0" smtClean="0"/>
              <a:t>měsíc</a:t>
            </a:r>
            <a:r>
              <a:rPr lang="cs-CZ" sz="1600" dirty="0"/>
              <a:t>		http://www.clker.com/clipart-15926.html</a:t>
            </a:r>
            <a:endParaRPr lang="cs-CZ" sz="1600" dirty="0" smtClean="0"/>
          </a:p>
          <a:p>
            <a:pPr marL="0" indent="0">
              <a:buNone/>
              <a:defRPr/>
            </a:pPr>
            <a:r>
              <a:rPr lang="cs-CZ" sz="1600" dirty="0"/>
              <a:t>s</a:t>
            </a:r>
            <a:r>
              <a:rPr lang="cs-CZ" sz="1600" dirty="0" smtClean="0"/>
              <a:t>miley </a:t>
            </a:r>
            <a:r>
              <a:rPr lang="cs-CZ" sz="1600" dirty="0"/>
              <a:t>otazník	http://www.clker.com/clipart-4257.html</a:t>
            </a:r>
          </a:p>
          <a:p>
            <a:pPr marL="0" indent="0">
              <a:buNone/>
              <a:defRPr/>
            </a:pPr>
            <a:r>
              <a:rPr lang="cs-CZ" sz="1600" dirty="0" smtClean="0"/>
              <a:t>víla</a:t>
            </a:r>
            <a:r>
              <a:rPr lang="cs-CZ" sz="1600" dirty="0"/>
              <a:t>		http://www.clker.com/clipart-9850.html</a:t>
            </a:r>
            <a:endParaRPr lang="cs-CZ" sz="1600" dirty="0" smtClean="0"/>
          </a:p>
          <a:p>
            <a:pPr marL="0" indent="0">
              <a:buNone/>
              <a:defRPr/>
            </a:pPr>
            <a:r>
              <a:rPr lang="cs-CZ" sz="1600" dirty="0" smtClean="0"/>
              <a:t>princezna</a:t>
            </a:r>
            <a:r>
              <a:rPr lang="cs-CZ" sz="1600" dirty="0"/>
              <a:t>		http://www.clker.com/clipart-princess-4.html</a:t>
            </a:r>
          </a:p>
          <a:p>
            <a:pPr marL="0" indent="0">
              <a:buNone/>
              <a:defRPr/>
            </a:pPr>
            <a:r>
              <a:rPr lang="cs-CZ" sz="1600" dirty="0" smtClean="0"/>
              <a:t>kos</a:t>
            </a:r>
            <a:r>
              <a:rPr lang="cs-CZ" sz="1600" dirty="0"/>
              <a:t>		http://www.clker.com/clipart-blackbird-1.html</a:t>
            </a:r>
            <a:endParaRPr lang="cs-CZ" sz="1600" dirty="0" smtClean="0"/>
          </a:p>
          <a:p>
            <a:pPr marL="0" indent="0">
              <a:buNone/>
              <a:defRPr/>
            </a:pPr>
            <a:r>
              <a:rPr lang="cs-CZ" sz="1600" dirty="0" smtClean="0"/>
              <a:t>bota</a:t>
            </a:r>
            <a:r>
              <a:rPr lang="cs-CZ" sz="1600" dirty="0"/>
              <a:t>		http://www.clker.com/clipart-26710.html</a:t>
            </a:r>
          </a:p>
          <a:p>
            <a:pPr marL="0" indent="0">
              <a:buNone/>
              <a:defRPr/>
            </a:pPr>
            <a:r>
              <a:rPr lang="cs-CZ" sz="1600" dirty="0" smtClean="0"/>
              <a:t>kráva</a:t>
            </a:r>
            <a:r>
              <a:rPr lang="cs-CZ" sz="1600" dirty="0"/>
              <a:t>		http://www.clker.com/clipart-cow-5.html</a:t>
            </a:r>
            <a:endParaRPr lang="cs-CZ" sz="1600" dirty="0" smtClean="0"/>
          </a:p>
          <a:p>
            <a:pPr marL="0" indent="0">
              <a:buNone/>
              <a:defRPr/>
            </a:pPr>
            <a:r>
              <a:rPr lang="cs-CZ" sz="1600" dirty="0" smtClean="0"/>
              <a:t>pes</a:t>
            </a:r>
            <a:r>
              <a:rPr lang="cs-CZ" sz="1600" dirty="0"/>
              <a:t>		http://www.clker.com/clipart-7006.html</a:t>
            </a:r>
          </a:p>
          <a:p>
            <a:pPr marL="0" indent="0">
              <a:buNone/>
              <a:defRPr/>
            </a:pPr>
            <a:r>
              <a:rPr lang="cs-CZ" sz="1600" dirty="0" smtClean="0"/>
              <a:t>hruška</a:t>
            </a:r>
            <a:r>
              <a:rPr lang="cs-CZ" sz="1600" dirty="0"/>
              <a:t>		http://www.clker.com/clipart-130617.html</a:t>
            </a:r>
            <a:endParaRPr lang="cs-CZ" sz="1600" dirty="0" smtClean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600" dirty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600" dirty="0" smtClean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600" dirty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600" dirty="0" smtClean="0"/>
              <a:t>©  Mgr. Pavla Balejová 2013</a:t>
            </a:r>
          </a:p>
        </p:txBody>
      </p:sp>
      <p:pic>
        <p:nvPicPr>
          <p:cNvPr id="20483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993062" y="5581650"/>
            <a:ext cx="900113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5811964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91</TotalTime>
  <Words>391</Words>
  <Application>Microsoft Office PowerPoint</Application>
  <PresentationFormat>Předvádění na obrazovce (4:3)</PresentationFormat>
  <Paragraphs>126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sady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Radek</dc:creator>
  <cp:lastModifiedBy>Učitel</cp:lastModifiedBy>
  <cp:revision>63</cp:revision>
  <cp:lastPrinted>2013-04-20T09:26:16Z</cp:lastPrinted>
  <dcterms:created xsi:type="dcterms:W3CDTF">2013-03-25T11:44:55Z</dcterms:created>
  <dcterms:modified xsi:type="dcterms:W3CDTF">2013-05-26T06:36:21Z</dcterms:modified>
</cp:coreProperties>
</file>