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996633"/>
    <a:srgbClr val="996600"/>
    <a:srgbClr val="CC9900"/>
    <a:srgbClr val="00800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272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1.png"/><Relationship Id="rId7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13.png"/><Relationship Id="rId10" Type="http://schemas.openxmlformats.org/officeDocument/2006/relationships/image" Target="../media/image16.png"/><Relationship Id="rId4" Type="http://schemas.openxmlformats.org/officeDocument/2006/relationships/image" Target="../media/image12.png"/><Relationship Id="rId9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8.png"/><Relationship Id="rId7" Type="http://schemas.openxmlformats.org/officeDocument/2006/relationships/image" Target="../media/image19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8.png"/><Relationship Id="rId10" Type="http://schemas.openxmlformats.org/officeDocument/2006/relationships/image" Target="../media/image22.png"/><Relationship Id="rId4" Type="http://schemas.openxmlformats.org/officeDocument/2006/relationships/image" Target="../media/image11.png"/><Relationship Id="rId9" Type="http://schemas.openxmlformats.org/officeDocument/2006/relationships/image" Target="../media/image2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33.png"/><Relationship Id="rId3" Type="http://schemas.openxmlformats.org/officeDocument/2006/relationships/image" Target="../media/image24.png"/><Relationship Id="rId7" Type="http://schemas.openxmlformats.org/officeDocument/2006/relationships/image" Target="../media/image27.png"/><Relationship Id="rId12" Type="http://schemas.openxmlformats.org/officeDocument/2006/relationships/image" Target="../media/image32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31.png"/><Relationship Id="rId5" Type="http://schemas.openxmlformats.org/officeDocument/2006/relationships/image" Target="../media/image26.png"/><Relationship Id="rId10" Type="http://schemas.openxmlformats.org/officeDocument/2006/relationships/image" Target="../media/image30.png"/><Relationship Id="rId4" Type="http://schemas.openxmlformats.org/officeDocument/2006/relationships/image" Target="../media/image25.png"/><Relationship Id="rId9" Type="http://schemas.openxmlformats.org/officeDocument/2006/relationships/image" Target="../media/image29.png"/><Relationship Id="rId14" Type="http://schemas.openxmlformats.org/officeDocument/2006/relationships/image" Target="../media/image3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6.png"/><Relationship Id="rId3" Type="http://schemas.openxmlformats.org/officeDocument/2006/relationships/image" Target="../media/image23.png"/><Relationship Id="rId7" Type="http://schemas.openxmlformats.org/officeDocument/2006/relationships/image" Target="../media/image38.png"/><Relationship Id="rId12" Type="http://schemas.openxmlformats.org/officeDocument/2006/relationships/image" Target="../media/image41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11" Type="http://schemas.openxmlformats.org/officeDocument/2006/relationships/image" Target="../media/image34.png"/><Relationship Id="rId5" Type="http://schemas.openxmlformats.org/officeDocument/2006/relationships/image" Target="../media/image15.png"/><Relationship Id="rId10" Type="http://schemas.openxmlformats.org/officeDocument/2006/relationships/image" Target="../media/image40.png"/><Relationship Id="rId4" Type="http://schemas.openxmlformats.org/officeDocument/2006/relationships/image" Target="../media/image36.png"/><Relationship Id="rId9" Type="http://schemas.openxmlformats.org/officeDocument/2006/relationships/image" Target="../media/image3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1.png"/><Relationship Id="rId7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13.png"/><Relationship Id="rId10" Type="http://schemas.openxmlformats.org/officeDocument/2006/relationships/image" Target="../media/image16.png"/><Relationship Id="rId4" Type="http://schemas.openxmlformats.org/officeDocument/2006/relationships/image" Target="../media/image12.png"/><Relationship Id="rId9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8.png"/><Relationship Id="rId7" Type="http://schemas.openxmlformats.org/officeDocument/2006/relationships/image" Target="../media/image19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8.png"/><Relationship Id="rId10" Type="http://schemas.openxmlformats.org/officeDocument/2006/relationships/image" Target="../media/image22.png"/><Relationship Id="rId4" Type="http://schemas.openxmlformats.org/officeDocument/2006/relationships/image" Target="../media/image11.png"/><Relationship Id="rId9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33.png"/><Relationship Id="rId3" Type="http://schemas.openxmlformats.org/officeDocument/2006/relationships/image" Target="../media/image24.png"/><Relationship Id="rId7" Type="http://schemas.openxmlformats.org/officeDocument/2006/relationships/image" Target="../media/image27.png"/><Relationship Id="rId12" Type="http://schemas.openxmlformats.org/officeDocument/2006/relationships/image" Target="../media/image32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31.png"/><Relationship Id="rId5" Type="http://schemas.openxmlformats.org/officeDocument/2006/relationships/image" Target="../media/image26.png"/><Relationship Id="rId10" Type="http://schemas.openxmlformats.org/officeDocument/2006/relationships/image" Target="../media/image30.png"/><Relationship Id="rId4" Type="http://schemas.openxmlformats.org/officeDocument/2006/relationships/image" Target="../media/image25.png"/><Relationship Id="rId9" Type="http://schemas.openxmlformats.org/officeDocument/2006/relationships/image" Target="../media/image29.png"/><Relationship Id="rId14" Type="http://schemas.openxmlformats.org/officeDocument/2006/relationships/image" Target="../media/image3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6.png"/><Relationship Id="rId3" Type="http://schemas.openxmlformats.org/officeDocument/2006/relationships/image" Target="../media/image23.png"/><Relationship Id="rId7" Type="http://schemas.openxmlformats.org/officeDocument/2006/relationships/image" Target="../media/image38.png"/><Relationship Id="rId12" Type="http://schemas.openxmlformats.org/officeDocument/2006/relationships/image" Target="../media/image41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11" Type="http://schemas.openxmlformats.org/officeDocument/2006/relationships/image" Target="../media/image34.png"/><Relationship Id="rId5" Type="http://schemas.openxmlformats.org/officeDocument/2006/relationships/image" Target="../media/image15.png"/><Relationship Id="rId10" Type="http://schemas.openxmlformats.org/officeDocument/2006/relationships/image" Target="../media/image40.png"/><Relationship Id="rId4" Type="http://schemas.openxmlformats.org/officeDocument/2006/relationships/image" Target="../media/image36.png"/><Relationship Id="rId9" Type="http://schemas.openxmlformats.org/officeDocument/2006/relationships/image" Target="../media/image3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dirty="0"/>
              <a:t>Název školy: </a:t>
            </a:r>
            <a:r>
              <a:rPr lang="cs-CZ" b="1" dirty="0"/>
              <a:t> Základní škola a Mateřská škola Kladno, Norská 2633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Autor: </a:t>
            </a:r>
            <a:r>
              <a:rPr lang="cs-CZ" b="1" dirty="0"/>
              <a:t>Mgr. Pavla Balejová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materiálu: </a:t>
            </a:r>
            <a:r>
              <a:rPr lang="cs-CZ" b="1" dirty="0" smtClean="0"/>
              <a:t>VY_12_INOVACE_ČJS.1.Bal.10_Volně_žijící_zvířata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marL="0" indent="0">
              <a:buNone/>
            </a:pPr>
            <a:r>
              <a:rPr lang="cs-CZ" dirty="0"/>
              <a:t>Datum: </a:t>
            </a:r>
            <a:r>
              <a:rPr lang="cs-CZ" b="1" dirty="0" smtClean="0"/>
              <a:t>14. </a:t>
            </a:r>
            <a:r>
              <a:rPr lang="cs-CZ" b="1" dirty="0"/>
              <a:t>2. 2013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Ročník: </a:t>
            </a:r>
            <a:r>
              <a:rPr lang="cs-CZ" b="1" dirty="0"/>
              <a:t>první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Vzdělávací oblast: </a:t>
            </a:r>
            <a:r>
              <a:rPr lang="cs-CZ" b="1" dirty="0"/>
              <a:t>Člověk a jeho svět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Vzdělávací obor: </a:t>
            </a:r>
            <a:r>
              <a:rPr lang="cs-CZ" b="1" dirty="0"/>
              <a:t>Člověk a jeho svět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Název: </a:t>
            </a:r>
            <a:r>
              <a:rPr lang="cs-CZ" b="1" dirty="0" smtClean="0"/>
              <a:t>Volně žijící zvířata</a:t>
            </a:r>
            <a:r>
              <a:rPr lang="cs-CZ" b="1" dirty="0"/>
              <a:t/>
            </a:r>
            <a:br>
              <a:rPr lang="cs-CZ" b="1" dirty="0"/>
            </a:br>
            <a:r>
              <a:rPr lang="cs-CZ" dirty="0"/>
              <a:t>Číslo operačního programu: </a:t>
            </a:r>
            <a:r>
              <a:rPr lang="cs-CZ" b="1" dirty="0"/>
              <a:t>CZ.1.07/1.4.00/21.3489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projektu: </a:t>
            </a:r>
            <a:r>
              <a:rPr lang="cs-CZ" b="1" dirty="0"/>
              <a:t>UČÍME SE S RADOSTÍ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pPr marL="0" indent="0">
              <a:buNone/>
            </a:pPr>
            <a:r>
              <a:rPr lang="cs-CZ" dirty="0"/>
              <a:t> 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Anotace: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Výukový materiál slouží žákům prvního ročníku k procvičování znalostí o volně žijících zvířatech. Žáci rozeznávají volně žijící zvířata u nás od volně žijících zvířat v jiných částech světa. Uvědomují si rozdíl mezi zvířaty volně žijícími a domácími. Určují, v jakém prostředí zvířata žijí. Zároveň je ověřována orientace v textu.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</p:txBody>
      </p:sp>
      <p:pic>
        <p:nvPicPr>
          <p:cNvPr id="5122" name="Picture 2" descr="Logolinka ZŠ a MŠ Kladno, Norská 263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358"/>
          <a:stretch/>
        </p:blipFill>
        <p:spPr bwMode="auto">
          <a:xfrm>
            <a:off x="467544" y="116632"/>
            <a:ext cx="8352928" cy="14369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8571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80414">
              <a:srgbClr val="008000"/>
            </a:gs>
            <a:gs pos="84586">
              <a:schemeClr val="accent6">
                <a:lumMod val="50000"/>
              </a:schemeClr>
            </a:gs>
            <a:gs pos="75850">
              <a:schemeClr val="bg1"/>
            </a:gs>
            <a:gs pos="50000">
              <a:schemeClr val="bg1"/>
            </a:gs>
            <a:gs pos="100000">
              <a:schemeClr val="accent6">
                <a:lumMod val="5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http://www.clker.com/cliparts/5/3/a/3/1194989210401174033sun01.svg.hi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88517"/>
            <a:ext cx="2319072" cy="2206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f/e/b/7/12296939701790056732rg1024_Tree.svg.hi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46507"/>
            <a:ext cx="3384442" cy="389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267964" y="260648"/>
            <a:ext cx="910084" cy="8674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507172" y="6534473"/>
            <a:ext cx="8281988" cy="3166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80000"/>
              </a:lnSpc>
              <a:spcBef>
                <a:spcPct val="0"/>
              </a:spcBef>
              <a:buNone/>
            </a:pPr>
            <a:r>
              <a:rPr lang="cs-CZ" sz="1600" dirty="0" smtClean="0"/>
              <a:t>Autorem materiálu a všech jeho částí, není-li uvedeno jinak, je Mgr. Pavla Balejová.</a:t>
            </a:r>
          </a:p>
          <a:p>
            <a:pPr>
              <a:lnSpc>
                <a:spcPct val="80000"/>
              </a:lnSpc>
            </a:pPr>
            <a:endParaRPr lang="cs-CZ" sz="1800" dirty="0"/>
          </a:p>
        </p:txBody>
      </p:sp>
      <p:sp>
        <p:nvSpPr>
          <p:cNvPr id="5" name="Obdélník 4"/>
          <p:cNvSpPr/>
          <p:nvPr/>
        </p:nvSpPr>
        <p:spPr>
          <a:xfrm>
            <a:off x="890330" y="246124"/>
            <a:ext cx="7112348" cy="280076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206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O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L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N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Ě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206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8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Ž</a:t>
            </a:r>
            <a:r>
              <a:rPr lang="cs-CZ" sz="8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I</a:t>
            </a:r>
            <a:r>
              <a:rPr lang="cs-CZ" sz="8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J</a:t>
            </a:r>
            <a:r>
              <a:rPr lang="cs-CZ" sz="8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Í</a:t>
            </a:r>
            <a:r>
              <a:rPr lang="cs-CZ" sz="8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C</a:t>
            </a:r>
            <a:r>
              <a:rPr lang="cs-CZ" sz="8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206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Í</a:t>
            </a:r>
          </a:p>
          <a:p>
            <a:pPr algn="ctr"/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Z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Í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Ř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A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T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206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A</a:t>
            </a:r>
            <a:endParaRPr lang="cs-CZ" sz="8800" b="1" cap="none" spc="0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00206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9" name="Picture 10" descr="http://www.clker.com/cliparts/n/6/m/F/5/W/hare-rabbit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9768" y="4077072"/>
            <a:ext cx="712884" cy="1573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www.clker.com/cliparts/i/z/W/T/7/l/owl-hi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1393729" y="2509052"/>
            <a:ext cx="683252" cy="1082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0" descr="http://www.clker.com/cliparts/e/E/5/h/8/o/swallow-md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537716" y="1902187"/>
            <a:ext cx="1036923" cy="8986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12" descr="http://www.clker.com/cliparts/p/Y/A/U/G/e/fox-running-m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483768" y="4077072"/>
            <a:ext cx="3205893" cy="1470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http://www.clker.com/cliparts/8/9/9/3/12078862761975992168Philman401_Butterfly_Effect.svg.med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flipH="1">
            <a:off x="6693566" y="3222626"/>
            <a:ext cx="630014" cy="58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49231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665731" y="4706652"/>
            <a:ext cx="7645999" cy="1880423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Ke zvířatům, která žijí u nás,</a:t>
            </a:r>
          </a:p>
          <a:p>
            <a:pPr algn="ctr"/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r>
              <a:rPr lang="cs-CZ" sz="2800" b="1" cap="none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řiřaď vlajku České republiky.</a:t>
            </a:r>
            <a:endParaRPr lang="cs-CZ" sz="2800" b="1" cap="none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50" name="Picture 2" descr="http://www.clker.com/cliparts/5/c/e/5/1194992354973281833czech_republic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2815" y="5306799"/>
            <a:ext cx="636240" cy="424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i/J/1/j/l/T/squirrel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092" y="1193814"/>
            <a:ext cx="1230642" cy="957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clker.com/cliparts/c/6/9/I/S/s/lion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7155" y="1128671"/>
            <a:ext cx="1549769" cy="1341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http://www.clker.com/cliparts/D/v/B/H/2/S/seal-hi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0320" y="1142747"/>
            <a:ext cx="1701165" cy="1417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clker.com/cliparts/n/6/m/F/5/W/hare-rabbit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731" y="2783752"/>
            <a:ext cx="644266" cy="1422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clker.com/cliparts/p/Y/A/U/G/e/fox-running-m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176" y="3202931"/>
            <a:ext cx="2213979" cy="1002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www.clker.com/cliparts/2/0/e/3/13232021162054755000Perched%20Parrot.svg.me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3398" y="2854453"/>
            <a:ext cx="1213779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://www.clker.com/cliparts/M/w/q/6/u/8/antelope-m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6466" y="2916490"/>
            <a:ext cx="1471105" cy="1522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clker.com/cliparts/i/W/f/P/a/p/mouse-m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1300" y="1680037"/>
            <a:ext cx="1076077" cy="547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http://www.clker.com/cliparts/5/c/e/5/1194992354973281833czech_republic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521402"/>
            <a:ext cx="636240" cy="424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http://www.clker.com/cliparts/5/c/e/5/1194992354973281833czech_republic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0104" y="5379888"/>
            <a:ext cx="636240" cy="424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http://www.clker.com/cliparts/5/c/e/5/1194992354973281833czech_republic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8676" y="6026224"/>
            <a:ext cx="636240" cy="424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http://www.clker.com/cliparts/5/c/e/5/1194992354973281833czech_republic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6922" y="4939974"/>
            <a:ext cx="636240" cy="424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http://www.clker.com/cliparts/5/c/e/5/1194992354973281833czech_republic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1931" y="5814144"/>
            <a:ext cx="636240" cy="424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http://www.clker.com/cliparts/5/c/e/5/1194992354973281833czech_republic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965824"/>
            <a:ext cx="636240" cy="424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6132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724474" y="3645024"/>
            <a:ext cx="7776864" cy="3096344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Vyber volně žijící zvířata, která se ukládají k zimnímu </a:t>
            </a:r>
          </a:p>
          <a:p>
            <a:pPr algn="ctr"/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</a:t>
            </a:r>
            <a:r>
              <a:rPr lang="cs-CZ" sz="2800" b="1" cap="none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pánku, pojmenuj je a ulož je.</a:t>
            </a:r>
            <a:endParaRPr lang="cs-CZ" sz="2800" b="1" cap="none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" name="Picture 2" descr="http://www.clker.com/cliparts/b/7/n/1/b/7/earthworm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1153" y="1187117"/>
            <a:ext cx="792088" cy="1120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669869" y="3789040"/>
            <a:ext cx="185820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Ukládají se: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pic>
        <p:nvPicPr>
          <p:cNvPr id="6" name="Picture 8" descr="http://www.clker.com/cliparts/a/b/6/3/11954274471562688178Machovka_Sleeping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99792" y="3624417"/>
            <a:ext cx="1076325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4" descr="http://www.clker.com/cliparts/i/J/1/j/l/T/squirrel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3422" y="1229029"/>
            <a:ext cx="1207341" cy="939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http://www.clker.com/cliparts/p/Y/A/U/G/e/fox-running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5089" y="2492896"/>
            <a:ext cx="1944216" cy="880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6" descr="http://www.clker.com/cliparts/M/w/q/6/u/8/antelope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378" y="997942"/>
            <a:ext cx="1371233" cy="1418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predskolaci.cz/wp-content/uploads/2009/08/podzimni-jezek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187117"/>
            <a:ext cx="1170362" cy="1170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R/N/x/R/F/R/weasel-m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378" y="2549040"/>
            <a:ext cx="1520710" cy="890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4/b/4/2/1216180545881311858laurent_scarabe.svg.me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32" y="2357479"/>
            <a:ext cx="892930" cy="1227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8/0/d/4/12401632681107504625papapishu_Boar.svg.me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4264" y="2532648"/>
            <a:ext cx="1567380" cy="961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1713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Roztřiď zvířata na volně žijící a domácí.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111830" y="3501008"/>
            <a:ext cx="4244145" cy="3168352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4644008" y="3466593"/>
            <a:ext cx="4392488" cy="3168352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389823" y="3645024"/>
            <a:ext cx="168815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olně žijící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12516" y="3645024"/>
            <a:ext cx="125547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domácí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pic>
        <p:nvPicPr>
          <p:cNvPr id="2050" name="Picture 2" descr="http://www.clker.com/cliparts/M/F/3/N/W/i/trees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548" y="2937793"/>
            <a:ext cx="1057275" cy="1414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a/2/3/5/12065713591915223163nicubunu_RPG_map_symbols_Farm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7780" y="3155340"/>
            <a:ext cx="1508716" cy="1196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www.clker.com/cliparts/8/4/2/9/11949855122127008465vacca_pezzata_rossa_val_0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6454" y="711861"/>
            <a:ext cx="1405736" cy="9327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4" descr="http://www.clker.com/cliparts/R/N/x/R/F/R/weasel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048940"/>
            <a:ext cx="1016698" cy="595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6" descr="http://www.clker.com/cliparts/M/w/q/6/u/8/antelope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4746" y="548679"/>
            <a:ext cx="1162458" cy="1202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clker.com/cliparts/e/k/u/e/B/V/green-black-lizard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857529"/>
            <a:ext cx="1052017" cy="949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4" descr="http://www.clker.com/cliparts/a/9/7/3/1321393689511437786Sheep%20Side%20View.svg.med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40252" y="857529"/>
            <a:ext cx="787053" cy="7870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14" descr="http://www.clker.com/cliparts/a/6/a/6/1194989844558026598beagle_copper_ganson.svg.med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5576" y="1807511"/>
            <a:ext cx="1002245" cy="9721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16" descr="http://www.clker.com/cliparts/6/5/k/3/k/2/blackbird-md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261440" y="1931842"/>
            <a:ext cx="1173321" cy="847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6" descr="http://www.clker.com/cliparts/8/e/7/3/125709155661601792davidone_Chicken.svg.med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900257" y="1904450"/>
            <a:ext cx="760300" cy="902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18" descr="http://www.clker.com/cliparts/5/G/3/k/9/X/walking-duck-md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144325" y="2060848"/>
            <a:ext cx="828126" cy="8117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" descr="http://www.clker.com/cliparts/2/6/5/0/1195433607792649830Machovka_horse.svg.med.png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6490979" y="1769994"/>
            <a:ext cx="1075035" cy="11004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18" descr="http://www.clker.com/cliparts/9/4/9/d/1195437148393599987molumen_Green_sitting_frog.svg.med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900105" y="1858608"/>
            <a:ext cx="826909" cy="869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889956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Pojmenuj jednotlivá zvířata a urči, kde žijí.</a:t>
            </a:r>
          </a:p>
        </p:txBody>
      </p:sp>
      <p:sp>
        <p:nvSpPr>
          <p:cNvPr id="4" name="Ovál 3"/>
          <p:cNvSpPr/>
          <p:nvPr/>
        </p:nvSpPr>
        <p:spPr>
          <a:xfrm>
            <a:off x="238125" y="4508500"/>
            <a:ext cx="4032250" cy="223361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643438" y="4508500"/>
            <a:ext cx="4032250" cy="223361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2484438" y="2470150"/>
            <a:ext cx="4032250" cy="2232025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730393" y="4674280"/>
            <a:ext cx="100700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lese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16107" y="2636912"/>
            <a:ext cx="116891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 poli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082382" y="4646385"/>
            <a:ext cx="115435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vody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pic>
        <p:nvPicPr>
          <p:cNvPr id="3074" name="Picture 2" descr="http://www.clker.com/cliparts/7/c/a/d/1217862172513747892davosmith_Wheat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348880"/>
            <a:ext cx="503883" cy="1420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clker.com/cliparts/7/c/a/d/1217862172513747892davosmith_Wheat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782040" y="2188287"/>
            <a:ext cx="470230" cy="1420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http://www.clker.com/cliparts/M/F/3/N/W/i/trees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118" y="3967049"/>
            <a:ext cx="1057275" cy="1414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clker.com/cliparts/f/0/7/0/11949847041853281668reed_gmv_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737" y="3654369"/>
            <a:ext cx="1655416" cy="1578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6" descr="http://www.clker.com/cliparts/M/w/q/6/u/8/antelope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33" y="406040"/>
            <a:ext cx="1463660" cy="1514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8" descr="http://www.clker.com/cliparts/5/G/3/k/9/X/walking-duck-md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302879" y="880946"/>
            <a:ext cx="1054534" cy="10337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 descr="http://www.clker.com/cliparts/3/0/6/5/11954408411477289130Machovka_guinea_pig.svg.me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375773"/>
            <a:ext cx="610720" cy="488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2" descr="http://www.clker.com/cliparts/p/Y/A/U/G/e/fox-running-m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1392" y="949179"/>
            <a:ext cx="1944216" cy="880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8" descr="http://www.clker.com/cliparts/3/2/3/a/11954369941112993246TheresaKnott_Swan_swimming.svg.med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059621" y="1067793"/>
            <a:ext cx="1306553" cy="7621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8" descr="http://www.clker.com/cliparts/0/0/9/b/1320957852660646039Ring%20Necked%20Pheasant.svg.me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33" y="2188287"/>
            <a:ext cx="1298488" cy="951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8" descr="http://www.clker.com/cliparts/9/4/9/d/1195437148393599987molumen_Green_sitting_frog.svg.med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840795" y="2153196"/>
            <a:ext cx="826909" cy="869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 descr="http://www.clker.com/cliparts/i/W/f/P/a/p/mouse-md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563" y="2278107"/>
            <a:ext cx="758569" cy="385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http://www.clker.com/cliparts/i/z/W/T/7/l/owl-hi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 flipH="1">
            <a:off x="7746663" y="1985749"/>
            <a:ext cx="683252" cy="1082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044352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zvířata do správného obydlí.</a:t>
            </a:r>
          </a:p>
        </p:txBody>
      </p:sp>
      <p:sp>
        <p:nvSpPr>
          <p:cNvPr id="3" name="Ovál 2"/>
          <p:cNvSpPr/>
          <p:nvPr/>
        </p:nvSpPr>
        <p:spPr>
          <a:xfrm>
            <a:off x="86746" y="720311"/>
            <a:ext cx="3168352" cy="2808312"/>
          </a:xfrm>
          <a:prstGeom prst="ellipse">
            <a:avLst/>
          </a:prstGeom>
          <a:solidFill>
            <a:srgbClr val="CC9900"/>
          </a:solidFill>
          <a:ln>
            <a:solidFill>
              <a:srgbClr val="99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86746" y="3861048"/>
            <a:ext cx="3168352" cy="2808312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3635896" y="3861048"/>
            <a:ext cx="3168352" cy="2808312"/>
          </a:xfrm>
          <a:prstGeom prst="ellipse">
            <a:avLst/>
          </a:prstGeom>
          <a:solidFill>
            <a:srgbClr val="996633"/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092912" y="908720"/>
            <a:ext cx="115602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hnízdo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94482" y="4077072"/>
            <a:ext cx="115288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pelech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02385" y="4077072"/>
            <a:ext cx="85215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nora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19373" y="1988840"/>
            <a:ext cx="1516634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veverka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71269" y="1268760"/>
            <a:ext cx="944297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liška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419033" y="978125"/>
            <a:ext cx="921663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zajíc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761153" y="3236235"/>
            <a:ext cx="1067729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sojka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761773" y="2763376"/>
            <a:ext cx="1051442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ježek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338670" y="2306052"/>
            <a:ext cx="1420775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jezevec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419252" y="3183215"/>
            <a:ext cx="1004570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sysel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292690" y="947394"/>
            <a:ext cx="1325043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bažant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19275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40800" y="188640"/>
            <a:ext cx="126624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Řešení: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052736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Strana 3 – viz strana 9</a:t>
            </a:r>
          </a:p>
          <a:p>
            <a:r>
              <a:rPr lang="cs-CZ" dirty="0" smtClean="0"/>
              <a:t>Strana 4 – viz strana 10</a:t>
            </a:r>
          </a:p>
          <a:p>
            <a:r>
              <a:rPr lang="cs-CZ" dirty="0" smtClean="0"/>
              <a:t>Strana 5 – viz strana 11</a:t>
            </a:r>
          </a:p>
          <a:p>
            <a:r>
              <a:rPr lang="cs-CZ" dirty="0"/>
              <a:t>Strana </a:t>
            </a:r>
            <a:r>
              <a:rPr lang="cs-CZ" dirty="0" smtClean="0"/>
              <a:t>6 </a:t>
            </a:r>
            <a:r>
              <a:rPr lang="cs-CZ" dirty="0"/>
              <a:t>– viz strana </a:t>
            </a:r>
            <a:r>
              <a:rPr lang="cs-CZ" dirty="0" smtClean="0"/>
              <a:t>12</a:t>
            </a:r>
            <a:endParaRPr lang="cs-CZ" dirty="0"/>
          </a:p>
          <a:p>
            <a:r>
              <a:rPr lang="cs-CZ" dirty="0"/>
              <a:t>Strana </a:t>
            </a:r>
            <a:r>
              <a:rPr lang="cs-CZ" dirty="0" smtClean="0"/>
              <a:t>7 </a:t>
            </a:r>
            <a:r>
              <a:rPr lang="cs-CZ" dirty="0"/>
              <a:t>– viz strana </a:t>
            </a:r>
            <a:r>
              <a:rPr lang="cs-CZ" dirty="0" smtClean="0"/>
              <a:t>13</a:t>
            </a:r>
            <a:endParaRPr lang="cs-CZ" dirty="0"/>
          </a:p>
          <a:p>
            <a:endParaRPr lang="cs-CZ" dirty="0"/>
          </a:p>
        </p:txBody>
      </p:sp>
      <p:pic>
        <p:nvPicPr>
          <p:cNvPr id="6" name="Picture 6" descr="http://www.clker.com/cliparts/f/e/b/7/12296939701790056732rg1024_Tree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670848"/>
            <a:ext cx="3384442" cy="389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www.clker.com/cliparts/i/z/W/T/7/l/owl-hi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4381553" y="2533393"/>
            <a:ext cx="683252" cy="1082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12" descr="http://www.clker.com/cliparts/p/Y/A/U/G/e/fox-running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71592" y="4101413"/>
            <a:ext cx="3205893" cy="1470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9169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665731" y="4706652"/>
            <a:ext cx="7645999" cy="1880423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Ke zvířatům, která žijí u nás,</a:t>
            </a:r>
          </a:p>
          <a:p>
            <a:pPr algn="ctr"/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r>
              <a:rPr lang="cs-CZ" sz="2800" b="1" cap="none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řiřaď vlajku České republiky.</a:t>
            </a:r>
            <a:endParaRPr lang="cs-CZ" sz="2800" b="1" cap="none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50" name="Picture 2" descr="http://www.clker.com/cliparts/5/c/e/5/1194992354973281833czech_republic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993" y="2015115"/>
            <a:ext cx="636240" cy="424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i/J/1/j/l/T/squirrel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092" y="1193814"/>
            <a:ext cx="1230642" cy="957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clker.com/cliparts/c/6/9/I/S/s/lion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7155" y="1128671"/>
            <a:ext cx="1549769" cy="1341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http://www.clker.com/cliparts/D/v/B/H/2/S/seal-hi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0320" y="1142747"/>
            <a:ext cx="1701165" cy="1417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clker.com/cliparts/n/6/m/F/5/W/hare-rabbit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731" y="2783752"/>
            <a:ext cx="644266" cy="1422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clker.com/cliparts/p/Y/A/U/G/e/fox-running-m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176" y="3202931"/>
            <a:ext cx="2213979" cy="1002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www.clker.com/cliparts/2/0/e/3/13232021162054755000Perched%20Parrot.svg.me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3398" y="2854453"/>
            <a:ext cx="1213779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://www.clker.com/cliparts/M/w/q/6/u/8/antelope-m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6466" y="2916490"/>
            <a:ext cx="1471105" cy="1522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clker.com/cliparts/i/W/f/P/a/p/mouse-m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1300" y="1680037"/>
            <a:ext cx="1076077" cy="547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http://www.clker.com/cliparts/5/c/e/5/1194992354973281833czech_republic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0902" y="3985999"/>
            <a:ext cx="636240" cy="424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http://www.clker.com/cliparts/5/c/e/5/1194992354973281833czech_republic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0104" y="2227195"/>
            <a:ext cx="636240" cy="424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http://www.clker.com/cliparts/5/c/e/5/1194992354973281833czech_republic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8676" y="6026224"/>
            <a:ext cx="636240" cy="424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http://www.clker.com/cliparts/5/c/e/5/1194992354973281833czech_republic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057" y="4154541"/>
            <a:ext cx="636240" cy="424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http://www.clker.com/cliparts/5/c/e/5/1194992354973281833czech_republic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1931" y="5814144"/>
            <a:ext cx="636240" cy="424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http://www.clker.com/cliparts/5/c/e/5/1194992354973281833czech_republic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4384" y="4014515"/>
            <a:ext cx="636240" cy="424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3183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724474" y="3645024"/>
            <a:ext cx="7776864" cy="3096344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Vyber volně žijící zvířata, která se ukládají k zimnímu </a:t>
            </a:r>
          </a:p>
          <a:p>
            <a:pPr algn="ctr"/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</a:t>
            </a:r>
            <a:r>
              <a:rPr lang="cs-CZ" sz="2800" b="1" cap="none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pánku, pojmenuj je a ulož je.</a:t>
            </a:r>
            <a:endParaRPr lang="cs-CZ" sz="2800" b="1" cap="none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" name="Picture 2" descr="http://www.clker.com/cliparts/b/7/n/1/b/7/earthworm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3422" y="4633077"/>
            <a:ext cx="792088" cy="1120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669869" y="3789040"/>
            <a:ext cx="185820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Ukládají se: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pic>
        <p:nvPicPr>
          <p:cNvPr id="6" name="Picture 8" descr="http://www.clker.com/cliparts/a/b/6/3/11954274471562688178Machovka_Sleeping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99792" y="3624417"/>
            <a:ext cx="1076325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4" descr="http://www.clker.com/cliparts/i/J/1/j/l/T/squirrel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3422" y="1229029"/>
            <a:ext cx="1207341" cy="939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http://www.clker.com/cliparts/p/Y/A/U/G/e/fox-running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5089" y="2492896"/>
            <a:ext cx="1944216" cy="880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6" descr="http://www.clker.com/cliparts/M/w/q/6/u/8/antelope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378" y="997942"/>
            <a:ext cx="1371233" cy="1418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predskolaci.cz/wp-content/uploads/2009/08/podzimni-jezek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1524" y="4437112"/>
            <a:ext cx="1170362" cy="1170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R/N/x/R/F/R/weasel-m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378" y="2549040"/>
            <a:ext cx="1520710" cy="890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4/b/4/2/1216180545881311858laurent_scarabe.svg.me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1644" y="4444124"/>
            <a:ext cx="892930" cy="1227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8/0/d/4/12401632681107504625papapishu_Boar.svg.me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2489" y="2335360"/>
            <a:ext cx="1567380" cy="961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3466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Roztřiď zvířata na volně žijící a domácí.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111830" y="3501008"/>
            <a:ext cx="4244145" cy="3168352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4644008" y="3466593"/>
            <a:ext cx="4392488" cy="3168352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389823" y="3645024"/>
            <a:ext cx="168815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olně žijící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12516" y="3645024"/>
            <a:ext cx="125547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domácí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pic>
        <p:nvPicPr>
          <p:cNvPr id="2050" name="Picture 2" descr="http://www.clker.com/cliparts/M/F/3/N/W/i/trees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548" y="2937793"/>
            <a:ext cx="1057275" cy="1414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a/2/3/5/12065713591915223163nicubunu_RPG_map_symbols_Farm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7780" y="3155340"/>
            <a:ext cx="1508716" cy="1196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www.clker.com/cliparts/8/4/2/9/11949855122127008465vacca_pezzata_rossa_val_0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49110" y="4045829"/>
            <a:ext cx="1405736" cy="9327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4" descr="http://www.clker.com/cliparts/R/N/x/R/F/R/weasel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194" y="4475849"/>
            <a:ext cx="1016698" cy="595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6" descr="http://www.clker.com/cliparts/M/w/q/6/u/8/antelope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9823" y="3910780"/>
            <a:ext cx="1162458" cy="1202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clker.com/cliparts/e/k/u/e/B/V/green-black-lizard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196141"/>
            <a:ext cx="1052017" cy="949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4" descr="http://www.clker.com/cliparts/a/9/7/3/1321393689511437786Sheep%20Side%20View.svg.med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932040" y="4082322"/>
            <a:ext cx="787053" cy="7870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14" descr="http://www.clker.com/cliparts/a/6/a/6/1194989844558026598beagle_copper_ganson.svg.med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682625" y="4287572"/>
            <a:ext cx="1002245" cy="9721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16" descr="http://www.clker.com/cliparts/6/5/k/3/k/2/blackbird-md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206143" y="3744312"/>
            <a:ext cx="1173321" cy="847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6" descr="http://www.clker.com/cliparts/8/e/7/3/125709155661601792davidone_Chicken.svg.med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815253" y="4978551"/>
            <a:ext cx="760300" cy="902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18" descr="http://www.clker.com/cliparts/5/G/3/k/9/X/walking-duck-md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46707" y="5050769"/>
            <a:ext cx="828126" cy="8117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" descr="http://www.clker.com/cliparts/2/6/5/0/1195433607792649830Machovka_horse.svg.med.png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5876162" y="5015846"/>
            <a:ext cx="1075035" cy="11004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18" descr="http://www.clker.com/cliparts/9/4/9/d/1195437148393599987molumen_Green_sitting_frog.svg.med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144143" y="5074527"/>
            <a:ext cx="826909" cy="869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12908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Pojmenuj jednotlivá zvířata a urči, kde žijí.</a:t>
            </a:r>
          </a:p>
        </p:txBody>
      </p:sp>
      <p:sp>
        <p:nvSpPr>
          <p:cNvPr id="4" name="Ovál 3"/>
          <p:cNvSpPr/>
          <p:nvPr/>
        </p:nvSpPr>
        <p:spPr>
          <a:xfrm>
            <a:off x="238125" y="4508500"/>
            <a:ext cx="4032250" cy="223361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643438" y="4508500"/>
            <a:ext cx="4032250" cy="223361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2484438" y="2470150"/>
            <a:ext cx="4032250" cy="2232025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730393" y="4674280"/>
            <a:ext cx="100700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lese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16107" y="2636912"/>
            <a:ext cx="116891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 poli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082382" y="4646385"/>
            <a:ext cx="115435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vody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pic>
        <p:nvPicPr>
          <p:cNvPr id="3074" name="Picture 2" descr="http://www.clker.com/cliparts/7/c/a/d/1217862172513747892davosmith_Wheat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348880"/>
            <a:ext cx="503883" cy="1420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clker.com/cliparts/7/c/a/d/1217862172513747892davosmith_Wheat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782040" y="2188287"/>
            <a:ext cx="470230" cy="1420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http://www.clker.com/cliparts/M/F/3/N/W/i/trees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118" y="3967049"/>
            <a:ext cx="1057275" cy="1414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clker.com/cliparts/f/0/7/0/11949847041853281668reed_gmv_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737" y="3654369"/>
            <a:ext cx="1655416" cy="1578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6" descr="http://www.clker.com/cliparts/M/w/q/6/u/8/antelope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33" y="4935890"/>
            <a:ext cx="1463660" cy="1514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8" descr="http://www.clker.com/cliparts/5/G/3/k/9/X/walking-duck-md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24749" y="5181562"/>
            <a:ext cx="1054534" cy="10337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 descr="http://www.clker.com/cliparts/3/0/6/5/11954408411477289130Machovka_guinea_pig.svg.me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9195" y="3102603"/>
            <a:ext cx="610720" cy="488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2" descr="http://www.clker.com/cliparts/p/Y/A/U/G/e/fox-running-m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1640" y="5774912"/>
            <a:ext cx="1944216" cy="880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8" descr="http://www.clker.com/cliparts/3/2/3/a/11954369941112993246TheresaKnott_Swan_swimming.svg.med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941212" y="5688215"/>
            <a:ext cx="1306553" cy="7621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8" descr="http://www.clker.com/cliparts/0/0/9/b/1320957852660646039Ring%20Necked%20Pheasant.svg.me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5640" y="3398322"/>
            <a:ext cx="1298488" cy="951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8" descr="http://www.clker.com/cliparts/9/4/9/d/1195437148393599987molumen_Green_sitting_frog.svg.med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320352" y="5322137"/>
            <a:ext cx="826909" cy="869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 descr="http://www.clker.com/cliparts/i/W/f/P/a/p/mouse-md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0375" y="3205466"/>
            <a:ext cx="758569" cy="385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http://www.clker.com/cliparts/i/z/W/T/7/l/owl-hi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 flipH="1">
            <a:off x="2782040" y="4702175"/>
            <a:ext cx="683252" cy="1082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2853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zvířata do správného obydlí.</a:t>
            </a:r>
          </a:p>
        </p:txBody>
      </p:sp>
      <p:sp>
        <p:nvSpPr>
          <p:cNvPr id="3" name="Ovál 2"/>
          <p:cNvSpPr/>
          <p:nvPr/>
        </p:nvSpPr>
        <p:spPr>
          <a:xfrm>
            <a:off x="86746" y="720311"/>
            <a:ext cx="3168352" cy="2808312"/>
          </a:xfrm>
          <a:prstGeom prst="ellipse">
            <a:avLst/>
          </a:prstGeom>
          <a:solidFill>
            <a:srgbClr val="CC9900"/>
          </a:solidFill>
          <a:ln>
            <a:solidFill>
              <a:srgbClr val="99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86746" y="3861048"/>
            <a:ext cx="3168352" cy="2808312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3635896" y="3861048"/>
            <a:ext cx="3168352" cy="2808312"/>
          </a:xfrm>
          <a:prstGeom prst="ellipse">
            <a:avLst/>
          </a:prstGeom>
          <a:solidFill>
            <a:srgbClr val="996633"/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092912" y="908720"/>
            <a:ext cx="115602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hnízdo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94482" y="4077072"/>
            <a:ext cx="115288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pelech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02385" y="4077072"/>
            <a:ext cx="85215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nora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1520" y="1941271"/>
            <a:ext cx="1516634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veverka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419373" y="4600292"/>
            <a:ext cx="944297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liška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7544" y="4680429"/>
            <a:ext cx="921663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zajíc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65824" y="1386461"/>
            <a:ext cx="1067729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sojka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670922" y="4600291"/>
            <a:ext cx="1051442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ježek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333146" y="4590655"/>
            <a:ext cx="1420775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jezevec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917088" y="5175430"/>
            <a:ext cx="1004570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sysel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784246" y="1941270"/>
            <a:ext cx="1325043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bažant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80471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Zdroje:</a:t>
            </a:r>
            <a:endParaRPr lang="cs-CZ" sz="2800" b="1" cap="none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688632"/>
          </a:xfrm>
        </p:spPr>
        <p:txBody>
          <a:bodyPr numCol="2">
            <a:normAutofit fontScale="70000" lnSpcReduction="20000"/>
          </a:bodyPr>
          <a:lstStyle/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Uveřejněné </a:t>
            </a:r>
            <a:r>
              <a:rPr lang="cs-CZ" sz="1600" dirty="0"/>
              <a:t>odkazy [cit. </a:t>
            </a:r>
            <a:r>
              <a:rPr lang="cs-CZ" sz="1600" dirty="0" smtClean="0"/>
              <a:t>2013-03-05].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t</a:t>
            </a:r>
            <a:r>
              <a:rPr lang="cs-CZ" sz="1600" dirty="0" smtClean="0"/>
              <a:t>uleň</a:t>
            </a:r>
            <a:r>
              <a:rPr lang="cs-CZ" sz="1600" dirty="0"/>
              <a:t>	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www.clker.com/clipart-seal-1.html</a:t>
            </a:r>
          </a:p>
          <a:p>
            <a:pPr marL="0" indent="0">
              <a:buNone/>
            </a:pPr>
            <a:r>
              <a:rPr lang="cs-CZ" sz="1600" dirty="0"/>
              <a:t>s</a:t>
            </a:r>
            <a:r>
              <a:rPr lang="cs-CZ" sz="1600" dirty="0" smtClean="0"/>
              <a:t>trom</a:t>
            </a:r>
            <a:r>
              <a:rPr lang="cs-CZ" sz="1600" dirty="0"/>
              <a:t>	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www.clker.com/clipart-tree-1.html</a:t>
            </a:r>
          </a:p>
          <a:p>
            <a:pPr marL="0" indent="0">
              <a:buNone/>
            </a:pPr>
            <a:r>
              <a:rPr lang="cs-CZ" sz="1600" dirty="0"/>
              <a:t>s</a:t>
            </a:r>
            <a:r>
              <a:rPr lang="cs-CZ" sz="1600" dirty="0" smtClean="0"/>
              <a:t>lunce</a:t>
            </a:r>
            <a:r>
              <a:rPr lang="cs-CZ" sz="1600" dirty="0"/>
              <a:t>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://www.clker.com/clipart-6492.html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v</a:t>
            </a:r>
            <a:r>
              <a:rPr lang="cs-CZ" sz="1600" dirty="0" smtClean="0"/>
              <a:t>lajka </a:t>
            </a:r>
            <a:r>
              <a:rPr lang="cs-CZ" sz="1600" dirty="0"/>
              <a:t>ČR	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www.clker.com/clipart-7337.html</a:t>
            </a:r>
          </a:p>
          <a:p>
            <a:pPr marL="0" indent="0">
              <a:buNone/>
            </a:pPr>
            <a:r>
              <a:rPr lang="cs-CZ" sz="1600" dirty="0"/>
              <a:t>v</a:t>
            </a:r>
            <a:r>
              <a:rPr lang="cs-CZ" sz="1600" dirty="0" smtClean="0"/>
              <a:t>everka</a:t>
            </a:r>
            <a:r>
              <a:rPr lang="cs-CZ" sz="1600" dirty="0"/>
              <a:t>	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www.clker.com/clipart-squirrel-2.html</a:t>
            </a:r>
          </a:p>
          <a:p>
            <a:pPr marL="0" indent="0">
              <a:buNone/>
            </a:pPr>
            <a:r>
              <a:rPr lang="cs-CZ" sz="1600" dirty="0"/>
              <a:t>m</a:t>
            </a:r>
            <a:r>
              <a:rPr lang="cs-CZ" sz="1600" dirty="0" smtClean="0"/>
              <a:t>yš</a:t>
            </a:r>
            <a:r>
              <a:rPr lang="cs-CZ" sz="1600" dirty="0"/>
              <a:t>	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www.clker.com/clipart-mouse-1.html</a:t>
            </a:r>
          </a:p>
          <a:p>
            <a:pPr marL="0" indent="0">
              <a:buNone/>
            </a:pPr>
            <a:r>
              <a:rPr lang="cs-CZ" sz="1600" dirty="0" smtClean="0"/>
              <a:t>lev</a:t>
            </a:r>
            <a:r>
              <a:rPr lang="cs-CZ" sz="1600" dirty="0"/>
              <a:t>	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www.clker.com/clipart-lion-4.html</a:t>
            </a:r>
          </a:p>
          <a:p>
            <a:pPr marL="0" indent="0">
              <a:buNone/>
            </a:pPr>
            <a:r>
              <a:rPr lang="cs-CZ" sz="1600" dirty="0"/>
              <a:t>z</a:t>
            </a:r>
            <a:r>
              <a:rPr lang="cs-CZ" sz="1600" dirty="0" smtClean="0"/>
              <a:t>ajíc</a:t>
            </a:r>
            <a:r>
              <a:rPr lang="cs-CZ" sz="1600" dirty="0"/>
              <a:t>	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www.clker.com/clipart-hare-rabbit.html</a:t>
            </a:r>
          </a:p>
          <a:p>
            <a:pPr marL="0" indent="0">
              <a:buNone/>
            </a:pPr>
            <a:r>
              <a:rPr lang="cs-CZ" sz="1600" dirty="0"/>
              <a:t>l</a:t>
            </a:r>
            <a:r>
              <a:rPr lang="cs-CZ" sz="1600" dirty="0" smtClean="0"/>
              <a:t>iška</a:t>
            </a:r>
            <a:r>
              <a:rPr lang="cs-CZ" sz="1600" dirty="0"/>
              <a:t>	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www.clker.com/clipart-fox-running.html</a:t>
            </a:r>
          </a:p>
          <a:p>
            <a:pPr marL="0" indent="0">
              <a:buNone/>
            </a:pPr>
            <a:r>
              <a:rPr lang="cs-CZ" sz="1600" dirty="0"/>
              <a:t>p</a:t>
            </a:r>
            <a:r>
              <a:rPr lang="cs-CZ" sz="1600" dirty="0" smtClean="0"/>
              <a:t>apoušek</a:t>
            </a:r>
            <a:r>
              <a:rPr lang="cs-CZ" sz="1600" dirty="0"/>
              <a:t>	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www.clker.com/clipart-164078.html</a:t>
            </a:r>
            <a:endParaRPr lang="pt-BR" sz="1600" dirty="0"/>
          </a:p>
          <a:p>
            <a:pPr marL="0" indent="0">
              <a:buNone/>
            </a:pPr>
            <a:r>
              <a:rPr lang="cs-CZ" sz="1600" dirty="0"/>
              <a:t>j</a:t>
            </a:r>
            <a:r>
              <a:rPr lang="cs-CZ" sz="1600" dirty="0" smtClean="0"/>
              <a:t>elen</a:t>
            </a:r>
            <a:r>
              <a:rPr lang="cs-CZ" sz="1600" dirty="0"/>
              <a:t>	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www.clker.com/clipart-antelope-1.html</a:t>
            </a:r>
          </a:p>
          <a:p>
            <a:pPr marL="0" indent="0">
              <a:buNone/>
            </a:pPr>
            <a:r>
              <a:rPr lang="cs-CZ" sz="1600" dirty="0"/>
              <a:t>sova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://www.clker.com/clipart-owl-1.html</a:t>
            </a:r>
          </a:p>
          <a:p>
            <a:pPr marL="0" indent="0">
              <a:buNone/>
            </a:pPr>
            <a:r>
              <a:rPr lang="cs-CZ" sz="1600" dirty="0"/>
              <a:t>vlaštovka	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www.clker.com/clipart-swallow-2.html</a:t>
            </a:r>
          </a:p>
          <a:p>
            <a:pPr marL="0" indent="0">
              <a:buNone/>
            </a:pPr>
            <a:r>
              <a:rPr lang="pt-BR" sz="1600" dirty="0"/>
              <a:t>motýl </a:t>
            </a:r>
            <a:r>
              <a:rPr lang="cs-CZ" sz="1600" dirty="0"/>
              <a:t>	</a:t>
            </a:r>
            <a:r>
              <a:rPr lang="pt-BR" sz="1600" dirty="0" smtClean="0"/>
              <a:t>http</a:t>
            </a:r>
            <a:r>
              <a:rPr lang="pt-BR" sz="1600" dirty="0"/>
              <a:t>://</a:t>
            </a:r>
            <a:r>
              <a:rPr lang="pt-BR" sz="1600" dirty="0" smtClean="0"/>
              <a:t>www.clker.com/clipart-butterflylighting</a:t>
            </a:r>
            <a:r>
              <a:rPr lang="cs-CZ" sz="1600" dirty="0" smtClean="0"/>
              <a:t>.html</a:t>
            </a:r>
          </a:p>
          <a:p>
            <a:pPr marL="0" indent="0">
              <a:buNone/>
            </a:pPr>
            <a:r>
              <a:rPr lang="cs-CZ" sz="1600" dirty="0"/>
              <a:t>ž</a:t>
            </a:r>
            <a:r>
              <a:rPr lang="cs-CZ" sz="1600" dirty="0" smtClean="0"/>
              <a:t>ížala</a:t>
            </a:r>
            <a:r>
              <a:rPr lang="cs-CZ" sz="1600" dirty="0"/>
              <a:t>	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www.clker.com/clipart-earthworm.html</a:t>
            </a:r>
          </a:p>
          <a:p>
            <a:pPr marL="0" indent="0">
              <a:buNone/>
            </a:pPr>
            <a:r>
              <a:rPr lang="cs-CZ" sz="1600" dirty="0"/>
              <a:t>spánek 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://www.clker.com/clipart-10379.html</a:t>
            </a:r>
          </a:p>
          <a:p>
            <a:pPr marL="0" indent="0">
              <a:buNone/>
            </a:pPr>
            <a:r>
              <a:rPr lang="cs-CZ" sz="1600" dirty="0" smtClean="0"/>
              <a:t>lasice</a:t>
            </a:r>
            <a:r>
              <a:rPr lang="cs-CZ" sz="1600" dirty="0"/>
              <a:t>	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www.clker.com/clipart-weasel.html</a:t>
            </a:r>
          </a:p>
          <a:p>
            <a:pPr marL="0" indent="0">
              <a:buNone/>
            </a:pPr>
            <a:r>
              <a:rPr lang="cs-CZ" sz="1600" dirty="0" smtClean="0"/>
              <a:t>brouk</a:t>
            </a:r>
            <a:r>
              <a:rPr lang="cs-CZ" sz="1600" dirty="0"/>
              <a:t>	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www.clker.com/clipart-23490.html</a:t>
            </a:r>
          </a:p>
          <a:p>
            <a:pPr marL="0" indent="0">
              <a:buNone/>
            </a:pPr>
            <a:r>
              <a:rPr lang="cs-CZ" sz="1600" dirty="0" smtClean="0"/>
              <a:t>divoké prase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www.clker.com/clipart-26714.html</a:t>
            </a:r>
          </a:p>
          <a:p>
            <a:pPr marL="0" indent="0">
              <a:buNone/>
            </a:pPr>
            <a:r>
              <a:rPr lang="cs-CZ" sz="1600" dirty="0"/>
              <a:t>s</a:t>
            </a:r>
            <a:r>
              <a:rPr lang="cs-CZ" sz="1600" dirty="0" smtClean="0"/>
              <a:t>tromy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www.clker.com/clipart-trees-7.html</a:t>
            </a:r>
          </a:p>
          <a:p>
            <a:pPr marL="0" indent="0">
              <a:buNone/>
            </a:pPr>
            <a:r>
              <a:rPr lang="cs-CZ" sz="1600" dirty="0" smtClean="0"/>
              <a:t>farma</a:t>
            </a:r>
            <a:r>
              <a:rPr lang="cs-CZ" sz="1600" dirty="0"/>
              <a:t>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://www.clker.com/clipart-farm1.html</a:t>
            </a:r>
            <a:endParaRPr lang="pt-BR" sz="1600" dirty="0"/>
          </a:p>
          <a:p>
            <a:pPr marL="0" indent="0">
              <a:buNone/>
            </a:pPr>
            <a:r>
              <a:rPr lang="pt-BR" sz="1600" dirty="0"/>
              <a:t>kráva </a:t>
            </a:r>
            <a:r>
              <a:rPr lang="cs-CZ" sz="1600" dirty="0"/>
              <a:t>	</a:t>
            </a:r>
            <a:r>
              <a:rPr lang="pt-BR" sz="1600" dirty="0" smtClean="0"/>
              <a:t>http</a:t>
            </a:r>
            <a:r>
              <a:rPr lang="pt-BR" sz="1600" dirty="0"/>
              <a:t>://</a:t>
            </a:r>
            <a:r>
              <a:rPr lang="pt-BR" sz="1600" dirty="0" smtClean="0"/>
              <a:t>www.clker.com/clipart-3441.html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ještěrka</a:t>
            </a:r>
            <a:r>
              <a:rPr lang="cs-CZ" sz="1600" dirty="0"/>
              <a:t>	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www.clker.com/clipart-green-black-lizard.html</a:t>
            </a:r>
            <a:endParaRPr lang="pt-BR" sz="1600" dirty="0"/>
          </a:p>
          <a:p>
            <a:pPr marL="0" indent="0">
              <a:buNone/>
            </a:pPr>
            <a:r>
              <a:rPr lang="cs-CZ" sz="1600" dirty="0"/>
              <a:t>o</a:t>
            </a:r>
            <a:r>
              <a:rPr lang="pt-BR" sz="1600" dirty="0"/>
              <a:t>vce</a:t>
            </a:r>
            <a:r>
              <a:rPr lang="cs-CZ" sz="1600" dirty="0"/>
              <a:t>	</a:t>
            </a:r>
            <a:r>
              <a:rPr lang="pt-BR" sz="1600" dirty="0" smtClean="0"/>
              <a:t>http</a:t>
            </a:r>
            <a:r>
              <a:rPr lang="pt-BR" sz="1600" dirty="0"/>
              <a:t>://</a:t>
            </a:r>
            <a:r>
              <a:rPr lang="pt-BR" sz="1600" dirty="0" smtClean="0"/>
              <a:t>www.clker.com/clipart-160132.html</a:t>
            </a:r>
            <a:endParaRPr lang="cs-CZ" sz="1600" dirty="0" smtClean="0"/>
          </a:p>
          <a:p>
            <a:pPr marL="0" indent="0">
              <a:buNone/>
            </a:pPr>
            <a:r>
              <a:rPr lang="pt-BR" sz="1600" dirty="0"/>
              <a:t>pes </a:t>
            </a:r>
            <a:r>
              <a:rPr lang="cs-CZ" sz="1600" dirty="0"/>
              <a:t>	</a:t>
            </a:r>
            <a:r>
              <a:rPr lang="pt-BR" sz="1600" dirty="0"/>
              <a:t>http://</a:t>
            </a:r>
            <a:r>
              <a:rPr lang="pt-BR" sz="1600" dirty="0" smtClean="0"/>
              <a:t>www.clker.com/clipart-13344.html</a:t>
            </a:r>
            <a:endParaRPr lang="pt-BR" sz="1600" dirty="0"/>
          </a:p>
          <a:p>
            <a:pPr marL="0" indent="0">
              <a:buNone/>
            </a:pPr>
            <a:r>
              <a:rPr lang="cs-CZ" sz="1600" dirty="0"/>
              <a:t>kos	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www.clker.com/clipart-blackbird-1.html</a:t>
            </a:r>
          </a:p>
          <a:p>
            <a:pPr marL="0" indent="0">
              <a:buNone/>
            </a:pPr>
            <a:r>
              <a:rPr lang="pt-BR" sz="1600" dirty="0"/>
              <a:t>slepice </a:t>
            </a:r>
            <a:r>
              <a:rPr lang="cs-CZ" sz="1600" dirty="0"/>
              <a:t>	</a:t>
            </a:r>
            <a:r>
              <a:rPr lang="pt-BR" sz="1600" dirty="0"/>
              <a:t>http://www.clker.com/clipart-30066.html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kachna</a:t>
            </a:r>
            <a:r>
              <a:rPr lang="cs-CZ" sz="1600" dirty="0"/>
              <a:t>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://www.clker.com/clipart-walking-duck.html</a:t>
            </a:r>
          </a:p>
          <a:p>
            <a:pPr marL="0" indent="0">
              <a:buNone/>
            </a:pPr>
            <a:r>
              <a:rPr lang="pt-BR" sz="1600" dirty="0"/>
              <a:t>kůň </a:t>
            </a:r>
            <a:r>
              <a:rPr lang="cs-CZ" sz="1600" dirty="0"/>
              <a:t>	</a:t>
            </a:r>
            <a:r>
              <a:rPr lang="pt-BR" sz="1600" dirty="0"/>
              <a:t>http://www.clker.com/clipart-10982.html</a:t>
            </a:r>
          </a:p>
          <a:p>
            <a:pPr marL="0" indent="0">
              <a:buNone/>
            </a:pPr>
            <a:r>
              <a:rPr lang="pt-BR" sz="1600" dirty="0"/>
              <a:t>žába </a:t>
            </a:r>
            <a:r>
              <a:rPr lang="cs-CZ" sz="1600" dirty="0"/>
              <a:t>	</a:t>
            </a:r>
            <a:r>
              <a:rPr lang="pt-BR" sz="1600" dirty="0"/>
              <a:t>http://www.clker.com/clipart-11404.html</a:t>
            </a: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obilí</a:t>
            </a:r>
            <a:r>
              <a:rPr lang="cs-CZ" sz="1600" dirty="0"/>
              <a:t>	http://www.clker.com/clipart-23775.html</a:t>
            </a:r>
          </a:p>
          <a:p>
            <a:pPr marL="0" indent="0">
              <a:buNone/>
            </a:pPr>
            <a:r>
              <a:rPr lang="cs-CZ" sz="1600" dirty="0" smtClean="0"/>
              <a:t>u </a:t>
            </a:r>
            <a:r>
              <a:rPr lang="cs-CZ" sz="1600" dirty="0"/>
              <a:t>vody	http://www.clker.com/clipart-2517.html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křeček</a:t>
            </a:r>
            <a:r>
              <a:rPr lang="cs-CZ" sz="1600" dirty="0"/>
              <a:t>	http://www.clker.com/clipart-11781.html</a:t>
            </a:r>
          </a:p>
          <a:p>
            <a:pPr marL="0" indent="0">
              <a:buNone/>
            </a:pPr>
            <a:r>
              <a:rPr lang="cs-CZ" sz="1600" dirty="0"/>
              <a:t>labuť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://www.clker.com/clipart-11361.html</a:t>
            </a:r>
          </a:p>
          <a:p>
            <a:pPr marL="0" indent="0">
              <a:buNone/>
            </a:pPr>
            <a:r>
              <a:rPr lang="cs-CZ" sz="1600" dirty="0" smtClean="0"/>
              <a:t>bažant</a:t>
            </a:r>
            <a:r>
              <a:rPr lang="cs-CZ" sz="1600" dirty="0"/>
              <a:t>	http://www.clker.com/clipart-159149.html</a:t>
            </a: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517232"/>
            <a:ext cx="864096" cy="8225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7151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421</TotalTime>
  <Words>236</Words>
  <Application>Microsoft Office PowerPoint</Application>
  <PresentationFormat>Předvádění na obrazovce (4:3)</PresentationFormat>
  <Paragraphs>138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86</cp:revision>
  <dcterms:created xsi:type="dcterms:W3CDTF">2013-02-14T18:55:23Z</dcterms:created>
  <dcterms:modified xsi:type="dcterms:W3CDTF">2013-04-20T09:45:14Z</dcterms:modified>
</cp:coreProperties>
</file>