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1" r:id="rId5"/>
    <p:sldId id="262" r:id="rId6"/>
    <p:sldId id="263" r:id="rId7"/>
    <p:sldId id="260" r:id="rId8"/>
    <p:sldId id="268" r:id="rId9"/>
    <p:sldId id="264" r:id="rId10"/>
    <p:sldId id="265" r:id="rId11"/>
    <p:sldId id="266" r:id="rId12"/>
    <p:sldId id="267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99FF66"/>
    <a:srgbClr val="33CC33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272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jpe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dirty="0"/>
              <a:t>Název školy: </a:t>
            </a:r>
            <a:r>
              <a:rPr lang="cs-CZ" b="1" dirty="0"/>
              <a:t> Základní škola a Mateřská škola Kladno, Norská 2633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</a:t>
            </a:r>
            <a:r>
              <a:rPr lang="cs-CZ" b="1" dirty="0"/>
              <a:t>Mgr. Pavla Balejová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materiálu: </a:t>
            </a:r>
            <a:r>
              <a:rPr lang="cs-CZ" b="1" dirty="0" smtClean="0"/>
              <a:t>VY_12_INOVACE_ČJS.1.Bal.11_Jaro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marL="0" indent="0">
              <a:buNone/>
            </a:pPr>
            <a:r>
              <a:rPr lang="cs-CZ" dirty="0"/>
              <a:t>Datum: </a:t>
            </a:r>
            <a:r>
              <a:rPr lang="cs-CZ" b="1" dirty="0"/>
              <a:t>7</a:t>
            </a:r>
            <a:r>
              <a:rPr lang="cs-CZ" b="1" dirty="0" smtClean="0"/>
              <a:t>. </a:t>
            </a:r>
            <a:r>
              <a:rPr lang="cs-CZ" b="1" dirty="0"/>
              <a:t>3</a:t>
            </a:r>
            <a:r>
              <a:rPr lang="cs-CZ" b="1" dirty="0" smtClean="0"/>
              <a:t>. </a:t>
            </a:r>
            <a:r>
              <a:rPr lang="cs-CZ" b="1" dirty="0"/>
              <a:t>2013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Ročník: </a:t>
            </a:r>
            <a:r>
              <a:rPr lang="cs-CZ" b="1" dirty="0"/>
              <a:t>první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Vzdělávací oblast: </a:t>
            </a:r>
            <a:r>
              <a:rPr lang="cs-CZ" b="1" dirty="0"/>
              <a:t>Člověk a jeho svět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Vzdělávací obor: </a:t>
            </a:r>
            <a:r>
              <a:rPr lang="cs-CZ" b="1" dirty="0"/>
              <a:t>Člověk a jeho svět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</a:t>
            </a:r>
            <a:r>
              <a:rPr lang="cs-CZ" dirty="0" smtClean="0"/>
              <a:t>:</a:t>
            </a:r>
            <a:r>
              <a:rPr lang="cs-CZ" dirty="0"/>
              <a:t>	</a:t>
            </a:r>
            <a:r>
              <a:rPr lang="cs-CZ" b="1" dirty="0" smtClean="0"/>
              <a:t>Jaro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Číslo operačního programu: </a:t>
            </a:r>
            <a:r>
              <a:rPr lang="cs-CZ" b="1" dirty="0"/>
              <a:t>CZ.1.07/1.4.00/21.3489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projektu: </a:t>
            </a:r>
            <a:r>
              <a:rPr lang="cs-CZ" b="1" dirty="0"/>
              <a:t>UČÍME SE S RADOSTÍ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pPr marL="0" indent="0">
              <a:buNone/>
            </a:pP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Anotace:</a:t>
            </a:r>
          </a:p>
          <a:p>
            <a:pPr marL="0" indent="0">
              <a:buNone/>
            </a:pPr>
            <a:r>
              <a:rPr lang="cs-CZ" b="1" dirty="0" smtClean="0"/>
              <a:t>Výukový materiál slouží k procvičování znalostí o jaru a je určen žákům prvního ročníku. Žáci si v článku opakují základní informace o tomto ročním období. Potom rozlišují jednotlivé jarní květiny a určují části rostliny. Vyhledávají ptáky, kteří se k nám na jaře vracejí z teplých krajin.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</p:txBody>
      </p:sp>
      <p:pic>
        <p:nvPicPr>
          <p:cNvPr id="5122" name="Picture 2" descr="Logolinka ZŠ a MŠ Kladno, Norská 263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358"/>
          <a:stretch/>
        </p:blipFill>
        <p:spPr bwMode="auto">
          <a:xfrm>
            <a:off x="467544" y="116632"/>
            <a:ext cx="8352928" cy="1436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5950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5843">
              <a:srgbClr val="99FF66"/>
            </a:gs>
            <a:gs pos="0">
              <a:schemeClr val="bg1"/>
            </a:gs>
            <a:gs pos="61000">
              <a:schemeClr val="bg1"/>
            </a:gs>
            <a:gs pos="100000">
              <a:srgbClr val="99FF6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135614" y="359423"/>
            <a:ext cx="1881752" cy="4524315"/>
          </a:xfrm>
          <a:prstGeom prst="rect">
            <a:avLst/>
          </a:prstGeom>
          <a:noFill/>
          <a:scene3d>
            <a:camera prst="orthographicFront">
              <a:rot lat="0" lon="0" rev="12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98825" y="365728"/>
            <a:ext cx="1881752" cy="452431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800" b="1" spc="50" dirty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</a:t>
            </a:r>
          </a:p>
        </p:txBody>
      </p:sp>
      <p:sp>
        <p:nvSpPr>
          <p:cNvPr id="9" name="Obdélník 8"/>
          <p:cNvSpPr/>
          <p:nvPr/>
        </p:nvSpPr>
        <p:spPr>
          <a:xfrm>
            <a:off x="4017366" y="359422"/>
            <a:ext cx="1881752" cy="4524315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800" b="1" spc="50" dirty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719356" y="659634"/>
            <a:ext cx="1881752" cy="4524315"/>
          </a:xfrm>
          <a:prstGeom prst="rect">
            <a:avLst/>
          </a:prstGeom>
          <a:noFill/>
          <a:scene3d>
            <a:camera prst="orthographicFront">
              <a:rot lat="0" lon="0" rev="6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</a:p>
        </p:txBody>
      </p:sp>
      <p:pic>
        <p:nvPicPr>
          <p:cNvPr id="11" name="Picture 8" descr="http://www.clker.com/cliparts/5/3/a/3/1194989210401174033sun01.svg.h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88517"/>
            <a:ext cx="2319072" cy="2206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www.clker.com/cliparts/8/9/9/3/12078862761975992168Philman401_Butterfly_Effect.svg.med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787" y="2327673"/>
            <a:ext cx="671533" cy="58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4" descr="http://www.clker.com/cliparts/8/9/9/3/12078862761975992168Philman401_Butterfly_Effect.svg.med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8230396" y="2628057"/>
            <a:ext cx="630014" cy="58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http://www.clker.com/cliparts/7/f/5/4/11949847152118158226tulips_ganson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414" y="4813192"/>
            <a:ext cx="1042988" cy="1414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j/h/L/V/h/M/blou-flower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580282"/>
            <a:ext cx="1142843" cy="1549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7/6/0/a/1194984732275610276daffodil_jonathan_dietri_01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54261" y="4580282"/>
            <a:ext cx="773776" cy="1623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7/6/0/a/1194984732275610276daffodil_jonathan_dietri_01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735348"/>
            <a:ext cx="728663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clker.com/cliparts/b/T/v/f/6/G/lilys-m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5293" y="4425016"/>
            <a:ext cx="1167159" cy="1771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2" y="5924804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2900" y="5934075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7916" y="5934075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0726" y="5934075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4826" y="6597352"/>
            <a:ext cx="9019174" cy="260648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b="1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200" b="1" dirty="0" smtClean="0">
                <a:solidFill>
                  <a:schemeClr val="tx1"/>
                </a:solidFill>
              </a:rPr>
              <a:t>Pavla Balejová.</a:t>
            </a:r>
            <a:endParaRPr lang="cs-CZ" sz="1200" b="1" dirty="0">
              <a:solidFill>
                <a:schemeClr val="tx1"/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b="1" dirty="0"/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>
          <a:blip r:embed="rId10" cstate="print"/>
          <a:srcRect r="81781" b="5473"/>
          <a:stretch>
            <a:fillRect/>
          </a:stretch>
        </p:blipFill>
        <p:spPr bwMode="auto">
          <a:xfrm>
            <a:off x="179512" y="160128"/>
            <a:ext cx="704777" cy="6721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568175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Přečti si článek o jaru.</a:t>
            </a:r>
            <a:endParaRPr lang="cs-CZ" sz="2800" b="1" cap="none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" name="Picture 2" descr="http://www.clker.com/cliparts/U/3/5/K/M/q/garie-2-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7083" y="4380731"/>
            <a:ext cx="3266728" cy="2477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24145" y="2132856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Dny se prodlužují a noci se krátí.</a:t>
            </a:r>
            <a:endParaRPr lang="cs-CZ" sz="2800" b="1" spc="50" dirty="0">
              <a:ln w="11430"/>
              <a:solidFill>
                <a:schemeClr val="accent3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4145" y="1782146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Příroda se probouzí a rostou první jarní květiny.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3020" y="999892"/>
            <a:ext cx="3680366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Jaro začíná 21. března.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2942" y="1412776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Venku se otepluje a taje led i sníh.</a:t>
            </a:r>
            <a:endParaRPr lang="cs-CZ" sz="2800" b="1" spc="50" dirty="0">
              <a:ln w="11430"/>
              <a:solidFill>
                <a:schemeClr val="accent3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7194" y="3933056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Zvířata rodí mláďata.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2280" y="3528010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Vylézají drobní živočichové.</a:t>
            </a:r>
            <a:endParaRPr lang="cs-CZ" sz="2800" b="1" spc="50" dirty="0">
              <a:ln w="11430"/>
              <a:solidFill>
                <a:schemeClr val="accent3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8948" y="2492896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Stěhovaví ptáci se vracejí z teplých krajin.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4145" y="2852936"/>
            <a:ext cx="5114862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stromech raší pupeny a listy.</a:t>
            </a:r>
            <a:endParaRPr lang="cs-CZ" sz="2800" b="1" spc="50" dirty="0">
              <a:ln w="11430"/>
              <a:solidFill>
                <a:schemeClr val="accent3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32280" y="3212976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zahradách a polích začínají jarní práce.</a:t>
            </a:r>
            <a:endParaRPr lang="cs-CZ" sz="28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4" name="Picture 4" descr="http://www.clker.com/cliparts/j/h/L/V/h/M/blou-flower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844423"/>
            <a:ext cx="1142843" cy="1549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http://www.clker.com/cliparts/8/9/9/3/12078862761975992168Philman401_Butterfly_Effect.svg.med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3923928" y="5031552"/>
            <a:ext cx="630014" cy="58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 descr="http://www.clker.com/cliparts/1/a/c/2/1194986558459844482flower_02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8780" y="359825"/>
            <a:ext cx="1267402" cy="1254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7126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správné názvy k jarním květinám.</a:t>
            </a:r>
            <a:endParaRPr lang="cs-CZ" sz="2800" b="1" cap="none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 descr="File:Galanthus nivalis 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59" y="711860"/>
            <a:ext cx="172819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Tulipán (4485851213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711860"/>
            <a:ext cx="1728192" cy="2315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ile:Pampeliška.jpe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999892"/>
            <a:ext cx="2304256" cy="1728192"/>
          </a:xfrm>
          <a:prstGeom prst="rect">
            <a:avLst/>
          </a:prstGeom>
          <a:noFill/>
          <a:scene3d>
            <a:camera prst="orthographicFront">
              <a:rot lat="0" lon="0" rev="54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File:Flickr - law keven - A Hint of Pink...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721879"/>
            <a:ext cx="2024832" cy="2284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File:Loděnice, Syslí louky, Sasanka lesní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994" y="4103712"/>
            <a:ext cx="1728192" cy="2594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File:Narcis (20)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103711"/>
            <a:ext cx="1834579" cy="2648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File:Bledule jarní (Leucojum vernum)8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94450"/>
            <a:ext cx="1761674" cy="2658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File:Violka u cesty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085" y="4368959"/>
            <a:ext cx="2628919" cy="1971690"/>
          </a:xfrm>
          <a:prstGeom prst="rect">
            <a:avLst/>
          </a:prstGeom>
          <a:noFill/>
          <a:scene3d>
            <a:camera prst="orthographicFront">
              <a:rot lat="0" lon="0" rev="162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2768239" y="3284984"/>
            <a:ext cx="750911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violka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525610" y="3627932"/>
            <a:ext cx="940066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sasanka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825739" y="3304254"/>
            <a:ext cx="86113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tulipán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902804" y="3323523"/>
            <a:ext cx="89800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bledule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12919" y="3499805"/>
            <a:ext cx="1060162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sněženka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321706" y="3531382"/>
            <a:ext cx="120295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pomněnka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871359" y="3630825"/>
            <a:ext cx="127349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pampeliška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588580" y="3434882"/>
            <a:ext cx="74405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narcis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27921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Vyber ptáky, kteří se k nám na jaře vracejí z teplých krajin. </a:t>
            </a:r>
            <a:endParaRPr lang="cs-CZ" sz="2800" b="1" cap="none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76234" y="1162048"/>
            <a:ext cx="158876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vlaštovka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87554" y="1796981"/>
            <a:ext cx="68262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kos</a:t>
            </a:r>
          </a:p>
        </p:txBody>
      </p:sp>
      <p:sp>
        <p:nvSpPr>
          <p:cNvPr id="5" name="Obdélník 4"/>
          <p:cNvSpPr/>
          <p:nvPr/>
        </p:nvSpPr>
        <p:spPr>
          <a:xfrm>
            <a:off x="7756577" y="1988192"/>
            <a:ext cx="107798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jiřička</a:t>
            </a:r>
          </a:p>
        </p:txBody>
      </p:sp>
      <p:sp>
        <p:nvSpPr>
          <p:cNvPr id="6" name="Obdélník 5"/>
          <p:cNvSpPr/>
          <p:nvPr/>
        </p:nvSpPr>
        <p:spPr>
          <a:xfrm>
            <a:off x="3653373" y="1423658"/>
            <a:ext cx="114537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sýkora</a:t>
            </a:r>
          </a:p>
        </p:txBody>
      </p:sp>
      <p:sp>
        <p:nvSpPr>
          <p:cNvPr id="7" name="Obdélník 6"/>
          <p:cNvSpPr/>
          <p:nvPr/>
        </p:nvSpPr>
        <p:spPr>
          <a:xfrm>
            <a:off x="4633336" y="1904426"/>
            <a:ext cx="138986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kukačka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61661" y="1946878"/>
            <a:ext cx="70352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čáp</a:t>
            </a:r>
          </a:p>
        </p:txBody>
      </p:sp>
      <p:sp>
        <p:nvSpPr>
          <p:cNvPr id="9" name="Obdélník 8"/>
          <p:cNvSpPr/>
          <p:nvPr/>
        </p:nvSpPr>
        <p:spPr>
          <a:xfrm>
            <a:off x="6434813" y="1515364"/>
            <a:ext cx="117705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vrabec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323981" y="1394684"/>
            <a:ext cx="102316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3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vrána</a:t>
            </a:r>
          </a:p>
        </p:txBody>
      </p:sp>
      <p:sp>
        <p:nvSpPr>
          <p:cNvPr id="11" name="Ovál 10"/>
          <p:cNvSpPr/>
          <p:nvPr/>
        </p:nvSpPr>
        <p:spPr>
          <a:xfrm>
            <a:off x="569229" y="3429000"/>
            <a:ext cx="8128214" cy="3312368"/>
          </a:xfrm>
          <a:prstGeom prst="ellips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071663" y="3717032"/>
            <a:ext cx="502131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Vracejí se k nám z teplých krajin: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4" name="Picture 20" descr="http://www.clker.com/cliparts/e/E/5/h/8/o/swallow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21048" y="3233638"/>
            <a:ext cx="1117600" cy="966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0" descr="http://www.clker.com/cliparts/e/E/5/h/8/o/swallow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909483" y="3233637"/>
            <a:ext cx="1122602" cy="966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8" descr="http://www.clker.com/cliparts/5/3/a/3/1194989210401174033sun01.svg.hi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2" y="2771393"/>
            <a:ext cx="971442" cy="924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http://www.clker.com/cliparts/5/3/a/3/1194989210401174033sun01.svg.hi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5054" y="2771392"/>
            <a:ext cx="971442" cy="924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Šipka dolů 17"/>
          <p:cNvSpPr/>
          <p:nvPr/>
        </p:nvSpPr>
        <p:spPr>
          <a:xfrm>
            <a:off x="4226061" y="3068960"/>
            <a:ext cx="572689" cy="720080"/>
          </a:xfrm>
          <a:prstGeom prst="downArrow">
            <a:avLst>
              <a:gd name="adj1" fmla="val 50000"/>
              <a:gd name="adj2" fmla="val 43953"/>
            </a:avLst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3774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ál 11"/>
          <p:cNvSpPr/>
          <p:nvPr/>
        </p:nvSpPr>
        <p:spPr>
          <a:xfrm>
            <a:off x="6446621" y="4035304"/>
            <a:ext cx="2589595" cy="2496125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Popiš části květiny.</a:t>
            </a:r>
            <a:endParaRPr lang="cs-CZ" sz="2800" b="1" cap="none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0" name="Picture 2" descr="http://www.clker.com/cliparts/f/f/6/c/11954458641265747371Gerald_G_KU_taraxacum_officinale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052736"/>
            <a:ext cx="4032448" cy="5032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olný tvar 2"/>
          <p:cNvSpPr/>
          <p:nvPr/>
        </p:nvSpPr>
        <p:spPr>
          <a:xfrm>
            <a:off x="4637314" y="5442857"/>
            <a:ext cx="1415143" cy="1160822"/>
          </a:xfrm>
          <a:custGeom>
            <a:avLst/>
            <a:gdLst>
              <a:gd name="connsiteX0" fmla="*/ 0 w 1415143"/>
              <a:gd name="connsiteY0" fmla="*/ 0 h 1160822"/>
              <a:gd name="connsiteX1" fmla="*/ 348343 w 1415143"/>
              <a:gd name="connsiteY1" fmla="*/ 478972 h 1160822"/>
              <a:gd name="connsiteX2" fmla="*/ 195943 w 1415143"/>
              <a:gd name="connsiteY2" fmla="*/ 772886 h 1160822"/>
              <a:gd name="connsiteX3" fmla="*/ 620486 w 1415143"/>
              <a:gd name="connsiteY3" fmla="*/ 1153886 h 1160822"/>
              <a:gd name="connsiteX4" fmla="*/ 1415143 w 1415143"/>
              <a:gd name="connsiteY4" fmla="*/ 1023257 h 11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15143" h="1160822">
                <a:moveTo>
                  <a:pt x="0" y="0"/>
                </a:moveTo>
                <a:cubicBezTo>
                  <a:pt x="157843" y="175079"/>
                  <a:pt x="315686" y="350158"/>
                  <a:pt x="348343" y="478972"/>
                </a:cubicBezTo>
                <a:cubicBezTo>
                  <a:pt x="381000" y="607786"/>
                  <a:pt x="150586" y="660400"/>
                  <a:pt x="195943" y="772886"/>
                </a:cubicBezTo>
                <a:cubicBezTo>
                  <a:pt x="241300" y="885372"/>
                  <a:pt x="417286" y="1112157"/>
                  <a:pt x="620486" y="1153886"/>
                </a:cubicBezTo>
                <a:cubicBezTo>
                  <a:pt x="823686" y="1195615"/>
                  <a:pt x="1228272" y="1035957"/>
                  <a:pt x="1415143" y="1023257"/>
                </a:cubicBezTo>
              </a:path>
            </a:pathLst>
          </a:custGeom>
          <a:ln w="57150"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ln w="57150">
                <a:solidFill>
                  <a:schemeClr val="tx1"/>
                </a:solidFill>
              </a:ln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3208149" y="5377543"/>
            <a:ext cx="1418280" cy="1153886"/>
          </a:xfrm>
          <a:custGeom>
            <a:avLst/>
            <a:gdLst>
              <a:gd name="connsiteX0" fmla="*/ 1418280 w 1418280"/>
              <a:gd name="connsiteY0" fmla="*/ 0 h 1153886"/>
              <a:gd name="connsiteX1" fmla="*/ 721594 w 1418280"/>
              <a:gd name="connsiteY1" fmla="*/ 685800 h 1153886"/>
              <a:gd name="connsiteX2" fmla="*/ 3137 w 1418280"/>
              <a:gd name="connsiteY2" fmla="*/ 957943 h 1153886"/>
              <a:gd name="connsiteX3" fmla="*/ 460337 w 1418280"/>
              <a:gd name="connsiteY3" fmla="*/ 1153886 h 1153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18280" h="1153886">
                <a:moveTo>
                  <a:pt x="1418280" y="0"/>
                </a:moveTo>
                <a:cubicBezTo>
                  <a:pt x="1187865" y="263071"/>
                  <a:pt x="957451" y="526143"/>
                  <a:pt x="721594" y="685800"/>
                </a:cubicBezTo>
                <a:cubicBezTo>
                  <a:pt x="485737" y="845457"/>
                  <a:pt x="46680" y="879929"/>
                  <a:pt x="3137" y="957943"/>
                </a:cubicBezTo>
                <a:cubicBezTo>
                  <a:pt x="-40406" y="1035957"/>
                  <a:pt x="382323" y="1117600"/>
                  <a:pt x="460337" y="1153886"/>
                </a:cubicBezTo>
              </a:path>
            </a:pathLst>
          </a:custGeom>
          <a:ln w="57150"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ln w="57150">
                <a:solidFill>
                  <a:schemeClr val="tx1"/>
                </a:solidFill>
              </a:ln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4637314" y="5475514"/>
            <a:ext cx="1959429" cy="762889"/>
          </a:xfrm>
          <a:custGeom>
            <a:avLst/>
            <a:gdLst>
              <a:gd name="connsiteX0" fmla="*/ 0 w 1959429"/>
              <a:gd name="connsiteY0" fmla="*/ 0 h 762889"/>
              <a:gd name="connsiteX1" fmla="*/ 1338943 w 1959429"/>
              <a:gd name="connsiteY1" fmla="*/ 348343 h 762889"/>
              <a:gd name="connsiteX2" fmla="*/ 1273629 w 1959429"/>
              <a:gd name="connsiteY2" fmla="*/ 729343 h 762889"/>
              <a:gd name="connsiteX3" fmla="*/ 1959429 w 1959429"/>
              <a:gd name="connsiteY3" fmla="*/ 751115 h 76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59429" h="762889">
                <a:moveTo>
                  <a:pt x="0" y="0"/>
                </a:moveTo>
                <a:cubicBezTo>
                  <a:pt x="563336" y="113393"/>
                  <a:pt x="1126672" y="226786"/>
                  <a:pt x="1338943" y="348343"/>
                </a:cubicBezTo>
                <a:cubicBezTo>
                  <a:pt x="1551214" y="469900"/>
                  <a:pt x="1170215" y="662214"/>
                  <a:pt x="1273629" y="729343"/>
                </a:cubicBezTo>
                <a:cubicBezTo>
                  <a:pt x="1377043" y="796472"/>
                  <a:pt x="1843315" y="740229"/>
                  <a:pt x="1959429" y="751115"/>
                </a:cubicBezTo>
              </a:path>
            </a:pathLst>
          </a:custGeom>
          <a:ln w="57150"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ln w="57150">
                <a:solidFill>
                  <a:schemeClr val="tx1"/>
                </a:solidFill>
              </a:ln>
            </a:endParaRPr>
          </a:p>
        </p:txBody>
      </p:sp>
      <p:sp>
        <p:nvSpPr>
          <p:cNvPr id="10" name="Volný tvar 9"/>
          <p:cNvSpPr/>
          <p:nvPr/>
        </p:nvSpPr>
        <p:spPr>
          <a:xfrm>
            <a:off x="4463143" y="5388429"/>
            <a:ext cx="383762" cy="1234849"/>
          </a:xfrm>
          <a:custGeom>
            <a:avLst/>
            <a:gdLst>
              <a:gd name="connsiteX0" fmla="*/ 141514 w 383762"/>
              <a:gd name="connsiteY0" fmla="*/ 0 h 1234849"/>
              <a:gd name="connsiteX1" fmla="*/ 381000 w 383762"/>
              <a:gd name="connsiteY1" fmla="*/ 1110342 h 1234849"/>
              <a:gd name="connsiteX2" fmla="*/ 0 w 383762"/>
              <a:gd name="connsiteY2" fmla="*/ 1219200 h 12348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83762" h="1234849">
                <a:moveTo>
                  <a:pt x="141514" y="0"/>
                </a:moveTo>
                <a:cubicBezTo>
                  <a:pt x="273050" y="453571"/>
                  <a:pt x="404586" y="907142"/>
                  <a:pt x="381000" y="1110342"/>
                </a:cubicBezTo>
                <a:cubicBezTo>
                  <a:pt x="357414" y="1313542"/>
                  <a:pt x="112486" y="1202871"/>
                  <a:pt x="0" y="1219200"/>
                </a:cubicBezTo>
              </a:path>
            </a:pathLst>
          </a:custGeom>
          <a:ln w="57150"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ln w="57150">
                <a:solidFill>
                  <a:schemeClr val="tx1"/>
                </a:solidFill>
              </a:ln>
            </a:endParaRPr>
          </a:p>
        </p:txBody>
      </p:sp>
      <p:sp>
        <p:nvSpPr>
          <p:cNvPr id="11" name="Volný tvar 10"/>
          <p:cNvSpPr/>
          <p:nvPr/>
        </p:nvSpPr>
        <p:spPr>
          <a:xfrm>
            <a:off x="4191000" y="5421086"/>
            <a:ext cx="381000" cy="1240971"/>
          </a:xfrm>
          <a:custGeom>
            <a:avLst/>
            <a:gdLst>
              <a:gd name="connsiteX0" fmla="*/ 381000 w 381000"/>
              <a:gd name="connsiteY0" fmla="*/ 0 h 1240971"/>
              <a:gd name="connsiteX1" fmla="*/ 130629 w 381000"/>
              <a:gd name="connsiteY1" fmla="*/ 1023257 h 1240971"/>
              <a:gd name="connsiteX2" fmla="*/ 0 w 381000"/>
              <a:gd name="connsiteY2" fmla="*/ 1240971 h 1240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81000" h="1240971">
                <a:moveTo>
                  <a:pt x="381000" y="0"/>
                </a:moveTo>
                <a:cubicBezTo>
                  <a:pt x="287564" y="408214"/>
                  <a:pt x="194129" y="816429"/>
                  <a:pt x="130629" y="1023257"/>
                </a:cubicBezTo>
                <a:cubicBezTo>
                  <a:pt x="67129" y="1230085"/>
                  <a:pt x="16329" y="1191985"/>
                  <a:pt x="0" y="1240971"/>
                </a:cubicBezTo>
              </a:path>
            </a:pathLst>
          </a:custGeom>
          <a:ln w="57150"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ln w="57150">
                <a:solidFill>
                  <a:schemeClr val="tx1"/>
                </a:solidFill>
              </a:ln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4067944" y="1556792"/>
            <a:ext cx="3673475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5617028" y="3586052"/>
            <a:ext cx="295275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852487" y="6238403"/>
            <a:ext cx="3529013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711775" y="2780928"/>
            <a:ext cx="3005137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7434255" y="5433646"/>
            <a:ext cx="1490152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kořeny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537378" y="5236119"/>
            <a:ext cx="75174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list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934097" y="4250421"/>
            <a:ext cx="1009187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květ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152870" y="4787315"/>
            <a:ext cx="1470211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stonek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3110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čarou, co k sobě patří:</a:t>
            </a: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vždy jedno</a:t>
            </a:r>
          </a:p>
          <a:p>
            <a:pPr algn="ctr"/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</a:t>
            </a: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lovo z 1. sloupku s jedním slovem z 2. sloupku.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104733" y="1268760"/>
            <a:ext cx="1367682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pulec</a:t>
            </a:r>
            <a:endParaRPr lang="cs-CZ" sz="40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35925" y="2217124"/>
            <a:ext cx="1305294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včela</a:t>
            </a:r>
            <a:endParaRPr lang="cs-CZ" sz="40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3429" y="3276282"/>
            <a:ext cx="2569165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  <a:r>
              <a:rPr lang="cs-CZ" sz="40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elikonoce</a:t>
            </a:r>
            <a:endParaRPr lang="cs-CZ" sz="40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64254" y="4259167"/>
            <a:ext cx="2281522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pomlázka</a:t>
            </a:r>
            <a:endParaRPr lang="cs-CZ" sz="40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30236" y="5134409"/>
            <a:ext cx="1295547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oheň</a:t>
            </a:r>
            <a:endParaRPr lang="cs-CZ" sz="40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600881" y="1268760"/>
            <a:ext cx="1154483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med</a:t>
            </a:r>
            <a:endParaRPr lang="cs-CZ" sz="4000" b="1" spc="50" dirty="0">
              <a:ln w="11430"/>
              <a:solidFill>
                <a:schemeClr val="accent3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258672" y="2217124"/>
            <a:ext cx="1838901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kraslice</a:t>
            </a:r>
            <a:endParaRPr lang="cs-CZ" sz="4000" b="1" spc="50" dirty="0">
              <a:ln w="11430"/>
              <a:solidFill>
                <a:schemeClr val="accent3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72750" y="3276282"/>
            <a:ext cx="1189621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žába</a:t>
            </a:r>
            <a:endParaRPr lang="cs-CZ" sz="4000" b="1" spc="50" dirty="0">
              <a:ln w="11430"/>
              <a:solidFill>
                <a:schemeClr val="accent3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38102" y="4259167"/>
            <a:ext cx="2712923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čarodějnice</a:t>
            </a:r>
            <a:endParaRPr lang="cs-CZ" sz="4000" b="1" spc="50" dirty="0">
              <a:ln w="11430"/>
              <a:solidFill>
                <a:schemeClr val="accent3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01533" y="5134409"/>
            <a:ext cx="3532057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  <a:r>
              <a:rPr lang="cs-CZ" sz="40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rbové proutky</a:t>
            </a:r>
            <a:endParaRPr lang="cs-CZ" sz="4000" b="1" spc="50" dirty="0">
              <a:ln w="11430"/>
              <a:solidFill>
                <a:schemeClr val="accent3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4098" name="Picture 2" descr="http://www.clker.com/cliparts/0/1/9/1/1195438926464315668bee_aurore_d._rore_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2415" y="5301208"/>
            <a:ext cx="1632843" cy="1338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lker.com/cliparts/2/f/e/0/11971493801377027618molumen_Easter_eggs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4310" y="2996952"/>
            <a:ext cx="1481629" cy="1047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clker.com/cliparts/W/S/L/j/6/A/frog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816" y="1792604"/>
            <a:ext cx="894785" cy="778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6249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40800" y="188640"/>
            <a:ext cx="126624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Řešení: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052736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Strana 4 – viz strana 9</a:t>
            </a:r>
          </a:p>
          <a:p>
            <a:r>
              <a:rPr lang="cs-CZ" dirty="0" smtClean="0"/>
              <a:t>Strana 5 – viz strana 10</a:t>
            </a:r>
          </a:p>
          <a:p>
            <a:r>
              <a:rPr lang="cs-CZ" dirty="0" smtClean="0"/>
              <a:t>Strana 6 – viz strana 11</a:t>
            </a:r>
          </a:p>
          <a:p>
            <a:r>
              <a:rPr lang="cs-CZ" dirty="0"/>
              <a:t>Strana 7</a:t>
            </a:r>
            <a:r>
              <a:rPr lang="cs-CZ" dirty="0" smtClean="0"/>
              <a:t> </a:t>
            </a:r>
            <a:r>
              <a:rPr lang="cs-CZ" dirty="0"/>
              <a:t>– viz strana </a:t>
            </a:r>
            <a:r>
              <a:rPr lang="cs-CZ" dirty="0" smtClean="0"/>
              <a:t>12</a:t>
            </a:r>
            <a:endParaRPr lang="cs-CZ" dirty="0"/>
          </a:p>
        </p:txBody>
      </p:sp>
      <p:pic>
        <p:nvPicPr>
          <p:cNvPr id="6" name="Picture 8" descr="http://www.clker.com/cliparts/5/3/a/3/1194989210401174033sun01.svg.h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0805" y="1149573"/>
            <a:ext cx="2319072" cy="2206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www.clker.com/cliparts/7/f/5/4/11949847152118158226tulips_ganso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414" y="4813192"/>
            <a:ext cx="1042988" cy="1414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ttp://www.clker.com/cliparts/j/h/L/V/h/M/blou-flower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580282"/>
            <a:ext cx="1142843" cy="1549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http://www.clker.com/cliparts/7/6/0/a/1194984732275610276daffodil_jonathan_dietri_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54261" y="4580282"/>
            <a:ext cx="773776" cy="1623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http://www.clker.com/cliparts/7/6/0/a/1194984732275610276daffodil_jonathan_dietri_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735348"/>
            <a:ext cx="728663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http://www.clker.com/cliparts/b/T/v/f/6/G/lilys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5293" y="4425016"/>
            <a:ext cx="1167159" cy="1771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5652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Přiřaď správné názvy k jarním květinám.</a:t>
            </a:r>
            <a:endParaRPr lang="cs-CZ" sz="2800" b="1" cap="none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 descr="File:Galanthus nivalis 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59" y="711860"/>
            <a:ext cx="172819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Tulipán (4485851213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711860"/>
            <a:ext cx="1728192" cy="2315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ile:Pampeliška.jpe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999892"/>
            <a:ext cx="2304256" cy="1728192"/>
          </a:xfrm>
          <a:prstGeom prst="rect">
            <a:avLst/>
          </a:prstGeom>
          <a:noFill/>
          <a:scene3d>
            <a:camera prst="orthographicFront">
              <a:rot lat="0" lon="0" rev="54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File:Flickr - law keven - A Hint of Pink...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721879"/>
            <a:ext cx="2024832" cy="2284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File:Loděnice, Syslí louky, Sasanka lesní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994" y="4103712"/>
            <a:ext cx="1728192" cy="2594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File:Narcis (20)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103711"/>
            <a:ext cx="1834579" cy="2648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File:Bledule jarní (Leucojum vernum)8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94450"/>
            <a:ext cx="1761674" cy="2658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File:Violka u cesty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085" y="4368959"/>
            <a:ext cx="2628919" cy="1971690"/>
          </a:xfrm>
          <a:prstGeom prst="rect">
            <a:avLst/>
          </a:prstGeom>
          <a:noFill/>
          <a:scene3d>
            <a:camera prst="orthographicFront">
              <a:rot lat="0" lon="0" rev="162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7513216" y="3692277"/>
            <a:ext cx="750911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violka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9822" y="3780932"/>
            <a:ext cx="940066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sasanka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768239" y="2942316"/>
            <a:ext cx="86113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tulipán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72331" y="3725118"/>
            <a:ext cx="898003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bledule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29009" y="2954191"/>
            <a:ext cx="1060162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sněženka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332630" y="2915652"/>
            <a:ext cx="1202958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pomněnka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836711" y="2939890"/>
            <a:ext cx="127349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pampeliška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029032" y="3804214"/>
            <a:ext cx="744050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narcis</a:t>
            </a:r>
            <a:endParaRPr lang="cs-CZ" b="1" dirty="0">
              <a:ln w="1905"/>
              <a:solidFill>
                <a:schemeClr val="tx2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11993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vál 10"/>
          <p:cNvSpPr/>
          <p:nvPr/>
        </p:nvSpPr>
        <p:spPr>
          <a:xfrm>
            <a:off x="569229" y="3429000"/>
            <a:ext cx="8128214" cy="3312368"/>
          </a:xfrm>
          <a:prstGeom prst="ellips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Vyber ptáky, kteří se k nám na jaře vracejí z teplých krajin. </a:t>
            </a:r>
            <a:endParaRPr lang="cs-CZ" sz="2800" b="1" cap="none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324655" y="4549061"/>
            <a:ext cx="158876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vlaštovka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87554" y="1796981"/>
            <a:ext cx="68262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kos</a:t>
            </a:r>
          </a:p>
        </p:txBody>
      </p:sp>
      <p:sp>
        <p:nvSpPr>
          <p:cNvPr id="5" name="Obdélník 4"/>
          <p:cNvSpPr/>
          <p:nvPr/>
        </p:nvSpPr>
        <p:spPr>
          <a:xfrm>
            <a:off x="6400896" y="4316920"/>
            <a:ext cx="107798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jiřička</a:t>
            </a:r>
          </a:p>
        </p:txBody>
      </p:sp>
      <p:sp>
        <p:nvSpPr>
          <p:cNvPr id="6" name="Obdélník 5"/>
          <p:cNvSpPr/>
          <p:nvPr/>
        </p:nvSpPr>
        <p:spPr>
          <a:xfrm>
            <a:off x="3653373" y="1423658"/>
            <a:ext cx="114537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sýkora</a:t>
            </a:r>
          </a:p>
        </p:txBody>
      </p:sp>
      <p:sp>
        <p:nvSpPr>
          <p:cNvPr id="7" name="Obdélník 6"/>
          <p:cNvSpPr/>
          <p:nvPr/>
        </p:nvSpPr>
        <p:spPr>
          <a:xfrm>
            <a:off x="4355976" y="4442192"/>
            <a:ext cx="138986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kukačka</a:t>
            </a:r>
          </a:p>
        </p:txBody>
      </p:sp>
      <p:sp>
        <p:nvSpPr>
          <p:cNvPr id="8" name="Obdélník 7"/>
          <p:cNvSpPr/>
          <p:nvPr/>
        </p:nvSpPr>
        <p:spPr>
          <a:xfrm>
            <a:off x="3265188" y="4437112"/>
            <a:ext cx="70352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čáp</a:t>
            </a:r>
          </a:p>
        </p:txBody>
      </p:sp>
      <p:sp>
        <p:nvSpPr>
          <p:cNvPr id="9" name="Obdélník 8"/>
          <p:cNvSpPr/>
          <p:nvPr/>
        </p:nvSpPr>
        <p:spPr>
          <a:xfrm>
            <a:off x="6434813" y="1515364"/>
            <a:ext cx="117705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vrabec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323981" y="1394684"/>
            <a:ext cx="102316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3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vrána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071663" y="3717032"/>
            <a:ext cx="502131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Vracejí se k nám z teplých krajin: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4" name="Picture 20" descr="http://www.clker.com/cliparts/e/E/5/h/8/o/swallow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21048" y="3233638"/>
            <a:ext cx="1117600" cy="966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0" descr="http://www.clker.com/cliparts/e/E/5/h/8/o/swallow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909483" y="3233637"/>
            <a:ext cx="1122602" cy="966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8" descr="http://www.clker.com/cliparts/5/3/a/3/1194989210401174033sun01.svg.hi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2" y="2771393"/>
            <a:ext cx="971442" cy="924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http://www.clker.com/cliparts/5/3/a/3/1194989210401174033sun01.svg.hi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5054" y="2771392"/>
            <a:ext cx="971442" cy="924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Šipka dolů 17"/>
          <p:cNvSpPr/>
          <p:nvPr/>
        </p:nvSpPr>
        <p:spPr>
          <a:xfrm>
            <a:off x="4226061" y="3068960"/>
            <a:ext cx="572689" cy="720080"/>
          </a:xfrm>
          <a:prstGeom prst="downArrow">
            <a:avLst>
              <a:gd name="adj1" fmla="val 50000"/>
              <a:gd name="adj2" fmla="val 43953"/>
            </a:avLst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6094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ál 11"/>
          <p:cNvSpPr/>
          <p:nvPr/>
        </p:nvSpPr>
        <p:spPr>
          <a:xfrm>
            <a:off x="6446621" y="4035304"/>
            <a:ext cx="2589595" cy="2496125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Popiš části květiny.</a:t>
            </a:r>
            <a:endParaRPr lang="cs-CZ" sz="2800" b="1" cap="none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0" name="Picture 2" descr="http://www.clker.com/cliparts/f/f/6/c/11954458641265747371Gerald_G_KU_taraxacum_officinale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052736"/>
            <a:ext cx="4032448" cy="5032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olný tvar 2"/>
          <p:cNvSpPr/>
          <p:nvPr/>
        </p:nvSpPr>
        <p:spPr>
          <a:xfrm>
            <a:off x="4637314" y="5442857"/>
            <a:ext cx="1415143" cy="1160822"/>
          </a:xfrm>
          <a:custGeom>
            <a:avLst/>
            <a:gdLst>
              <a:gd name="connsiteX0" fmla="*/ 0 w 1415143"/>
              <a:gd name="connsiteY0" fmla="*/ 0 h 1160822"/>
              <a:gd name="connsiteX1" fmla="*/ 348343 w 1415143"/>
              <a:gd name="connsiteY1" fmla="*/ 478972 h 1160822"/>
              <a:gd name="connsiteX2" fmla="*/ 195943 w 1415143"/>
              <a:gd name="connsiteY2" fmla="*/ 772886 h 1160822"/>
              <a:gd name="connsiteX3" fmla="*/ 620486 w 1415143"/>
              <a:gd name="connsiteY3" fmla="*/ 1153886 h 1160822"/>
              <a:gd name="connsiteX4" fmla="*/ 1415143 w 1415143"/>
              <a:gd name="connsiteY4" fmla="*/ 1023257 h 11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15143" h="1160822">
                <a:moveTo>
                  <a:pt x="0" y="0"/>
                </a:moveTo>
                <a:cubicBezTo>
                  <a:pt x="157843" y="175079"/>
                  <a:pt x="315686" y="350158"/>
                  <a:pt x="348343" y="478972"/>
                </a:cubicBezTo>
                <a:cubicBezTo>
                  <a:pt x="381000" y="607786"/>
                  <a:pt x="150586" y="660400"/>
                  <a:pt x="195943" y="772886"/>
                </a:cubicBezTo>
                <a:cubicBezTo>
                  <a:pt x="241300" y="885372"/>
                  <a:pt x="417286" y="1112157"/>
                  <a:pt x="620486" y="1153886"/>
                </a:cubicBezTo>
                <a:cubicBezTo>
                  <a:pt x="823686" y="1195615"/>
                  <a:pt x="1228272" y="1035957"/>
                  <a:pt x="1415143" y="1023257"/>
                </a:cubicBezTo>
              </a:path>
            </a:pathLst>
          </a:custGeom>
          <a:ln w="57150"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ln w="57150">
                <a:solidFill>
                  <a:schemeClr val="tx1"/>
                </a:solidFill>
              </a:ln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3208149" y="5377543"/>
            <a:ext cx="1418280" cy="1153886"/>
          </a:xfrm>
          <a:custGeom>
            <a:avLst/>
            <a:gdLst>
              <a:gd name="connsiteX0" fmla="*/ 1418280 w 1418280"/>
              <a:gd name="connsiteY0" fmla="*/ 0 h 1153886"/>
              <a:gd name="connsiteX1" fmla="*/ 721594 w 1418280"/>
              <a:gd name="connsiteY1" fmla="*/ 685800 h 1153886"/>
              <a:gd name="connsiteX2" fmla="*/ 3137 w 1418280"/>
              <a:gd name="connsiteY2" fmla="*/ 957943 h 1153886"/>
              <a:gd name="connsiteX3" fmla="*/ 460337 w 1418280"/>
              <a:gd name="connsiteY3" fmla="*/ 1153886 h 1153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18280" h="1153886">
                <a:moveTo>
                  <a:pt x="1418280" y="0"/>
                </a:moveTo>
                <a:cubicBezTo>
                  <a:pt x="1187865" y="263071"/>
                  <a:pt x="957451" y="526143"/>
                  <a:pt x="721594" y="685800"/>
                </a:cubicBezTo>
                <a:cubicBezTo>
                  <a:pt x="485737" y="845457"/>
                  <a:pt x="46680" y="879929"/>
                  <a:pt x="3137" y="957943"/>
                </a:cubicBezTo>
                <a:cubicBezTo>
                  <a:pt x="-40406" y="1035957"/>
                  <a:pt x="382323" y="1117600"/>
                  <a:pt x="460337" y="1153886"/>
                </a:cubicBezTo>
              </a:path>
            </a:pathLst>
          </a:custGeom>
          <a:ln w="57150"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ln w="57150">
                <a:solidFill>
                  <a:schemeClr val="tx1"/>
                </a:solidFill>
              </a:ln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4637314" y="5475514"/>
            <a:ext cx="1959429" cy="762889"/>
          </a:xfrm>
          <a:custGeom>
            <a:avLst/>
            <a:gdLst>
              <a:gd name="connsiteX0" fmla="*/ 0 w 1959429"/>
              <a:gd name="connsiteY0" fmla="*/ 0 h 762889"/>
              <a:gd name="connsiteX1" fmla="*/ 1338943 w 1959429"/>
              <a:gd name="connsiteY1" fmla="*/ 348343 h 762889"/>
              <a:gd name="connsiteX2" fmla="*/ 1273629 w 1959429"/>
              <a:gd name="connsiteY2" fmla="*/ 729343 h 762889"/>
              <a:gd name="connsiteX3" fmla="*/ 1959429 w 1959429"/>
              <a:gd name="connsiteY3" fmla="*/ 751115 h 76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59429" h="762889">
                <a:moveTo>
                  <a:pt x="0" y="0"/>
                </a:moveTo>
                <a:cubicBezTo>
                  <a:pt x="563336" y="113393"/>
                  <a:pt x="1126672" y="226786"/>
                  <a:pt x="1338943" y="348343"/>
                </a:cubicBezTo>
                <a:cubicBezTo>
                  <a:pt x="1551214" y="469900"/>
                  <a:pt x="1170215" y="662214"/>
                  <a:pt x="1273629" y="729343"/>
                </a:cubicBezTo>
                <a:cubicBezTo>
                  <a:pt x="1377043" y="796472"/>
                  <a:pt x="1843315" y="740229"/>
                  <a:pt x="1959429" y="751115"/>
                </a:cubicBezTo>
              </a:path>
            </a:pathLst>
          </a:custGeom>
          <a:ln w="57150"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ln w="57150">
                <a:solidFill>
                  <a:schemeClr val="tx1"/>
                </a:solidFill>
              </a:ln>
            </a:endParaRPr>
          </a:p>
        </p:txBody>
      </p:sp>
      <p:sp>
        <p:nvSpPr>
          <p:cNvPr id="10" name="Volný tvar 9"/>
          <p:cNvSpPr/>
          <p:nvPr/>
        </p:nvSpPr>
        <p:spPr>
          <a:xfrm>
            <a:off x="4463143" y="5388429"/>
            <a:ext cx="383762" cy="1234849"/>
          </a:xfrm>
          <a:custGeom>
            <a:avLst/>
            <a:gdLst>
              <a:gd name="connsiteX0" fmla="*/ 141514 w 383762"/>
              <a:gd name="connsiteY0" fmla="*/ 0 h 1234849"/>
              <a:gd name="connsiteX1" fmla="*/ 381000 w 383762"/>
              <a:gd name="connsiteY1" fmla="*/ 1110342 h 1234849"/>
              <a:gd name="connsiteX2" fmla="*/ 0 w 383762"/>
              <a:gd name="connsiteY2" fmla="*/ 1219200 h 12348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83762" h="1234849">
                <a:moveTo>
                  <a:pt x="141514" y="0"/>
                </a:moveTo>
                <a:cubicBezTo>
                  <a:pt x="273050" y="453571"/>
                  <a:pt x="404586" y="907142"/>
                  <a:pt x="381000" y="1110342"/>
                </a:cubicBezTo>
                <a:cubicBezTo>
                  <a:pt x="357414" y="1313542"/>
                  <a:pt x="112486" y="1202871"/>
                  <a:pt x="0" y="1219200"/>
                </a:cubicBezTo>
              </a:path>
            </a:pathLst>
          </a:custGeom>
          <a:ln w="57150"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ln w="57150">
                <a:solidFill>
                  <a:schemeClr val="tx1"/>
                </a:solidFill>
              </a:ln>
            </a:endParaRPr>
          </a:p>
        </p:txBody>
      </p:sp>
      <p:sp>
        <p:nvSpPr>
          <p:cNvPr id="11" name="Volný tvar 10"/>
          <p:cNvSpPr/>
          <p:nvPr/>
        </p:nvSpPr>
        <p:spPr>
          <a:xfrm>
            <a:off x="4191000" y="5421086"/>
            <a:ext cx="381000" cy="1240971"/>
          </a:xfrm>
          <a:custGeom>
            <a:avLst/>
            <a:gdLst>
              <a:gd name="connsiteX0" fmla="*/ 381000 w 381000"/>
              <a:gd name="connsiteY0" fmla="*/ 0 h 1240971"/>
              <a:gd name="connsiteX1" fmla="*/ 130629 w 381000"/>
              <a:gd name="connsiteY1" fmla="*/ 1023257 h 1240971"/>
              <a:gd name="connsiteX2" fmla="*/ 0 w 381000"/>
              <a:gd name="connsiteY2" fmla="*/ 1240971 h 1240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81000" h="1240971">
                <a:moveTo>
                  <a:pt x="381000" y="0"/>
                </a:moveTo>
                <a:cubicBezTo>
                  <a:pt x="287564" y="408214"/>
                  <a:pt x="194129" y="816429"/>
                  <a:pt x="130629" y="1023257"/>
                </a:cubicBezTo>
                <a:cubicBezTo>
                  <a:pt x="67129" y="1230085"/>
                  <a:pt x="16329" y="1191985"/>
                  <a:pt x="0" y="1240971"/>
                </a:cubicBezTo>
              </a:path>
            </a:pathLst>
          </a:custGeom>
          <a:ln w="57150"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ln w="57150">
                <a:solidFill>
                  <a:schemeClr val="tx1"/>
                </a:solidFill>
              </a:ln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4067944" y="1556792"/>
            <a:ext cx="3673475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5617028" y="3586052"/>
            <a:ext cx="295275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852487" y="6238403"/>
            <a:ext cx="3529013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711775" y="2780928"/>
            <a:ext cx="3005137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1272172" y="5433646"/>
            <a:ext cx="1490152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kořeny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717531" y="2913033"/>
            <a:ext cx="75174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list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881237" y="711860"/>
            <a:ext cx="1009187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květ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259632" y="1988840"/>
            <a:ext cx="1470211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stonek</a:t>
            </a:r>
            <a:endParaRPr lang="cs-CZ" sz="3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32401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čarou, co k sobě patří:</a:t>
            </a: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vždy jedno</a:t>
            </a:r>
          </a:p>
          <a:p>
            <a:pPr algn="ctr"/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</a:t>
            </a: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lovo z 1. sloupku s jedním slovem z 2. sloupku.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104733" y="1268760"/>
            <a:ext cx="1367682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pulec</a:t>
            </a:r>
            <a:endParaRPr lang="cs-CZ" sz="40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35925" y="2217124"/>
            <a:ext cx="1305294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včela</a:t>
            </a:r>
            <a:endParaRPr lang="cs-CZ" sz="40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3429" y="3276282"/>
            <a:ext cx="2569165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  <a:r>
              <a:rPr lang="cs-CZ" sz="40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elikonoce</a:t>
            </a:r>
            <a:endParaRPr lang="cs-CZ" sz="40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64254" y="4259167"/>
            <a:ext cx="2281522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pomlázka</a:t>
            </a:r>
            <a:endParaRPr lang="cs-CZ" sz="40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30236" y="5134409"/>
            <a:ext cx="1295547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oheň</a:t>
            </a:r>
            <a:endParaRPr lang="cs-CZ" sz="4000" b="1" spc="5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600881" y="1268760"/>
            <a:ext cx="1154483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med</a:t>
            </a:r>
            <a:endParaRPr lang="cs-CZ" sz="4000" b="1" spc="50" dirty="0">
              <a:ln w="11430"/>
              <a:solidFill>
                <a:schemeClr val="accent3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258672" y="2217124"/>
            <a:ext cx="1838901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kraslice</a:t>
            </a:r>
            <a:endParaRPr lang="cs-CZ" sz="4000" b="1" spc="50" dirty="0">
              <a:ln w="11430"/>
              <a:solidFill>
                <a:schemeClr val="accent3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72750" y="3276282"/>
            <a:ext cx="1189621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žába</a:t>
            </a:r>
            <a:endParaRPr lang="cs-CZ" sz="4000" b="1" spc="50" dirty="0">
              <a:ln w="11430"/>
              <a:solidFill>
                <a:schemeClr val="accent3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38102" y="4259167"/>
            <a:ext cx="2712923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čarodějnice</a:t>
            </a:r>
            <a:endParaRPr lang="cs-CZ" sz="4000" b="1" spc="50" dirty="0">
              <a:ln w="11430"/>
              <a:solidFill>
                <a:schemeClr val="accent3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01533" y="5134409"/>
            <a:ext cx="3532057" cy="70788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spc="50" dirty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  <a:r>
              <a:rPr lang="cs-CZ" sz="40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rbové proutky</a:t>
            </a:r>
            <a:endParaRPr lang="cs-CZ" sz="4000" b="1" spc="50" dirty="0">
              <a:ln w="11430"/>
              <a:solidFill>
                <a:schemeClr val="accent3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4098" name="Picture 2" descr="http://www.clker.com/cliparts/0/1/9/1/1195438926464315668bee_aurore_d._rore_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2415" y="5301208"/>
            <a:ext cx="1632843" cy="1338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lker.com/cliparts/2/f/e/0/11971493801377027618molumen_Easter_eggs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4310" y="2996952"/>
            <a:ext cx="1481629" cy="1047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clker.com/cliparts/W/S/L/j/6/A/frog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816" y="1792604"/>
            <a:ext cx="894785" cy="778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Přímá spojnice 13"/>
          <p:cNvCxnSpPr>
            <a:stCxn id="3" idx="3"/>
          </p:cNvCxnSpPr>
          <p:nvPr/>
        </p:nvCxnSpPr>
        <p:spPr>
          <a:xfrm>
            <a:off x="2472415" y="1622703"/>
            <a:ext cx="4000335" cy="2094329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endCxn id="8" idx="1"/>
          </p:cNvCxnSpPr>
          <p:nvPr/>
        </p:nvCxnSpPr>
        <p:spPr>
          <a:xfrm flipV="1">
            <a:off x="2472415" y="1622703"/>
            <a:ext cx="4128466" cy="104716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3059832" y="2669867"/>
            <a:ext cx="3024336" cy="1047165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6" idx="3"/>
          </p:cNvCxnSpPr>
          <p:nvPr/>
        </p:nvCxnSpPr>
        <p:spPr>
          <a:xfrm>
            <a:off x="2845776" y="4613110"/>
            <a:ext cx="2302288" cy="87524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7" idx="3"/>
          </p:cNvCxnSpPr>
          <p:nvPr/>
        </p:nvCxnSpPr>
        <p:spPr>
          <a:xfrm flipV="1">
            <a:off x="2325783" y="4613110"/>
            <a:ext cx="3254329" cy="87524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951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688013"/>
          </a:xfrm>
        </p:spPr>
        <p:txBody>
          <a:bodyPr rtlCol="0">
            <a:normAutofit fontScale="70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Uveřejněné </a:t>
            </a:r>
            <a:r>
              <a:rPr lang="cs-CZ" sz="1600" dirty="0"/>
              <a:t>odkazy [cit. </a:t>
            </a:r>
            <a:r>
              <a:rPr lang="cs-CZ" sz="1600" dirty="0" smtClean="0"/>
              <a:t>2013-03-07].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slunce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www.clker.com/clipart-6492.html</a:t>
            </a:r>
          </a:p>
          <a:p>
            <a:pPr marL="0" indent="0">
              <a:buNone/>
              <a:defRPr/>
            </a:pPr>
            <a:r>
              <a:rPr lang="pt-BR" sz="1600" dirty="0"/>
              <a:t>motýl </a:t>
            </a:r>
            <a:r>
              <a:rPr lang="cs-CZ" sz="1600" dirty="0"/>
              <a:t>	</a:t>
            </a:r>
            <a:r>
              <a:rPr lang="pt-BR" sz="1600" dirty="0" smtClean="0"/>
              <a:t>http</a:t>
            </a:r>
            <a:r>
              <a:rPr lang="pt-BR" sz="1600" dirty="0"/>
              <a:t>://www.clker.com/clipart-butterflylighting</a:t>
            </a:r>
            <a:r>
              <a:rPr lang="cs-CZ" sz="1600" dirty="0" smtClean="0"/>
              <a:t>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tulipány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www.clker.com/clipart-2530.html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květina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://www.clker.com/clipart-2545.html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květina </a:t>
            </a:r>
            <a:r>
              <a:rPr lang="cs-CZ" sz="1600" dirty="0"/>
              <a:t>2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www.clker.com/clipart-lilys.html</a:t>
            </a:r>
          </a:p>
          <a:p>
            <a:pPr marL="0" indent="0">
              <a:buNone/>
              <a:defRPr/>
            </a:pPr>
            <a:r>
              <a:rPr lang="cs-CZ" sz="1600" dirty="0"/>
              <a:t>j</a:t>
            </a:r>
            <a:r>
              <a:rPr lang="cs-CZ" sz="1600" dirty="0" smtClean="0"/>
              <a:t>arní krajina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www.clker.com/clipart-garie-2.html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sněženka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commons.wikimedia.org/wiki/File:Galanthus_nivalis_1.jpg</a:t>
            </a:r>
          </a:p>
          <a:p>
            <a:pPr marL="0" indent="0">
              <a:buNone/>
              <a:defRPr/>
            </a:pPr>
            <a:r>
              <a:rPr lang="cs-CZ" sz="1600" dirty="0" smtClean="0"/>
              <a:t>tulipán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://commons.wikimedia.org/wiki/File:Tulip%C3%A1n_(4485851213).</a:t>
            </a:r>
            <a:r>
              <a:rPr lang="cs-CZ" sz="1600" dirty="0" smtClean="0"/>
              <a:t>jpg</a:t>
            </a:r>
          </a:p>
          <a:p>
            <a:pPr marL="0" indent="0">
              <a:buNone/>
              <a:defRPr/>
            </a:pPr>
            <a:r>
              <a:rPr lang="cs-CZ" sz="1600" dirty="0"/>
              <a:t>p</a:t>
            </a:r>
            <a:r>
              <a:rPr lang="cs-CZ" sz="1600" dirty="0" smtClean="0"/>
              <a:t>omněnka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://commons.wikimedia.org/wiki/File:Flickr_-_law_keven_-_A_Hint_of_Pink....jpg?uselang=cs</a:t>
            </a:r>
          </a:p>
          <a:p>
            <a:pPr marL="0" indent="0">
              <a:buNone/>
              <a:defRPr/>
            </a:pPr>
            <a:r>
              <a:rPr lang="cs-CZ" sz="1600" dirty="0" smtClean="0"/>
              <a:t>bledule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://commons.wikimedia.org/wiki/File:Bledule_jarn%C3%AD_(Leucojum_vernum)8.JPG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pampeliška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://commons.wikimedia.org/wiki/File:Pampeli%C5%A1ka.jpeg</a:t>
            </a:r>
            <a:endParaRPr lang="pt-BR" sz="1600" dirty="0"/>
          </a:p>
          <a:p>
            <a:pPr marL="0" indent="0">
              <a:buNone/>
              <a:defRPr/>
            </a:pPr>
            <a:r>
              <a:rPr lang="cs-CZ" sz="1600" dirty="0"/>
              <a:t>s</a:t>
            </a:r>
            <a:r>
              <a:rPr lang="cs-CZ" sz="1600" dirty="0" smtClean="0"/>
              <a:t>asanka</a:t>
            </a:r>
            <a:r>
              <a:rPr lang="cs-CZ" sz="1600" dirty="0"/>
              <a:t>	</a:t>
            </a:r>
            <a:r>
              <a:rPr lang="cs-CZ" sz="1600" dirty="0" smtClean="0"/>
              <a:t>http</a:t>
            </a:r>
            <a:r>
              <a:rPr lang="cs-CZ" sz="1600" dirty="0"/>
              <a:t>://commons.wikimedia.org/wiki/File:Lod%C4%9Bnice,_Sysl%C3%AD_louky,_Sasanka_lesn%C3%AD.jpg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narcis</a:t>
            </a:r>
            <a:r>
              <a:rPr lang="cs-CZ" sz="1600" dirty="0"/>
              <a:t>	http://commons.wikimedia.org/wiki/File:Narcis_(20).</a:t>
            </a:r>
            <a:r>
              <a:rPr lang="cs-CZ" sz="1600" dirty="0" smtClean="0"/>
              <a:t>jpg</a:t>
            </a:r>
          </a:p>
          <a:p>
            <a:pPr marL="0" indent="0">
              <a:buNone/>
              <a:defRPr/>
            </a:pPr>
            <a:r>
              <a:rPr lang="cs-CZ" sz="1600" dirty="0"/>
              <a:t>v</a:t>
            </a:r>
            <a:r>
              <a:rPr lang="cs-CZ" sz="1600" dirty="0" smtClean="0"/>
              <a:t>iolka	http</a:t>
            </a:r>
            <a:r>
              <a:rPr lang="cs-CZ" sz="1600" dirty="0"/>
              <a:t>://commons.wikimedia.org/wiki/File:Violka_u_cesty.JPG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pampeliška </a:t>
            </a:r>
            <a:r>
              <a:rPr lang="cs-CZ" sz="1600" dirty="0"/>
              <a:t>2	http://www.clker.com/clipart-12494.html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květina </a:t>
            </a:r>
            <a:r>
              <a:rPr lang="cs-CZ" sz="1600" dirty="0"/>
              <a:t>3	http://www.clker.com/clipart-4357.html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vlaštovka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://www.clker.com/clipart-swallow-2.html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včela</a:t>
            </a:r>
            <a:r>
              <a:rPr lang="cs-CZ" sz="1600" dirty="0"/>
              <a:t>	http://www.clker.com/clipart-11588.html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vejce</a:t>
            </a:r>
            <a:r>
              <a:rPr lang="cs-CZ" sz="1600" dirty="0"/>
              <a:t>	http://www.clker.com/clipart-15904.html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žába</a:t>
            </a:r>
            <a:r>
              <a:rPr lang="cs-CZ" sz="1600" dirty="0"/>
              <a:t>	http://www.clker.com/clipart-frog-2.html</a:t>
            </a:r>
          </a:p>
          <a:p>
            <a:pPr marL="0" indent="0">
              <a:buNone/>
              <a:defRPr/>
            </a:pPr>
            <a:r>
              <a:rPr lang="cs-CZ" sz="1600" dirty="0"/>
              <a:t>tráva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://www.clker.com/clipart-126797.html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32588" y="4649788"/>
            <a:ext cx="1727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6598181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</TotalTime>
  <Words>320</Words>
  <Application>Microsoft Office PowerPoint</Application>
  <PresentationFormat>Předvádění na obrazovce (4:3)</PresentationFormat>
  <Paragraphs>141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71</cp:revision>
  <cp:lastPrinted>2013-03-12T19:11:54Z</cp:lastPrinted>
  <dcterms:created xsi:type="dcterms:W3CDTF">2013-03-07T09:44:04Z</dcterms:created>
  <dcterms:modified xsi:type="dcterms:W3CDTF">2013-04-20T11:59:09Z</dcterms:modified>
</cp:coreProperties>
</file>