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9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1" r:id="rId6"/>
    <p:sldId id="264" r:id="rId7"/>
    <p:sldId id="270" r:id="rId8"/>
    <p:sldId id="271" r:id="rId9"/>
    <p:sldId id="272" r:id="rId10"/>
    <p:sldId id="273" r:id="rId11"/>
    <p:sldId id="274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94666D"/>
    <a:srgbClr val="764663"/>
    <a:srgbClr val="865C62"/>
    <a:srgbClr val="BD9FA3"/>
    <a:srgbClr val="ECB2E1"/>
    <a:srgbClr val="666699"/>
    <a:srgbClr val="CC3399"/>
    <a:srgbClr val="FF9999"/>
    <a:srgbClr val="FF99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VY_52_INOVACE_01_F+Z_05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RNDr. Ivana </a:t>
          </a:r>
          <a:r>
            <a:rPr lang="cs-CZ" sz="2000" dirty="0" err="1" smtClean="0"/>
            <a:t>Bělohradová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dirty="0" smtClean="0"/>
            <a:t>: F – 7.A – hustota - úvod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</a:t>
          </a:r>
          <a:r>
            <a:rPr lang="cs-CZ" sz="2000" smtClean="0"/>
            <a:t>PROJEKTU</a:t>
          </a:r>
          <a:r>
            <a:rPr lang="cs-CZ" sz="2000" smtClean="0"/>
            <a:t>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>
        <a:solidFill>
          <a:schemeClr val="bg1"/>
        </a:solidFill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-1057" custLinFactNeighborY="2034"/>
      <dgm:spPr>
        <a:solidFill>
          <a:schemeClr val="tx2">
            <a:lumMod val="50000"/>
          </a:schemeClr>
        </a:solidFill>
      </dgm:spPr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>
        <a:solidFill>
          <a:schemeClr val="bg1"/>
        </a:solidFill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>
        <a:solidFill>
          <a:schemeClr val="accent1"/>
        </a:solidFill>
      </dgm:spPr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>
        <a:solidFill>
          <a:schemeClr val="bg1"/>
        </a:solidFill>
      </dgm:spPr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07466DB-1603-4387-A223-6E177BF7A339}" type="presOf" srcId="{D1B46980-6531-4606-95E6-44980827E919}" destId="{2BE915AB-18AA-4053-B92C-3BFC9ED204BB}" srcOrd="1" destOrd="0" presId="urn:microsoft.com/office/officeart/2005/8/layout/target3"/>
    <dgm:cxn modelId="{84C84836-0F2A-4AA1-BD1F-D934BCA7C8E3}" type="presOf" srcId="{757F3AB3-0718-4624-B441-E567A8F0AB56}" destId="{333A1088-737F-45CB-B68E-254E46348037}" srcOrd="0" destOrd="0" presId="urn:microsoft.com/office/officeart/2005/8/layout/target3"/>
    <dgm:cxn modelId="{E1A0FAFE-F4AE-4484-BAA3-FDCA5D2C0AC2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A5AD078-1DA9-4405-A612-35BBCBC6AC88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D64EF9B-6F3F-4566-8DBF-44CA4BDD0CD8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41F5E3D-51D1-449A-9996-AA6C981BFECA}" type="presOf" srcId="{B651F6E3-6281-48DB-9319-2AEAFDAE7572}" destId="{6BB5E863-4638-4E1D-BFDE-399D028AC4ED}" srcOrd="1" destOrd="0" presId="urn:microsoft.com/office/officeart/2005/8/layout/target3"/>
    <dgm:cxn modelId="{5E34820F-B25A-4CE2-87E5-6498368EBFEE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A89BD8A-9F8D-45BD-B6EB-1D4C50917121}" type="presOf" srcId="{4C35D32F-0EAB-4CD7-82EE-45574DC2A586}" destId="{8BEBB6EC-1DAA-4CAC-8A25-BC0FCBD5DBD5}" srcOrd="0" destOrd="0" presId="urn:microsoft.com/office/officeart/2005/8/layout/target3"/>
    <dgm:cxn modelId="{EC679FBD-84F4-4440-8AEA-0A8F39C88550}" type="presOf" srcId="{D1B46980-6531-4606-95E6-44980827E919}" destId="{6140AFEC-043D-4C43-A2F9-D0F5331DF3A3}" srcOrd="0" destOrd="0" presId="urn:microsoft.com/office/officeart/2005/8/layout/target3"/>
    <dgm:cxn modelId="{9193BC1E-C604-4667-A00D-108623D25949}" type="presOf" srcId="{B651F6E3-6281-48DB-9319-2AEAFDAE7572}" destId="{619D679B-A015-4ECF-8348-D1034C574F40}" srcOrd="0" destOrd="0" presId="urn:microsoft.com/office/officeart/2005/8/layout/target3"/>
    <dgm:cxn modelId="{78043A32-5102-4BFA-9F33-2262955DDFF2}" type="presOf" srcId="{D8197B8C-B260-4A16-BDF4-0947B075E274}" destId="{25B08C86-7E15-44DC-BE7F-FFB55DD49D12}" srcOrd="0" destOrd="0" presId="urn:microsoft.com/office/officeart/2005/8/layout/target3"/>
    <dgm:cxn modelId="{524851B1-29E3-4C56-88C1-DF82CACFE135}" type="presParOf" srcId="{333A1088-737F-45CB-B68E-254E46348037}" destId="{F5ABB229-8D3B-4694-996A-96F23CF14429}" srcOrd="0" destOrd="0" presId="urn:microsoft.com/office/officeart/2005/8/layout/target3"/>
    <dgm:cxn modelId="{2F8990D7-A6AD-4509-B1A6-C96DDF2AA644}" type="presParOf" srcId="{333A1088-737F-45CB-B68E-254E46348037}" destId="{F41139FD-01EE-4571-8B17-4FB00FC51163}" srcOrd="1" destOrd="0" presId="urn:microsoft.com/office/officeart/2005/8/layout/target3"/>
    <dgm:cxn modelId="{B1462777-4488-4FB6-85CB-A6B3A104A8F2}" type="presParOf" srcId="{333A1088-737F-45CB-B68E-254E46348037}" destId="{D005CE8C-CC26-4C3E-AC11-E15060ECD759}" srcOrd="2" destOrd="0" presId="urn:microsoft.com/office/officeart/2005/8/layout/target3"/>
    <dgm:cxn modelId="{7778D20F-8E93-4F63-A179-1F6C455C5B47}" type="presParOf" srcId="{333A1088-737F-45CB-B68E-254E46348037}" destId="{2C702D82-9B77-49B7-9568-BB8EB47C3372}" srcOrd="3" destOrd="0" presId="urn:microsoft.com/office/officeart/2005/8/layout/target3"/>
    <dgm:cxn modelId="{4D1012C4-CEB7-4D1A-895F-02E631693EA1}" type="presParOf" srcId="{333A1088-737F-45CB-B68E-254E46348037}" destId="{A52A0455-90FF-4808-ABD0-F02540D31D5A}" srcOrd="4" destOrd="0" presId="urn:microsoft.com/office/officeart/2005/8/layout/target3"/>
    <dgm:cxn modelId="{60C1E5C5-3DA4-40CC-A66E-30E8A7368F15}" type="presParOf" srcId="{333A1088-737F-45CB-B68E-254E46348037}" destId="{6140AFEC-043D-4C43-A2F9-D0F5331DF3A3}" srcOrd="5" destOrd="0" presId="urn:microsoft.com/office/officeart/2005/8/layout/target3"/>
    <dgm:cxn modelId="{09BF8434-0495-4CAF-AA71-73601C1EE3E6}" type="presParOf" srcId="{333A1088-737F-45CB-B68E-254E46348037}" destId="{9358AC05-5D7D-4327-9F80-1AD486AEA664}" srcOrd="6" destOrd="0" presId="urn:microsoft.com/office/officeart/2005/8/layout/target3"/>
    <dgm:cxn modelId="{8BD697F3-3ACA-46A4-A65B-A54442637CD7}" type="presParOf" srcId="{333A1088-737F-45CB-B68E-254E46348037}" destId="{313FC574-E1CD-4FB4-B054-0B805CE0447D}" srcOrd="7" destOrd="0" presId="urn:microsoft.com/office/officeart/2005/8/layout/target3"/>
    <dgm:cxn modelId="{411920B0-50F6-489C-9D17-36D75BA36A28}" type="presParOf" srcId="{333A1088-737F-45CB-B68E-254E46348037}" destId="{619D679B-A015-4ECF-8348-D1034C574F40}" srcOrd="8" destOrd="0" presId="urn:microsoft.com/office/officeart/2005/8/layout/target3"/>
    <dgm:cxn modelId="{A729B4A2-361D-4A1B-97A2-9EEAE96097EF}" type="presParOf" srcId="{333A1088-737F-45CB-B68E-254E46348037}" destId="{322283A8-4A27-4CDA-BAE3-F381106A9174}" srcOrd="9" destOrd="0" presId="urn:microsoft.com/office/officeart/2005/8/layout/target3"/>
    <dgm:cxn modelId="{7A8E6893-EE5B-4F58-8277-F74F000311A4}" type="presParOf" srcId="{333A1088-737F-45CB-B68E-254E46348037}" destId="{FFC9F71D-1B4F-4AD9-A4A6-86ADEFC8AF5C}" srcOrd="10" destOrd="0" presId="urn:microsoft.com/office/officeart/2005/8/layout/target3"/>
    <dgm:cxn modelId="{BBD2CEAC-3F7A-4450-9E5B-D07A6291DE44}" type="presParOf" srcId="{333A1088-737F-45CB-B68E-254E46348037}" destId="{25B08C86-7E15-44DC-BE7F-FFB55DD49D12}" srcOrd="11" destOrd="0" presId="urn:microsoft.com/office/officeart/2005/8/layout/target3"/>
    <dgm:cxn modelId="{7C92DBDC-0328-4059-8D37-2707609A6C3C}" type="presParOf" srcId="{333A1088-737F-45CB-B68E-254E46348037}" destId="{76644BE8-9D7C-4C09-B250-3D10AF48CBB7}" srcOrd="12" destOrd="0" presId="urn:microsoft.com/office/officeart/2005/8/layout/target3"/>
    <dgm:cxn modelId="{4400FA4D-666D-43EB-8CEF-055F0B26DC05}" type="presParOf" srcId="{333A1088-737F-45CB-B68E-254E46348037}" destId="{EE85B701-7295-41C0-BA7A-34D3756A2AE6}" srcOrd="13" destOrd="0" presId="urn:microsoft.com/office/officeart/2005/8/layout/target3"/>
    <dgm:cxn modelId="{D5788945-885C-479A-A80F-FE3052755B08}" type="presParOf" srcId="{333A1088-737F-45CB-B68E-254E46348037}" destId="{8BEBB6EC-1DAA-4CAC-8A25-BC0FCBD5DBD5}" srcOrd="14" destOrd="0" presId="urn:microsoft.com/office/officeart/2005/8/layout/target3"/>
    <dgm:cxn modelId="{A128738F-1BC4-4B47-ABCD-09A18F2AAEDF}" type="presParOf" srcId="{333A1088-737F-45CB-B68E-254E46348037}" destId="{AED2198E-93D5-4001-81B4-73124B309672}" srcOrd="15" destOrd="0" presId="urn:microsoft.com/office/officeart/2005/8/layout/target3"/>
    <dgm:cxn modelId="{7E371DD7-CF02-4023-8EDD-E37DA8980616}" type="presParOf" srcId="{333A1088-737F-45CB-B68E-254E46348037}" destId="{2BE915AB-18AA-4053-B92C-3BFC9ED204BB}" srcOrd="16" destOrd="0" presId="urn:microsoft.com/office/officeart/2005/8/layout/target3"/>
    <dgm:cxn modelId="{EF384B61-2BBE-47B5-A7A2-9DD888EC6A05}" type="presParOf" srcId="{333A1088-737F-45CB-B68E-254E46348037}" destId="{6BB5E863-4638-4E1D-BFDE-399D028AC4ED}" srcOrd="17" destOrd="0" presId="urn:microsoft.com/office/officeart/2005/8/layout/target3"/>
    <dgm:cxn modelId="{217CC6E0-2568-47AD-9F8E-B83B253CFB3A}" type="presParOf" srcId="{333A1088-737F-45CB-B68E-254E46348037}" destId="{5A5FFA88-C948-4069-8E93-59FA12366E83}" srcOrd="18" destOrd="0" presId="urn:microsoft.com/office/officeart/2005/8/layout/target3"/>
    <dgm:cxn modelId="{F2B059BD-F047-473D-A08A-C30F71A517F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bg1"/>
        </a:solid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Uherský Ostroh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46235" y="448572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tx2">
            <a:lumMod val="50000"/>
          </a:schemeClr>
        </a:solid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RNDr. Ivana </a:t>
          </a:r>
          <a:r>
            <a:rPr lang="cs-CZ" sz="2000" kern="1200" dirty="0" err="1" smtClean="0"/>
            <a:t>Bělohradová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bg1"/>
        </a:solid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VY_32_INOVACE_01_TEMA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/>
        </a:solid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bg1"/>
        </a:solid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1DF8729-5ECD-43B6-B1A9-4A362477E0B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14932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F8729-5ECD-43B6-B1A9-4A362477E0B0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F8729-5ECD-43B6-B1A9-4A362477E0B0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F8729-5ECD-43B6-B1A9-4A362477E0B0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F8729-5ECD-43B6-B1A9-4A362477E0B0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F8729-5ECD-43B6-B1A9-4A362477E0B0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AC1D0EB-A4DF-4763-BA0A-080F2C6A8BF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BAE2C-1727-4111-895F-3E3AB389944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138FE32-E1A4-466C-BDE5-9A12C58C80F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773B1-B2B6-4BAF-A6A5-6DD7D2994C0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F810D-5B90-4D38-9F61-3A5C00359F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7F9CE-9EF5-4CA6-B8B8-AFA9EF9B83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531C0-D886-4217-8751-4B0820ADC9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BB788-9772-46EA-A5C2-7517A00781E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9765EEB-D74A-4684-ABC6-593B618B6B9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D70E6-8FEC-4FC6-B87B-6D18B03F07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143B1-C028-42E9-AD0E-ADCD253F06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5DA1D79-7D33-4BDB-8786-A95FC8BEDE6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0" r:id="rId1"/>
    <p:sldLayoutId id="2147484071" r:id="rId2"/>
    <p:sldLayoutId id="2147484072" r:id="rId3"/>
    <p:sldLayoutId id="2147484073" r:id="rId4"/>
    <p:sldLayoutId id="2147484074" r:id="rId5"/>
    <p:sldLayoutId id="2147484075" r:id="rId6"/>
    <p:sldLayoutId id="2147484076" r:id="rId7"/>
    <p:sldLayoutId id="2147484077" r:id="rId8"/>
    <p:sldLayoutId id="2147484078" r:id="rId9"/>
    <p:sldLayoutId id="2147484079" r:id="rId10"/>
    <p:sldLayoutId id="2147484080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813703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Anotace</a:t>
            </a:r>
            <a:endParaRPr lang="cs-CZ" dirty="0">
              <a:solidFill>
                <a:schemeClr val="accent1">
                  <a:lumMod val="75000"/>
                </a:schemeClr>
              </a:solidFill>
              <a:effectLst>
                <a:outerShdw blurRad="50800" dist="38100" algn="l" rotWithShape="0">
                  <a:schemeClr val="tx2">
                    <a:lumMod val="50000"/>
                    <a:alpha val="40000"/>
                  </a:scheme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latin typeface="Cambria" pitchFamily="18" charset="0"/>
                <a:cs typeface="Arial" pitchFamily="34" charset="0"/>
              </a:rPr>
              <a:t>Prezentace je určena </a:t>
            </a:r>
            <a:r>
              <a:rPr lang="cs-CZ" b="1" dirty="0" smtClean="0">
                <a:latin typeface="Cambria" pitchFamily="18" charset="0"/>
                <a:cs typeface="Arial" pitchFamily="34" charset="0"/>
              </a:rPr>
              <a:t>k seznámení žáků s novým učivem </a:t>
            </a:r>
            <a:r>
              <a:rPr lang="cs-CZ" dirty="0" smtClean="0">
                <a:latin typeface="Cambria" pitchFamily="18" charset="0"/>
                <a:cs typeface="Arial" pitchFamily="34" charset="0"/>
              </a:rPr>
              <a:t>– hustotou. Jsou zde uvedeny i příklady na procvičení převodů jednotek hustoty a na vyhledávání hodnot hustoty v tabulkách.</a:t>
            </a:r>
          </a:p>
          <a:p>
            <a:r>
              <a:rPr lang="cs-CZ" dirty="0" smtClean="0">
                <a:latin typeface="Cambria" pitchFamily="18" charset="0"/>
                <a:cs typeface="Arial" pitchFamily="34" charset="0"/>
              </a:rPr>
              <a:t> Příklady jsou vhodné k samostatnému či skupinovému procvičení s následnou kontrolou a případným vysvětlením chyb. Materiál lze výhodně využít i v rámci </a:t>
            </a:r>
            <a:r>
              <a:rPr lang="cs-CZ" b="1" dirty="0" smtClean="0">
                <a:latin typeface="Cambria" pitchFamily="18" charset="0"/>
                <a:cs typeface="Arial" pitchFamily="34" charset="0"/>
              </a:rPr>
              <a:t>shrnutí učiva</a:t>
            </a:r>
            <a:r>
              <a:rPr lang="cs-CZ" dirty="0" smtClean="0">
                <a:latin typeface="Cambria" pitchFamily="18" charset="0"/>
                <a:cs typeface="Arial" pitchFamily="34" charset="0"/>
              </a:rPr>
              <a:t>. Tabulky z prezentace jsou pro rychlejší práci připraveny i </a:t>
            </a:r>
            <a:r>
              <a:rPr lang="cs-CZ" smtClean="0">
                <a:latin typeface="Cambria" pitchFamily="18" charset="0"/>
                <a:cs typeface="Arial" pitchFamily="34" charset="0"/>
              </a:rPr>
              <a:t>ve Wordu.</a:t>
            </a:r>
            <a:endParaRPr lang="cs-CZ" dirty="0" smtClean="0">
              <a:latin typeface="Cambria" pitchFamily="18" charset="0"/>
              <a:cs typeface="Arial" pitchFamily="34" charset="0"/>
            </a:endParaRPr>
          </a:p>
          <a:p>
            <a:r>
              <a:rPr lang="cs-CZ" dirty="0" smtClean="0">
                <a:latin typeface="Cambria" pitchFamily="18" charset="0"/>
                <a:cs typeface="Arial" pitchFamily="34" charset="0"/>
              </a:rPr>
              <a:t>Práce s tímto materiálem byla užitečným zpestřením hodiny, podle odezvy žáků bylo vše srozumitelné.</a:t>
            </a:r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Zpět nebo Předchozí 4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14348" y="3000372"/>
            <a:ext cx="7772400" cy="1500187"/>
          </a:xfrm>
        </p:spPr>
        <p:txBody>
          <a:bodyPr>
            <a:normAutofit/>
          </a:bodyPr>
          <a:lstStyle/>
          <a:p>
            <a:pPr algn="ctr"/>
            <a:r>
              <a:rPr lang="cs-CZ" sz="8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Cambria" pitchFamily="18" charset="0"/>
                <a:ea typeface="+mj-ea"/>
                <a:cs typeface="Arial" pitchFamily="34" charset="0"/>
              </a:rPr>
              <a:t>Hustota látky</a:t>
            </a:r>
          </a:p>
          <a:p>
            <a:pPr algn="ctr"/>
            <a:endParaRPr lang="cs-CZ" sz="9600" dirty="0">
              <a:effectLst>
                <a:outerShdw blurRad="101600" dist="38100" dir="18900000" algn="bl" rotWithShape="0">
                  <a:schemeClr val="accent5">
                    <a:lumMod val="50000"/>
                    <a:alpha val="82000"/>
                  </a:schemeClr>
                </a:outerShdw>
              </a:effectLst>
              <a:latin typeface="+mj-lt"/>
            </a:endParaRPr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Zpět nebo Předchozí 4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642918"/>
            <a:ext cx="7772400" cy="989034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Cambria" pitchFamily="18" charset="0"/>
                <a:ea typeface="Cambria Math" pitchFamily="18" charset="0"/>
                <a:cs typeface="Arial" pitchFamily="34" charset="0"/>
              </a:rPr>
              <a:t>Hustota</a:t>
            </a:r>
            <a:endParaRPr lang="cs-CZ" dirty="0">
              <a:effectLst>
                <a:outerShdw blurRad="50800" dist="38100" dir="18900000" algn="bl" rotWithShape="0">
                  <a:schemeClr val="bg2">
                    <a:lumMod val="75000"/>
                    <a:alpha val="81000"/>
                  </a:schemeClr>
                </a:outerShdw>
              </a:effectLst>
              <a:latin typeface="Cambria" pitchFamily="18" charset="0"/>
              <a:ea typeface="Cambria Math" pitchFamily="18" charset="0"/>
            </a:endParaRPr>
          </a:p>
        </p:txBody>
      </p:sp>
      <p:sp>
        <p:nvSpPr>
          <p:cNvPr id="3" name="Zástupný symbol pro obsah 2"/>
          <p:cNvSpPr>
            <a:spLocks noGrp="1" noRot="1" noChangeAspect="1" noMove="1" noResize="1" noEditPoints="1" noAdjustHandles="1" noChangeArrowheads="1" noChangeShapeType="1" noTextEdit="1"/>
          </p:cNvSpPr>
          <p:nvPr>
            <p:ph sz="quarter" idx="1"/>
          </p:nvPr>
        </p:nvSpPr>
        <p:spPr>
          <a:xfrm>
            <a:off x="428596" y="1571612"/>
            <a:ext cx="8229600" cy="4881724"/>
          </a:xfrm>
          <a:blipFill rotWithShape="1">
            <a:blip r:embed="rId2"/>
            <a:stretch>
              <a:fillRect l="-741" t="-1998"/>
            </a:stretch>
          </a:blipFill>
        </p:spPr>
        <p:txBody>
          <a:bodyPr/>
          <a:lstStyle/>
          <a:p>
            <a:pPr>
              <a:buNone/>
            </a:pPr>
            <a:r>
              <a:rPr lang="cs-CZ" dirty="0">
                <a:noFill/>
              </a:rPr>
              <a:t> </a:t>
            </a:r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pět nebo Předchozí 5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 noRot="1" noChangeAspect="1" noMove="1" noResize="1" noEditPoints="1" noAdjustHandles="1" noChangeArrowheads="1" noChangeShapeType="1" noTextEdit="1"/>
          </p:cNvSpPr>
          <p:nvPr>
            <p:ph sz="quarter" idx="1"/>
          </p:nvPr>
        </p:nvSpPr>
        <p:spPr>
          <a:xfrm>
            <a:off x="214282" y="1785926"/>
            <a:ext cx="8786874" cy="4500594"/>
          </a:xfrm>
          <a:blipFill rotWithShape="1">
            <a:blip r:embed="rId2"/>
            <a:stretch>
              <a:fillRect l="-1387" t="-1220"/>
            </a:stretch>
          </a:blipFill>
        </p:spPr>
        <p:txBody>
          <a:bodyPr/>
          <a:lstStyle/>
          <a:p>
            <a:pPr>
              <a:buNone/>
            </a:pPr>
            <a:r>
              <a:rPr lang="cs-CZ" dirty="0" smtClean="0">
                <a:noFill/>
              </a:rPr>
              <a:t>  </a:t>
            </a:r>
            <a:r>
              <a:rPr lang="cs-CZ" dirty="0">
                <a:noFill/>
              </a:rPr>
              <a:t> 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571472" y="928670"/>
            <a:ext cx="55007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Cambria" pitchFamily="18" charset="0"/>
                <a:ea typeface="+mj-ea"/>
                <a:cs typeface="Arial" pitchFamily="34" charset="0"/>
              </a:rPr>
              <a:t>Převody jednotek</a:t>
            </a:r>
            <a:endParaRPr lang="cs-CZ" sz="4000" dirty="0" smtClean="0">
              <a:effectLst>
                <a:outerShdw blurRad="50800" dist="38100" dir="18900000" algn="bl" rotWithShape="0">
                  <a:schemeClr val="bg2">
                    <a:lumMod val="75000"/>
                    <a:alpha val="81000"/>
                  </a:schemeClr>
                </a:outerShdw>
              </a:effectLst>
              <a:latin typeface="Cambria" pitchFamily="18" charset="0"/>
              <a:ea typeface="+mj-ea"/>
              <a:cs typeface="+mj-cs"/>
            </a:endParaRPr>
          </a:p>
        </p:txBody>
      </p:sp>
      <p:sp>
        <p:nvSpPr>
          <p:cNvPr id="27" name="Tlačítko akce: Dopředu nebo Další 26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0" name="Skupina 29"/>
          <p:cNvGrpSpPr/>
          <p:nvPr/>
        </p:nvGrpSpPr>
        <p:grpSpPr>
          <a:xfrm>
            <a:off x="3403598" y="3868766"/>
            <a:ext cx="2669470" cy="1785950"/>
            <a:chOff x="3237265" y="3571876"/>
            <a:chExt cx="2669470" cy="1643074"/>
          </a:xfrm>
        </p:grpSpPr>
        <p:sp>
          <p:nvSpPr>
            <p:cNvPr id="17" name="Zahnutá šipka dolů 16"/>
            <p:cNvSpPr/>
            <p:nvPr/>
          </p:nvSpPr>
          <p:spPr>
            <a:xfrm>
              <a:off x="4143372" y="3571876"/>
              <a:ext cx="1000132" cy="285752"/>
            </a:xfrm>
            <a:prstGeom prst="curved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3" name="Zahnutá šipka dolů 22"/>
            <p:cNvSpPr/>
            <p:nvPr/>
          </p:nvSpPr>
          <p:spPr>
            <a:xfrm rot="10800000">
              <a:off x="4143372" y="4929198"/>
              <a:ext cx="1000132" cy="285752"/>
            </a:xfrm>
            <a:prstGeom prst="curved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grpSp>
          <p:nvGrpSpPr>
            <p:cNvPr id="29" name="Skupina 28"/>
            <p:cNvGrpSpPr/>
            <p:nvPr/>
          </p:nvGrpSpPr>
          <p:grpSpPr>
            <a:xfrm>
              <a:off x="3237265" y="4000504"/>
              <a:ext cx="2669470" cy="785818"/>
              <a:chOff x="2214546" y="4071942"/>
              <a:chExt cx="2669470" cy="785818"/>
            </a:xfrm>
          </p:grpSpPr>
          <mc:AlternateContent xmlns:mc="http://schemas.openxmlformats.org/markup-compatibility/2006">
            <mc:Choice xmlns:a14="http://schemas.microsoft.com/office/drawing/2010/main" xmlns="" Requires="a14">
              <p:sp>
                <p:nvSpPr>
                  <p:cNvPr id="7" name="Zaoblený obdélník 6"/>
                  <p:cNvSpPr/>
                  <p:nvPr/>
                </p:nvSpPr>
                <p:spPr>
                  <a:xfrm>
                    <a:off x="2214546" y="4071942"/>
                    <a:ext cx="1240710" cy="785818"/>
                  </a:xfrm>
                  <a:prstGeom prst="round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cs-CZ" sz="2800" i="1" smtClean="0">
                                  <a:solidFill>
                                    <a:schemeClr val="tx2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m:rPr>
                                  <m:sty m:val="p"/>
                                </m:rPr>
                                <a:rPr lang="cs-CZ" sz="2800" b="0" i="0" smtClean="0">
                                  <a:solidFill>
                                    <a:schemeClr val="tx2"/>
                                  </a:solidFill>
                                  <a:latin typeface="Cambria Math"/>
                                </a:rPr>
                                <m:t>g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cs-CZ" sz="2800" i="1" smtClean="0">
                                      <a:solidFill>
                                        <a:schemeClr val="tx2"/>
                                      </a:solidFill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cs-CZ" sz="2800" b="0" i="0" smtClean="0">
                                      <a:solidFill>
                                        <a:schemeClr val="tx2"/>
                                      </a:solidFill>
                                      <a:latin typeface="Cambria Math"/>
                                    </a:rPr>
                                    <m:t>cm</m:t>
                                  </m:r>
                                </m:e>
                                <m:sup>
                                  <m:r>
                                    <a:rPr lang="cs-CZ" sz="2800" b="0" i="0" smtClean="0">
                                      <a:solidFill>
                                        <a:schemeClr val="tx2"/>
                                      </a:solidFill>
                                      <a:latin typeface="Cambria Math"/>
                                    </a:rPr>
                                    <m:t>3</m:t>
                                  </m:r>
                                </m:sup>
                              </m:sSup>
                            </m:den>
                          </m:f>
                        </m:oMath>
                      </m:oMathPara>
                    </a14:m>
                    <a:endParaRPr lang="cs-CZ" sz="2800" dirty="0" smtClean="0">
                      <a:solidFill>
                        <a:schemeClr val="tx2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7" name="Zaoblený obdélník 6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214546" y="4071942"/>
                    <a:ext cx="1240710" cy="785818"/>
                  </a:xfrm>
                  <a:prstGeom prst="roundRect">
                    <a:avLst/>
                  </a:prstGeom>
                  <a:blipFill rotWithShape="1"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>
            <mc:Choice xmlns:a14="http://schemas.microsoft.com/office/drawing/2010/main" xmlns="" Requires="a14">
              <p:sp>
                <p:nvSpPr>
                  <p:cNvPr id="28" name="Zaoblený obdélník 27"/>
                  <p:cNvSpPr/>
                  <p:nvPr/>
                </p:nvSpPr>
                <p:spPr>
                  <a:xfrm>
                    <a:off x="3643306" y="4071942"/>
                    <a:ext cx="1240710" cy="785818"/>
                  </a:xfrm>
                  <a:prstGeom prst="round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cs-CZ" sz="2800" i="1" smtClean="0">
                                  <a:solidFill>
                                    <a:schemeClr val="tx2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m:rPr>
                                  <m:sty m:val="p"/>
                                </m:rPr>
                                <a:rPr lang="cs-CZ" sz="2800" b="0" i="0" smtClean="0">
                                  <a:solidFill>
                                    <a:schemeClr val="tx2"/>
                                  </a:solidFill>
                                  <a:latin typeface="Cambria Math"/>
                                </a:rPr>
                                <m:t>k</m:t>
                              </m:r>
                              <m:r>
                                <m:rPr>
                                  <m:sty m:val="p"/>
                                </m:rPr>
                                <a:rPr lang="cs-CZ" sz="2800" i="0">
                                  <a:solidFill>
                                    <a:schemeClr val="tx2"/>
                                  </a:solidFill>
                                  <a:latin typeface="Cambria Math"/>
                                </a:rPr>
                                <m:t>g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cs-CZ" sz="2800" i="1">
                                      <a:solidFill>
                                        <a:schemeClr val="tx2"/>
                                      </a:solidFill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cs-CZ" sz="2800" i="0">
                                      <a:solidFill>
                                        <a:schemeClr val="tx2"/>
                                      </a:solidFill>
                                      <a:latin typeface="Cambria Math"/>
                                    </a:rPr>
                                    <m:t>m</m:t>
                                  </m:r>
                                </m:e>
                                <m:sup>
                                  <m:r>
                                    <a:rPr lang="cs-CZ" sz="2800" i="0">
                                      <a:solidFill>
                                        <a:schemeClr val="tx2"/>
                                      </a:solidFill>
                                      <a:latin typeface="Cambria Math"/>
                                    </a:rPr>
                                    <m:t>3</m:t>
                                  </m:r>
                                </m:sup>
                              </m:sSup>
                            </m:den>
                          </m:f>
                        </m:oMath>
                      </m:oMathPara>
                    </a14:m>
                    <a:endParaRPr lang="cs-CZ" sz="2800" dirty="0" smtClean="0">
                      <a:solidFill>
                        <a:schemeClr val="tx2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28" name="Zaoblený obdélník 27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643306" y="4071942"/>
                    <a:ext cx="1240710" cy="785818"/>
                  </a:xfrm>
                  <a:prstGeom prst="roundRect">
                    <a:avLst/>
                  </a:prstGeom>
                  <a:blipFill rotWithShape="1"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sp>
        <p:nvSpPr>
          <p:cNvPr id="11" name="Tlačítko akce: Zpět nebo Předchozí 10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785794"/>
            <a:ext cx="8043890" cy="928694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Cambria" pitchFamily="18" charset="0"/>
                <a:cs typeface="Arial" pitchFamily="34" charset="0"/>
              </a:rPr>
              <a:t>Úkol 1</a:t>
            </a:r>
            <a:endParaRPr lang="cs-CZ" dirty="0">
              <a:solidFill>
                <a:schemeClr val="accent1">
                  <a:lumMod val="75000"/>
                </a:schemeClr>
              </a:solidFill>
              <a:effectLst>
                <a:outerShdw blurRad="50800" dist="38100" algn="l" rotWithShape="0">
                  <a:schemeClr val="tx2">
                    <a:lumMod val="50000"/>
                    <a:alpha val="40000"/>
                  </a:schemeClr>
                </a:outerShdw>
              </a:effectLst>
              <a:latin typeface="Cambria" pitchFamily="18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1472" y="1785926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Cambria" pitchFamily="18" charset="0"/>
                <a:cs typeface="Arial" pitchFamily="34" charset="0"/>
              </a:rPr>
              <a:t>Doplň tabulku</a:t>
            </a:r>
            <a:endParaRPr lang="cs-CZ" sz="3200" b="1" dirty="0">
              <a:latin typeface="Cambria" pitchFamily="18" charset="0"/>
              <a:cs typeface="Arial" pitchFamily="34" charset="0"/>
            </a:endParaRPr>
          </a:p>
        </p:txBody>
      </p:sp>
      <p:sp>
        <p:nvSpPr>
          <p:cNvPr id="23" name="Tlačítko akce: Dopředu nebo Další 22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7" name="Tabulka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04738433"/>
                  </p:ext>
                </p:extLst>
              </p:nvPr>
            </p:nvGraphicFramePr>
            <p:xfrm>
              <a:off x="1571604" y="2571744"/>
              <a:ext cx="6096000" cy="364989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048000"/>
                    <a:gridCol w="3048000"/>
                  </a:tblGrid>
                  <a:tr h="57324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b="0" i="0" smtClean="0">
                                        <a:latin typeface="Cambria Math"/>
                                        <a:ea typeface="Cambria Math" pitchFamily="18" charset="0"/>
                                        <a:cs typeface="Arial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cs-CZ" sz="2400" b="0" i="0" smtClean="0">
                                        <a:latin typeface="Cambria Math"/>
                                        <a:ea typeface="Cambria Math" pitchFamily="18" charset="0"/>
                                        <a:cs typeface="Arial" pitchFamily="34" charset="0"/>
                                      </a:rPr>
                                      <m:t>g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cs-CZ" sz="2400" b="0" i="0" smtClean="0">
                                            <a:latin typeface="Cambria Math"/>
                                            <a:ea typeface="Cambria Math" pitchFamily="18" charset="0"/>
                                            <a:cs typeface="Arial" pitchFamily="34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cs-CZ" sz="2400" b="0" i="0" smtClean="0">
                                            <a:latin typeface="Cambria Math"/>
                                            <a:ea typeface="Cambria Math" pitchFamily="18" charset="0"/>
                                            <a:cs typeface="Arial" pitchFamily="34" charset="0"/>
                                          </a:rPr>
                                          <m:t>cm</m:t>
                                        </m:r>
                                      </m:e>
                                      <m:sup>
                                        <m:r>
                                          <a:rPr lang="cs-CZ" sz="2400" b="0" i="0" smtClean="0">
                                            <a:latin typeface="Cambria Math"/>
                                            <a:ea typeface="Cambria Math" pitchFamily="18" charset="0"/>
                                            <a:cs typeface="Arial" pitchFamily="34" charset="0"/>
                                          </a:rPr>
                                          <m:t>3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cs-CZ" sz="2400" b="0" i="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b="0" i="1" smtClean="0">
                                        <a:latin typeface="Cambria Math"/>
                                        <a:ea typeface="Cambria Math" pitchFamily="18" charset="0"/>
                                        <a:cs typeface="Arial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cs-CZ" sz="2400" b="0" i="0" smtClean="0">
                                        <a:latin typeface="Cambria Math"/>
                                        <a:ea typeface="Cambria Math" pitchFamily="18" charset="0"/>
                                        <a:cs typeface="Arial" pitchFamily="34" charset="0"/>
                                      </a:rPr>
                                      <m:t>k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cs-CZ" sz="2400" b="0" i="0" smtClean="0">
                                        <a:latin typeface="Cambria Math"/>
                                        <a:ea typeface="Cambria Math" pitchFamily="18" charset="0"/>
                                        <a:cs typeface="Arial" pitchFamily="34" charset="0"/>
                                      </a:rPr>
                                      <m:t>g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cs-CZ" sz="2400" b="0" i="1" smtClean="0">
                                            <a:latin typeface="Cambria Math"/>
                                            <a:ea typeface="Cambria Math" pitchFamily="18" charset="0"/>
                                            <a:cs typeface="Arial" pitchFamily="34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cs-CZ" sz="2400" b="0" i="0" smtClean="0">
                                            <a:latin typeface="Cambria Math"/>
                                            <a:ea typeface="Cambria Math" pitchFamily="18" charset="0"/>
                                            <a:cs typeface="Arial" pitchFamily="34" charset="0"/>
                                          </a:rPr>
                                          <m:t>m</m:t>
                                        </m:r>
                                      </m:e>
                                      <m:sup>
                                        <m:r>
                                          <a:rPr lang="cs-CZ" sz="2400" b="0" i="0" smtClean="0">
                                            <a:latin typeface="Cambria Math"/>
                                            <a:ea typeface="Cambria Math" pitchFamily="18" charset="0"/>
                                            <a:cs typeface="Arial" pitchFamily="34" charset="0"/>
                                          </a:rPr>
                                          <m:t>3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cs-CZ" sz="2400" b="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solidFill>
                                <a:schemeClr val="tx1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0,64</a:t>
                          </a:r>
                          <a:endParaRPr lang="cs-CZ" sz="2800" dirty="0">
                            <a:solidFill>
                              <a:schemeClr val="tx1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7 800</a:t>
                          </a:r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8,600</a:t>
                          </a:r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0,789</a:t>
                          </a:r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endParaRPr lang="cs-CZ" sz="280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917</a:t>
                          </a:r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7" name="Tabulka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val="704738433"/>
                  </p:ext>
                </p:extLst>
              </p:nvPr>
            </p:nvGraphicFramePr>
            <p:xfrm>
              <a:off x="1571604" y="2571744"/>
              <a:ext cx="6096000" cy="364989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048000"/>
                    <a:gridCol w="3048000"/>
                  </a:tblGrid>
                  <a:tr h="783654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200" t="-775" r="-100000" b="-3821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200" t="-775" b="-382171"/>
                          </a:stretch>
                        </a:blipFill>
                      </a:tcPr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solidFill>
                                <a:schemeClr val="tx1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0,64</a:t>
                          </a:r>
                          <a:endParaRPr lang="cs-CZ" sz="2800" dirty="0">
                            <a:solidFill>
                              <a:schemeClr val="tx1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7 800</a:t>
                          </a:r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8,600</a:t>
                          </a:r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0,789</a:t>
                          </a:r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endParaRPr lang="cs-CZ" sz="280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917</a:t>
                          </a:r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Tlačítko akce: Zpět nebo Předchozí 5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642918"/>
            <a:ext cx="8043890" cy="107157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Cambria" pitchFamily="18" charset="0"/>
                <a:cs typeface="Arial" pitchFamily="34" charset="0"/>
              </a:rPr>
              <a:t>Úkol 1</a:t>
            </a:r>
            <a:endParaRPr lang="cs-CZ" dirty="0">
              <a:solidFill>
                <a:schemeClr val="accent1">
                  <a:lumMod val="75000"/>
                </a:schemeClr>
              </a:solidFill>
              <a:effectLst>
                <a:outerShdw blurRad="50800" dist="38100" algn="l" rotWithShape="0">
                  <a:schemeClr val="tx2">
                    <a:lumMod val="50000"/>
                    <a:alpha val="40000"/>
                  </a:schemeClr>
                </a:outerShdw>
              </a:effectLst>
              <a:latin typeface="Cambria" pitchFamily="18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1472" y="1785926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Cambria" pitchFamily="18" charset="0"/>
                <a:cs typeface="Arial" pitchFamily="34" charset="0"/>
              </a:rPr>
              <a:t>Doplň tabulku</a:t>
            </a:r>
            <a:endParaRPr lang="cs-CZ" sz="3200" b="1" dirty="0">
              <a:latin typeface="Cambria" pitchFamily="18" charset="0"/>
              <a:cs typeface="Arial" pitchFamily="34" charset="0"/>
            </a:endParaRPr>
          </a:p>
        </p:txBody>
      </p:sp>
      <p:sp>
        <p:nvSpPr>
          <p:cNvPr id="23" name="Tlačítko akce: Dopředu nebo Další 22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7" name="Tabulka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3423455"/>
                  </p:ext>
                </p:extLst>
              </p:nvPr>
            </p:nvGraphicFramePr>
            <p:xfrm>
              <a:off x="1571604" y="2571744"/>
              <a:ext cx="6096000" cy="364989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048000"/>
                    <a:gridCol w="3048000"/>
                  </a:tblGrid>
                  <a:tr h="57324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b="0" i="1" smtClean="0">
                                        <a:latin typeface="Cambria Math"/>
                                        <a:ea typeface="Cambria Math" pitchFamily="18" charset="0"/>
                                        <a:cs typeface="Arial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cs-CZ" sz="2400" b="0" i="0" smtClean="0">
                                        <a:latin typeface="Cambria Math"/>
                                        <a:ea typeface="Cambria Math" pitchFamily="18" charset="0"/>
                                        <a:cs typeface="Arial" pitchFamily="34" charset="0"/>
                                      </a:rPr>
                                      <m:t>g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cs-CZ" sz="2400" b="0" i="1" smtClean="0">
                                            <a:latin typeface="Cambria Math"/>
                                            <a:ea typeface="Cambria Math" pitchFamily="18" charset="0"/>
                                            <a:cs typeface="Arial" pitchFamily="34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cs-CZ" sz="2400" b="0" i="0" smtClean="0">
                                            <a:latin typeface="Cambria Math"/>
                                            <a:ea typeface="Cambria Math" pitchFamily="18" charset="0"/>
                                            <a:cs typeface="Arial" pitchFamily="34" charset="0"/>
                                          </a:rPr>
                                          <m:t>cm</m:t>
                                        </m:r>
                                      </m:e>
                                      <m:sup>
                                        <m:r>
                                          <a:rPr lang="cs-CZ" sz="2400" b="0" i="0" smtClean="0">
                                            <a:latin typeface="Cambria Math"/>
                                            <a:ea typeface="Cambria Math" pitchFamily="18" charset="0"/>
                                            <a:cs typeface="Arial" pitchFamily="34" charset="0"/>
                                          </a:rPr>
                                          <m:t>3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cs-CZ" sz="2400" b="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2400" b="0" i="0" smtClean="0">
                                        <a:latin typeface="Cambria Math"/>
                                        <a:ea typeface="Cambria Math" pitchFamily="18" charset="0"/>
                                        <a:cs typeface="Arial" pitchFamily="34" charset="0"/>
                                      </a:rPr>
                                    </m:ctrlPr>
                                  </m:fPr>
                                  <m:num>
                                    <m:r>
                                      <m:rPr>
                                        <m:sty m:val="p"/>
                                      </m:rPr>
                                      <a:rPr lang="cs-CZ" sz="2400" b="0" i="0" smtClean="0">
                                        <a:latin typeface="Cambria Math"/>
                                        <a:ea typeface="Cambria Math" pitchFamily="18" charset="0"/>
                                        <a:cs typeface="Arial" pitchFamily="34" charset="0"/>
                                      </a:rPr>
                                      <m:t>k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cs-CZ" sz="2400" b="0" i="0" smtClean="0">
                                        <a:latin typeface="Cambria Math"/>
                                        <a:ea typeface="Cambria Math" pitchFamily="18" charset="0"/>
                                        <a:cs typeface="Arial" pitchFamily="34" charset="0"/>
                                      </a:rPr>
                                      <m:t>g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cs-CZ" sz="2400" b="0" i="0" smtClean="0">
                                            <a:latin typeface="Cambria Math"/>
                                            <a:ea typeface="Cambria Math" pitchFamily="18" charset="0"/>
                                            <a:cs typeface="Arial" pitchFamily="34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cs-CZ" sz="2400" b="0" i="0" smtClean="0">
                                            <a:latin typeface="Cambria Math"/>
                                            <a:ea typeface="Cambria Math" pitchFamily="18" charset="0"/>
                                            <a:cs typeface="Arial" pitchFamily="34" charset="0"/>
                                          </a:rPr>
                                          <m:t>m</m:t>
                                        </m:r>
                                      </m:e>
                                      <m:sup>
                                        <m:r>
                                          <a:rPr lang="cs-CZ" sz="2400" b="0" i="0" smtClean="0">
                                            <a:latin typeface="Cambria Math"/>
                                            <a:ea typeface="Cambria Math" pitchFamily="18" charset="0"/>
                                            <a:cs typeface="Arial" pitchFamily="34" charset="0"/>
                                          </a:rPr>
                                          <m:t>3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cs-CZ" sz="2400" b="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solidFill>
                                <a:schemeClr val="tx1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0,64</a:t>
                          </a:r>
                          <a:endParaRPr lang="cs-CZ" sz="2800" dirty="0">
                            <a:solidFill>
                              <a:schemeClr val="tx1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640</a:t>
                          </a:r>
                          <a:endParaRPr lang="cs-CZ" sz="2800" dirty="0">
                            <a:solidFill>
                              <a:srgbClr val="C0000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800" kern="12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7,8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7 800</a:t>
                          </a:r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8,6</a:t>
                          </a:r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800" kern="12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8 600</a:t>
                          </a:r>
                        </a:p>
                      </a:txBody>
                      <a:tcPr anchor="ctr"/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0,789</a:t>
                          </a:r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800" kern="12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789</a:t>
                          </a:r>
                        </a:p>
                      </a:txBody>
                      <a:tcPr anchor="ctr"/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800" kern="12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0,917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917</a:t>
                          </a:r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7" name="Tabulka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val="363423455"/>
                  </p:ext>
                </p:extLst>
              </p:nvPr>
            </p:nvGraphicFramePr>
            <p:xfrm>
              <a:off x="1571604" y="2571744"/>
              <a:ext cx="6096000" cy="364989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048000"/>
                    <a:gridCol w="3048000"/>
                  </a:tblGrid>
                  <a:tr h="783654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200" t="-775" r="-100000" b="-3821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100200" t="-775" b="-382171"/>
                          </a:stretch>
                        </a:blipFill>
                      </a:tcPr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solidFill>
                                <a:schemeClr val="tx1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0,64</a:t>
                          </a:r>
                          <a:endParaRPr lang="cs-CZ" sz="2800" dirty="0">
                            <a:solidFill>
                              <a:schemeClr val="tx1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640</a:t>
                          </a:r>
                          <a:endParaRPr lang="cs-CZ" sz="2800" dirty="0">
                            <a:solidFill>
                              <a:srgbClr val="C0000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800" kern="12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7,8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7 800</a:t>
                          </a:r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8,6</a:t>
                          </a:r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800" kern="12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8 600</a:t>
                          </a:r>
                        </a:p>
                      </a:txBody>
                      <a:tcPr anchor="ctr"/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0,789</a:t>
                          </a:r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800" kern="12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789</a:t>
                          </a:r>
                        </a:p>
                      </a:txBody>
                      <a:tcPr anchor="ctr"/>
                    </a:tc>
                  </a:tr>
                  <a:tr h="57324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800" kern="12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0,917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917</a:t>
                          </a:r>
                          <a:endParaRPr lang="cs-CZ" sz="28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Tlačítko akce: Zpět nebo Předchozí 5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857232"/>
            <a:ext cx="8043890" cy="85725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Cambria" pitchFamily="18" charset="0"/>
                <a:cs typeface="Arial" pitchFamily="34" charset="0"/>
              </a:rPr>
              <a:t>Úkol 2</a:t>
            </a:r>
            <a:endParaRPr lang="cs-CZ" dirty="0">
              <a:solidFill>
                <a:schemeClr val="accent1">
                  <a:lumMod val="75000"/>
                </a:schemeClr>
              </a:solidFill>
              <a:effectLst>
                <a:outerShdw blurRad="50800" dist="38100" algn="l" rotWithShape="0">
                  <a:schemeClr val="tx2">
                    <a:lumMod val="50000"/>
                    <a:alpha val="40000"/>
                  </a:schemeClr>
                </a:outerShdw>
              </a:effectLst>
              <a:latin typeface="Cambria" pitchFamily="18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1472" y="1785926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Cambria" pitchFamily="18" charset="0"/>
                <a:cs typeface="Arial" pitchFamily="34" charset="0"/>
              </a:rPr>
              <a:t>Vyhledej v tabulkách (F</a:t>
            </a:r>
            <a:r>
              <a:rPr lang="cs-CZ" sz="3200" b="1" baseline="-25000" dirty="0" smtClean="0">
                <a:latin typeface="Cambria" pitchFamily="18" charset="0"/>
                <a:cs typeface="Arial" pitchFamily="34" charset="0"/>
              </a:rPr>
              <a:t>10</a:t>
            </a:r>
            <a:r>
              <a:rPr lang="cs-CZ" sz="3200" b="1" dirty="0" smtClean="0">
                <a:latin typeface="Cambria" pitchFamily="18" charset="0"/>
                <a:cs typeface="Arial" pitchFamily="34" charset="0"/>
              </a:rPr>
              <a:t> a CH</a:t>
            </a:r>
            <a:r>
              <a:rPr lang="cs-CZ" sz="3200" b="1" baseline="-25000" dirty="0" smtClean="0">
                <a:latin typeface="Cambria" pitchFamily="18" charset="0"/>
                <a:cs typeface="Arial" pitchFamily="34" charset="0"/>
              </a:rPr>
              <a:t>1</a:t>
            </a:r>
            <a:r>
              <a:rPr lang="cs-CZ" sz="3200" b="1" dirty="0" smtClean="0">
                <a:latin typeface="Cambria" pitchFamily="18" charset="0"/>
                <a:cs typeface="Arial" pitchFamily="34" charset="0"/>
              </a:rPr>
              <a:t>):</a:t>
            </a:r>
            <a:endParaRPr lang="cs-CZ" sz="3200" b="1" dirty="0">
              <a:latin typeface="Cambria" pitchFamily="18" charset="0"/>
              <a:cs typeface="Arial" pitchFamily="34" charset="0"/>
            </a:endParaRPr>
          </a:p>
        </p:txBody>
      </p:sp>
      <p:sp>
        <p:nvSpPr>
          <p:cNvPr id="23" name="Tlačítko akce: Dopředu nebo Další 22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9" name="Tabulka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13938488"/>
                  </p:ext>
                </p:extLst>
              </p:nvPr>
            </p:nvGraphicFramePr>
            <p:xfrm>
              <a:off x="1174765" y="2357430"/>
              <a:ext cx="2484430" cy="423296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42215"/>
                    <a:gridCol w="1242215"/>
                  </a:tblGrid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hustota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2400" b="0" i="1" smtClean="0">
                                      <a:latin typeface="Cambria Math"/>
                                      <a:ea typeface="Cambria Math" pitchFamily="18" charset="0"/>
                                      <a:cs typeface="Arial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sty m:val="p"/>
                                    </m:rPr>
                                    <a:rPr lang="cs-CZ" sz="2400" b="0" i="0" smtClean="0">
                                      <a:latin typeface="Cambria Math"/>
                                      <a:ea typeface="Cambria Math" pitchFamily="18" charset="0"/>
                                      <a:cs typeface="Arial" pitchFamily="34" charset="0"/>
                                    </a:rPr>
                                    <m:t>kg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cs-CZ" sz="2400" b="0" i="1" smtClean="0">
                                          <a:latin typeface="Cambria Math"/>
                                          <a:ea typeface="Cambria Math" pitchFamily="18" charset="0"/>
                                          <a:cs typeface="Arial" pitchFamily="34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cs-CZ" sz="2400" b="0" i="0" smtClean="0">
                                          <a:latin typeface="Cambria Math"/>
                                          <a:ea typeface="Cambria Math" pitchFamily="18" charset="0"/>
                                          <a:cs typeface="Arial" pitchFamily="34" charset="0"/>
                                        </a:rPr>
                                        <m:t>m</m:t>
                                      </m:r>
                                    </m:e>
                                    <m:sup>
                                      <m:r>
                                        <a:rPr lang="cs-CZ" sz="2400" b="0" i="0" smtClean="0">
                                          <a:latin typeface="Cambria Math"/>
                                          <a:ea typeface="Cambria Math" pitchFamily="18" charset="0"/>
                                          <a:cs typeface="Arial" pitchFamily="34" charset="0"/>
                                        </a:rPr>
                                        <m:t>3</m:t>
                                      </m:r>
                                    </m:sup>
                                  </m:sSup>
                                </m:den>
                              </m:f>
                            </m:oMath>
                          </a14:m>
                          <a:endParaRPr lang="cs-CZ" sz="2400" b="0" i="0" dirty="0" smtClean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400" b="0" kern="1200" dirty="0" smtClean="0">
                              <a:solidFill>
                                <a:schemeClr val="lt1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látka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1 400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sz="16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F</a:t>
                          </a:r>
                          <a:endParaRPr lang="cs-CZ" sz="1600" dirty="0">
                            <a:solidFill>
                              <a:srgbClr val="0070C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marL="0" algn="l" rtl="0" eaLnBrk="1" latinLnBrk="0" hangingPunct="1"/>
                          <a:r>
                            <a:rPr kumimoji="0" lang="cs-CZ" sz="1600" kern="12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F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ocel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marL="0" algn="l" rtl="0" eaLnBrk="1" latinLnBrk="0" hangingPunct="1"/>
                          <a:r>
                            <a:rPr kumimoji="0" lang="cs-CZ" sz="1600" kern="12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CH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hliník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19 300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algn="l" rtl="0" eaLnBrk="1" latinLnBrk="0" hangingPunct="1"/>
                          <a:r>
                            <a:rPr kumimoji="0" lang="cs-CZ" sz="1600" kern="12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CH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2 600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algn="l" rtl="0" eaLnBrk="1" latinLnBrk="0" hangingPunct="1"/>
                          <a:r>
                            <a:rPr kumimoji="0" lang="cs-CZ" sz="1600" kern="12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CH</a:t>
                          </a:r>
                        </a:p>
                      </a:txBody>
                      <a:tcPr anchor="ctr"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9" name="Tabulka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a14="http://schemas.microsoft.com/office/drawing/2010/main" xmlns="" xmlns:p14="http://schemas.microsoft.com/office/powerpoint/2010/main" val="3313938488"/>
                  </p:ext>
                </p:extLst>
              </p:nvPr>
            </p:nvGraphicFramePr>
            <p:xfrm>
              <a:off x="1174765" y="2357430"/>
              <a:ext cx="2484430" cy="423296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42215"/>
                    <a:gridCol w="1242215"/>
                  </a:tblGrid>
                  <a:tr h="991807"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490" t="-4908" r="-100000" b="-33006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400" b="0" kern="1200" dirty="0" smtClean="0">
                              <a:solidFill>
                                <a:schemeClr val="lt1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látka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1 400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sz="16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F</a:t>
                          </a:r>
                          <a:endParaRPr lang="cs-CZ" sz="1600" dirty="0">
                            <a:solidFill>
                              <a:srgbClr val="0070C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marL="0" algn="l" rtl="0" eaLnBrk="1" latinLnBrk="0" hangingPunct="1"/>
                          <a:r>
                            <a:rPr kumimoji="0" lang="cs-CZ" sz="1600" kern="12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F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ocel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marL="0" algn="l" rtl="0" eaLnBrk="1" latinLnBrk="0" hangingPunct="1"/>
                          <a:r>
                            <a:rPr kumimoji="0" lang="cs-CZ" sz="1600" kern="12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CH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hliník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19 300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algn="l" rtl="0" eaLnBrk="1" latinLnBrk="0" hangingPunct="1"/>
                          <a:r>
                            <a:rPr kumimoji="0" lang="cs-CZ" sz="1600" kern="12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CH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2 600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algn="l" rtl="0" eaLnBrk="1" latinLnBrk="0" hangingPunct="1"/>
                          <a:r>
                            <a:rPr kumimoji="0" lang="cs-CZ" sz="1600" kern="12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CH</a:t>
                          </a:r>
                        </a:p>
                      </a:txBody>
                      <a:tcPr anchor="ctr"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10" name="Tabulka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24700521"/>
                  </p:ext>
                </p:extLst>
              </p:nvPr>
            </p:nvGraphicFramePr>
            <p:xfrm>
              <a:off x="5072066" y="2357430"/>
              <a:ext cx="2420958" cy="423296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0479"/>
                    <a:gridCol w="1210479"/>
                  </a:tblGrid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látka</a:t>
                          </a:r>
                          <a:endParaRPr lang="cs-CZ" sz="2400" b="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2400" b="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hustota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2400" b="0" i="1" smtClean="0">
                                      <a:latin typeface="Cambria Math"/>
                                      <a:ea typeface="Cambria Math" pitchFamily="18" charset="0"/>
                                      <a:cs typeface="Arial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sty m:val="p"/>
                                    </m:rPr>
                                    <a:rPr lang="cs-CZ" sz="2400" b="0" i="0" smtClean="0">
                                      <a:latin typeface="Cambria Math"/>
                                      <a:ea typeface="Cambria Math" pitchFamily="18" charset="0"/>
                                      <a:cs typeface="Arial" pitchFamily="34" charset="0"/>
                                    </a:rPr>
                                    <m:t>kg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cs-CZ" sz="2400" b="0" i="1" smtClean="0">
                                          <a:latin typeface="Cambria Math"/>
                                          <a:ea typeface="Cambria Math" pitchFamily="18" charset="0"/>
                                          <a:cs typeface="Arial" pitchFamily="34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cs-CZ" sz="2400" b="0" i="0" smtClean="0">
                                          <a:latin typeface="Cambria Math"/>
                                          <a:ea typeface="Cambria Math" pitchFamily="18" charset="0"/>
                                          <a:cs typeface="Arial" pitchFamily="34" charset="0"/>
                                        </a:rPr>
                                        <m:t>m</m:t>
                                      </m:r>
                                    </m:e>
                                    <m:sup>
                                      <m:r>
                                        <a:rPr lang="cs-CZ" sz="2400" b="0" i="0" smtClean="0">
                                          <a:latin typeface="Cambria Math"/>
                                          <a:ea typeface="Cambria Math" pitchFamily="18" charset="0"/>
                                          <a:cs typeface="Arial" pitchFamily="34" charset="0"/>
                                        </a:rPr>
                                        <m:t>3</m:t>
                                      </m:r>
                                    </m:sup>
                                  </m:sSup>
                                </m:den>
                              </m:f>
                            </m:oMath>
                          </a14:m>
                          <a:endParaRPr lang="cs-CZ" sz="2400" b="0" i="0" dirty="0" smtClean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voda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algn="l" rtl="0" eaLnBrk="1" latinLnBrk="0" hangingPunct="1"/>
                          <a:r>
                            <a:rPr kumimoji="0" lang="cs-CZ" sz="1600" kern="12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F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led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algn="l" rtl="0" eaLnBrk="1" latinLnBrk="0" hangingPunct="1"/>
                          <a:r>
                            <a:rPr kumimoji="0" lang="cs-CZ" sz="1600" kern="12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F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marL="0" algn="l" rtl="0" eaLnBrk="1" latinLnBrk="0" hangingPunct="1"/>
                          <a:r>
                            <a:rPr kumimoji="0" lang="cs-CZ" sz="1600" kern="12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F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792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cín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algn="l" rtl="0" eaLnBrk="1" latinLnBrk="0" hangingPunct="1"/>
                          <a:r>
                            <a:rPr kumimoji="0" lang="cs-CZ" sz="1600" kern="12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CH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marL="0" algn="l" rtl="0" eaLnBrk="1" latinLnBrk="0" hangingPunct="1"/>
                          <a:r>
                            <a:rPr kumimoji="0" lang="cs-CZ" sz="1600" kern="12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CH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7 870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10" name="Tabulka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a14="http://schemas.microsoft.com/office/drawing/2010/main" xmlns="" xmlns:p14="http://schemas.microsoft.com/office/powerpoint/2010/main" val="2524700521"/>
                  </p:ext>
                </p:extLst>
              </p:nvPr>
            </p:nvGraphicFramePr>
            <p:xfrm>
              <a:off x="5072066" y="2357430"/>
              <a:ext cx="2420958" cy="423296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0479"/>
                    <a:gridCol w="1210479"/>
                  </a:tblGrid>
                  <a:tr h="99180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látka</a:t>
                          </a:r>
                          <a:endParaRPr lang="cs-CZ" sz="2400" b="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100505" t="-4908" r="-505" b="-330061"/>
                          </a:stretch>
                        </a:blipFill>
                      </a:tcPr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voda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algn="l" rtl="0" eaLnBrk="1" latinLnBrk="0" hangingPunct="1"/>
                          <a:r>
                            <a:rPr kumimoji="0" lang="cs-CZ" sz="1600" kern="12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F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led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algn="l" rtl="0" eaLnBrk="1" latinLnBrk="0" hangingPunct="1"/>
                          <a:r>
                            <a:rPr kumimoji="0" lang="cs-CZ" sz="1600" kern="12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F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marL="0" algn="l" rtl="0" eaLnBrk="1" latinLnBrk="0" hangingPunct="1"/>
                          <a:r>
                            <a:rPr kumimoji="0" lang="cs-CZ" sz="1600" kern="12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F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792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cín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algn="l" rtl="0" eaLnBrk="1" latinLnBrk="0" hangingPunct="1"/>
                          <a:r>
                            <a:rPr kumimoji="0" lang="cs-CZ" sz="1600" kern="12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CH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marL="0" algn="l" rtl="0" eaLnBrk="1" latinLnBrk="0" hangingPunct="1"/>
                          <a:r>
                            <a:rPr kumimoji="0" lang="cs-CZ" sz="1600" kern="1200" dirty="0" smtClean="0">
                              <a:solidFill>
                                <a:srgbClr val="0070C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CH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7 870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</a:tbl>
              </a:graphicData>
            </a:graphic>
          </p:graphicFrame>
        </mc:Fallback>
      </mc:AlternateContent>
      <p:sp>
        <p:nvSpPr>
          <p:cNvPr id="11" name="TextovéPole 10"/>
          <p:cNvSpPr txBox="1"/>
          <p:nvPr/>
        </p:nvSpPr>
        <p:spPr>
          <a:xfrm>
            <a:off x="642910" y="2500306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ambria" pitchFamily="18" charset="0"/>
              </a:rPr>
              <a:t>a)</a:t>
            </a:r>
            <a:endParaRPr lang="cs-CZ" sz="2400" dirty="0">
              <a:latin typeface="Cambria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572000" y="2500306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ambria" pitchFamily="18" charset="0"/>
              </a:rPr>
              <a:t>b)</a:t>
            </a:r>
          </a:p>
        </p:txBody>
      </p:sp>
      <p:sp>
        <p:nvSpPr>
          <p:cNvPr id="13" name="Tlačítko akce: Zpět nebo Předchozí 12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857232"/>
            <a:ext cx="8043890" cy="85725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Cambria" pitchFamily="18" charset="0"/>
                <a:cs typeface="Arial" pitchFamily="34" charset="0"/>
              </a:rPr>
              <a:t>Úkol 2</a:t>
            </a:r>
            <a:endParaRPr lang="cs-CZ" dirty="0">
              <a:solidFill>
                <a:schemeClr val="accent1">
                  <a:lumMod val="75000"/>
                </a:schemeClr>
              </a:solidFill>
              <a:effectLst>
                <a:outerShdw blurRad="50800" dist="38100" algn="l" rotWithShape="0">
                  <a:schemeClr val="tx2">
                    <a:lumMod val="50000"/>
                    <a:alpha val="40000"/>
                  </a:schemeClr>
                </a:outerShdw>
              </a:effectLst>
              <a:latin typeface="Cambria" pitchFamily="18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1472" y="1785926"/>
            <a:ext cx="7500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Cambria" pitchFamily="18" charset="0"/>
                <a:cs typeface="Arial" pitchFamily="34" charset="0"/>
              </a:rPr>
              <a:t>Vyhledej v tabulkách - řešení</a:t>
            </a:r>
            <a:endParaRPr lang="cs-CZ" sz="3200" b="1" dirty="0">
              <a:latin typeface="Cambria" pitchFamily="18" charset="0"/>
              <a:cs typeface="Arial" pitchFamily="34" charset="0"/>
            </a:endParaRPr>
          </a:p>
        </p:txBody>
      </p:sp>
      <p:sp>
        <p:nvSpPr>
          <p:cNvPr id="23" name="Tlačítko akce: Dopředu nebo Další 22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9" name="Tabulka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63948947"/>
                  </p:ext>
                </p:extLst>
              </p:nvPr>
            </p:nvGraphicFramePr>
            <p:xfrm>
              <a:off x="1174765" y="2357430"/>
              <a:ext cx="2484430" cy="423296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42215"/>
                    <a:gridCol w="1242215"/>
                  </a:tblGrid>
                  <a:tr h="648231"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2400" b="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hustota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2400" b="0" i="1" smtClean="0">
                                      <a:latin typeface="Cambria Math"/>
                                      <a:ea typeface="Cambria Math" pitchFamily="18" charset="0"/>
                                      <a:cs typeface="Arial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sty m:val="p"/>
                                    </m:rPr>
                                    <a:rPr lang="cs-CZ" sz="2400" b="0" i="0" smtClean="0">
                                      <a:latin typeface="Cambria Math" pitchFamily="18" charset="0"/>
                                      <a:ea typeface="Cambria Math" pitchFamily="18" charset="0"/>
                                      <a:cs typeface="Arial" pitchFamily="34" charset="0"/>
                                    </a:rPr>
                                    <m:t>kg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cs-CZ" sz="2400" b="0" i="1" smtClean="0">
                                          <a:latin typeface="Cambria Math"/>
                                          <a:ea typeface="Cambria Math" pitchFamily="18" charset="0"/>
                                          <a:cs typeface="Arial" pitchFamily="34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cs-CZ" sz="2400" b="0" i="0" smtClean="0">
                                          <a:latin typeface="Cambria Math" pitchFamily="18" charset="0"/>
                                          <a:ea typeface="Cambria Math" pitchFamily="18" charset="0"/>
                                          <a:cs typeface="Arial" pitchFamily="34" charset="0"/>
                                        </a:rPr>
                                        <m:t>m</m:t>
                                      </m:r>
                                    </m:e>
                                    <m:sup>
                                      <m:r>
                                        <a:rPr lang="cs-CZ" sz="2400" b="0" i="0" smtClean="0">
                                          <a:latin typeface="Cambria Math" pitchFamily="18" charset="0"/>
                                          <a:ea typeface="Cambria Math" pitchFamily="18" charset="0"/>
                                          <a:cs typeface="Arial" pitchFamily="34" charset="0"/>
                                        </a:rPr>
                                        <m:t>3</m:t>
                                      </m:r>
                                    </m:sup>
                                  </m:sSup>
                                </m:den>
                              </m:f>
                            </m:oMath>
                          </a14:m>
                          <a:endParaRPr lang="cs-CZ" sz="2400" b="0" i="0" dirty="0" smtClean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400" b="0" kern="1200" dirty="0" smtClean="0">
                              <a:solidFill>
                                <a:schemeClr val="lt1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látka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1 400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asfalt</a:t>
                          </a:r>
                          <a:endParaRPr lang="cs-CZ" sz="2400" dirty="0">
                            <a:solidFill>
                              <a:srgbClr val="C0000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7 850</a:t>
                          </a:r>
                          <a:endParaRPr lang="cs-CZ" sz="2400" dirty="0">
                            <a:solidFill>
                              <a:srgbClr val="C0000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ocel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2</a:t>
                          </a:r>
                          <a:r>
                            <a:rPr lang="cs-CZ" sz="2400" baseline="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 700</a:t>
                          </a:r>
                          <a:endParaRPr lang="cs-CZ" sz="2400" dirty="0">
                            <a:solidFill>
                              <a:srgbClr val="C0000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hliník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19 300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zlato</a:t>
                          </a:r>
                          <a:endParaRPr lang="cs-CZ" sz="2400" dirty="0">
                            <a:solidFill>
                              <a:srgbClr val="C0000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2 600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žula</a:t>
                          </a:r>
                          <a:endParaRPr lang="cs-CZ" sz="2400" dirty="0">
                            <a:solidFill>
                              <a:srgbClr val="C0000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9" name="Tabulka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a14="http://schemas.microsoft.com/office/drawing/2010/main" xmlns="" xmlns:p14="http://schemas.microsoft.com/office/powerpoint/2010/main" val="2863948947"/>
                  </p:ext>
                </p:extLst>
              </p:nvPr>
            </p:nvGraphicFramePr>
            <p:xfrm>
              <a:off x="1174765" y="2357430"/>
              <a:ext cx="2484430" cy="423296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42215"/>
                    <a:gridCol w="1242215"/>
                  </a:tblGrid>
                  <a:tr h="991807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3"/>
                          <a:stretch>
                            <a:fillRect l="-490" t="-4908" r="-100000" b="-33006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400" b="0" kern="1200" dirty="0" smtClean="0">
                              <a:solidFill>
                                <a:schemeClr val="lt1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látka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1 400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asfalt</a:t>
                          </a:r>
                          <a:endParaRPr lang="cs-CZ" sz="2400" dirty="0">
                            <a:solidFill>
                              <a:srgbClr val="C0000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7 850</a:t>
                          </a:r>
                          <a:endParaRPr lang="cs-CZ" sz="2400" dirty="0">
                            <a:solidFill>
                              <a:srgbClr val="C0000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ocel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2</a:t>
                          </a:r>
                          <a:r>
                            <a:rPr lang="cs-CZ" sz="2400" baseline="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 700</a:t>
                          </a:r>
                          <a:endParaRPr lang="cs-CZ" sz="2400" dirty="0">
                            <a:solidFill>
                              <a:srgbClr val="C0000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hliník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19 300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zlato</a:t>
                          </a:r>
                          <a:endParaRPr lang="cs-CZ" sz="2400" dirty="0">
                            <a:solidFill>
                              <a:srgbClr val="C0000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2 600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žula</a:t>
                          </a:r>
                          <a:endParaRPr lang="cs-CZ" sz="2400" dirty="0">
                            <a:solidFill>
                              <a:srgbClr val="C00000"/>
                            </a:solidFill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10" name="Tabulka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4784000"/>
                  </p:ext>
                </p:extLst>
              </p:nvPr>
            </p:nvGraphicFramePr>
            <p:xfrm>
              <a:off x="5072066" y="2357430"/>
              <a:ext cx="2420958" cy="423296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0479"/>
                    <a:gridCol w="1210479"/>
                  </a:tblGrid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látka</a:t>
                          </a:r>
                          <a:endParaRPr lang="cs-CZ" sz="2400" b="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2400" b="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hustota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2400" b="0" i="1" smtClean="0">
                                      <a:latin typeface="Cambria Math"/>
                                      <a:ea typeface="Cambria Math" pitchFamily="18" charset="0"/>
                                      <a:cs typeface="Arial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sty m:val="p"/>
                                    </m:rPr>
                                    <a:rPr lang="cs-CZ" sz="2400" b="0" i="0" smtClean="0">
                                      <a:latin typeface="Cambria Math" pitchFamily="18" charset="0"/>
                                      <a:ea typeface="Cambria Math" pitchFamily="18" charset="0"/>
                                      <a:cs typeface="Arial" pitchFamily="34" charset="0"/>
                                    </a:rPr>
                                    <m:t>kg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cs-CZ" sz="2400" b="0" i="1" smtClean="0">
                                          <a:latin typeface="Cambria Math"/>
                                          <a:ea typeface="Cambria Math" pitchFamily="18" charset="0"/>
                                          <a:cs typeface="Arial" pitchFamily="34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cs-CZ" sz="2400" b="0" i="0" smtClean="0">
                                          <a:latin typeface="Cambria Math" pitchFamily="18" charset="0"/>
                                          <a:ea typeface="Cambria Math" pitchFamily="18" charset="0"/>
                                          <a:cs typeface="Arial" pitchFamily="34" charset="0"/>
                                        </a:rPr>
                                        <m:t>m</m:t>
                                      </m:r>
                                    </m:e>
                                    <m:sup>
                                      <m:r>
                                        <a:rPr lang="cs-CZ" sz="2400" b="0" i="0" smtClean="0">
                                          <a:latin typeface="Cambria Math" pitchFamily="18" charset="0"/>
                                          <a:ea typeface="Cambria Math" pitchFamily="18" charset="0"/>
                                          <a:cs typeface="Arial" pitchFamily="34" charset="0"/>
                                        </a:rPr>
                                        <m:t>3</m:t>
                                      </m:r>
                                    </m:sup>
                                  </m:sSup>
                                </m:den>
                              </m:f>
                            </m:oMath>
                          </a14:m>
                          <a:endParaRPr lang="cs-CZ" sz="2400" b="0" i="0" dirty="0" smtClean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voda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400" kern="12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998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led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400" kern="12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917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400" kern="12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aceton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400" kern="1200" dirty="0" smtClean="0">
                              <a:solidFill>
                                <a:schemeClr val="dk1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792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cín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400" kern="12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7 300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400" kern="12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železo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400" kern="1200" dirty="0" smtClean="0">
                              <a:solidFill>
                                <a:schemeClr val="dk1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7 870</a:t>
                          </a:r>
                        </a:p>
                      </a:txBody>
                      <a:tcPr anchor="ctr"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10" name="Tabulka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a14="http://schemas.microsoft.com/office/drawing/2010/main" xmlns="" xmlns:p14="http://schemas.microsoft.com/office/powerpoint/2010/main" val="234784000"/>
                  </p:ext>
                </p:extLst>
              </p:nvPr>
            </p:nvGraphicFramePr>
            <p:xfrm>
              <a:off x="5072066" y="2357430"/>
              <a:ext cx="2420958" cy="423296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0479"/>
                    <a:gridCol w="1210479"/>
                  </a:tblGrid>
                  <a:tr h="99180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látka</a:t>
                          </a:r>
                          <a:endParaRPr lang="cs-CZ" sz="2400" b="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 rotWithShape="1">
                          <a:blip r:embed="rId4"/>
                          <a:stretch>
                            <a:fillRect l="-100505" t="-4908" r="-505" b="-330061"/>
                          </a:stretch>
                        </a:blipFill>
                      </a:tcPr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voda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400" kern="12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998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led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400" kern="12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917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400" kern="12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aceton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400" kern="1200" dirty="0" smtClean="0">
                              <a:solidFill>
                                <a:schemeClr val="dk1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792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dirty="0" smtClean="0"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cín</a:t>
                          </a:r>
                          <a:endParaRPr lang="cs-CZ" sz="2400" dirty="0">
                            <a:latin typeface="Cambria Math" pitchFamily="18" charset="0"/>
                            <a:ea typeface="Cambria Math" pitchFamily="18" charset="0"/>
                            <a:cs typeface="Arial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400" kern="12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7 300</a:t>
                          </a:r>
                        </a:p>
                      </a:txBody>
                      <a:tcPr anchor="ctr"/>
                    </a:tc>
                  </a:tr>
                  <a:tr h="64823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400" kern="1200" dirty="0" smtClean="0">
                              <a:solidFill>
                                <a:srgbClr val="C00000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železo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kumimoji="0" lang="cs-CZ" sz="2400" kern="1200" dirty="0" smtClean="0">
                              <a:solidFill>
                                <a:schemeClr val="dk1"/>
                              </a:solidFill>
                              <a:latin typeface="Cambria Math" pitchFamily="18" charset="0"/>
                              <a:ea typeface="Cambria Math" pitchFamily="18" charset="0"/>
                              <a:cs typeface="Arial" pitchFamily="34" charset="0"/>
                            </a:rPr>
                            <a:t>7 870</a:t>
                          </a:r>
                        </a:p>
                      </a:txBody>
                      <a:tcPr anchor="ctr"/>
                    </a:tc>
                  </a:tr>
                </a:tbl>
              </a:graphicData>
            </a:graphic>
          </p:graphicFrame>
        </mc:Fallback>
      </mc:AlternateContent>
      <p:sp>
        <p:nvSpPr>
          <p:cNvPr id="11" name="TextovéPole 10"/>
          <p:cNvSpPr txBox="1"/>
          <p:nvPr/>
        </p:nvSpPr>
        <p:spPr>
          <a:xfrm>
            <a:off x="642910" y="2500306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ambria" pitchFamily="18" charset="0"/>
              </a:rPr>
              <a:t>a)</a:t>
            </a:r>
            <a:endParaRPr lang="cs-CZ" sz="2400" dirty="0">
              <a:latin typeface="Cambria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572000" y="2500306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ambria" pitchFamily="18" charset="0"/>
              </a:rPr>
              <a:t>b)</a:t>
            </a:r>
          </a:p>
        </p:txBody>
      </p:sp>
      <p:sp>
        <p:nvSpPr>
          <p:cNvPr id="13" name="Tlačítko akce: Zpět nebo Předchozí 12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857232"/>
            <a:ext cx="8043890" cy="85725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Cambria" pitchFamily="18" charset="0"/>
                <a:cs typeface="Arial" pitchFamily="34" charset="0"/>
              </a:rPr>
              <a:t>Úkol 3 </a:t>
            </a:r>
            <a:endParaRPr lang="cs-CZ" dirty="0">
              <a:solidFill>
                <a:schemeClr val="accent1">
                  <a:lumMod val="75000"/>
                </a:schemeClr>
              </a:solidFill>
              <a:effectLst>
                <a:outerShdw blurRad="50800" dist="38100" algn="l" rotWithShape="0">
                  <a:schemeClr val="tx2">
                    <a:lumMod val="50000"/>
                    <a:alpha val="40000"/>
                  </a:schemeClr>
                </a:outerShdw>
              </a:effectLst>
              <a:latin typeface="Cambria" pitchFamily="18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1472" y="1785926"/>
            <a:ext cx="750099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Cambria" pitchFamily="18" charset="0"/>
                <a:cs typeface="Arial" pitchFamily="34" charset="0"/>
              </a:rPr>
              <a:t>Uspořádej látky z úkolu č. 2 podle hodnot hustoty:</a:t>
            </a:r>
          </a:p>
          <a:p>
            <a:pPr marL="514350" indent="-514350"/>
            <a:r>
              <a:rPr lang="cs-CZ" sz="2600" dirty="0" smtClean="0">
                <a:latin typeface="Cambria" pitchFamily="18" charset="0"/>
                <a:cs typeface="Arial" pitchFamily="34" charset="0"/>
              </a:rPr>
              <a:t>a)  vzestupně            b)  sestupně</a:t>
            </a:r>
          </a:p>
          <a:p>
            <a:pPr marL="514350" indent="-514350"/>
            <a:endParaRPr lang="cs-CZ" sz="2600" dirty="0" smtClean="0">
              <a:latin typeface="Cambria" pitchFamily="18" charset="0"/>
              <a:cs typeface="Arial" pitchFamily="34" charset="0"/>
            </a:endParaRPr>
          </a:p>
          <a:p>
            <a:r>
              <a:rPr lang="cs-CZ" sz="2600" dirty="0" smtClean="0">
                <a:solidFill>
                  <a:srgbClr val="C00000"/>
                </a:solidFill>
                <a:latin typeface="Cambria" pitchFamily="18" charset="0"/>
                <a:cs typeface="Arial" pitchFamily="34" charset="0"/>
              </a:rPr>
              <a:t>Řešení:</a:t>
            </a:r>
          </a:p>
          <a:p>
            <a:pPr marL="514350" indent="-514350"/>
            <a:r>
              <a:rPr lang="cs-CZ" sz="2600" dirty="0" smtClean="0">
                <a:solidFill>
                  <a:srgbClr val="C00000"/>
                </a:solidFill>
                <a:latin typeface="Cambria" pitchFamily="18" charset="0"/>
                <a:cs typeface="Arial" pitchFamily="34" charset="0"/>
              </a:rPr>
              <a:t>a)  asfalt, žula, hliník, ocel, zlato</a:t>
            </a:r>
          </a:p>
          <a:p>
            <a:pPr marL="514350" indent="-514350"/>
            <a:r>
              <a:rPr lang="cs-CZ" sz="2600" dirty="0" smtClean="0">
                <a:solidFill>
                  <a:srgbClr val="C00000"/>
                </a:solidFill>
                <a:latin typeface="Cambria" pitchFamily="18" charset="0"/>
                <a:cs typeface="Arial" pitchFamily="34" charset="0"/>
              </a:rPr>
              <a:t>b)  železo, cín, voda, led, aceton  </a:t>
            </a:r>
          </a:p>
        </p:txBody>
      </p:sp>
      <p:sp>
        <p:nvSpPr>
          <p:cNvPr id="13" name="Tlačítko akce: Zpět nebo Předchozí 12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571472" y="3985794"/>
            <a:ext cx="5072098" cy="857256"/>
          </a:xfrm>
          <a:prstGeom prst="round2DiagRect">
            <a:avLst/>
          </a:prstGeom>
          <a:gradFill>
            <a:gsLst>
              <a:gs pos="0">
                <a:srgbClr val="CC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8215338" y="6143644"/>
            <a:ext cx="428628" cy="50006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algn="l" rotWithShape="0">
                    <a:schemeClr val="tx2">
                      <a:lumMod val="50000"/>
                      <a:alpha val="4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Citace</a:t>
            </a:r>
            <a:endParaRPr lang="cs-CZ" dirty="0">
              <a:solidFill>
                <a:schemeClr val="accent1">
                  <a:lumMod val="75000"/>
                </a:schemeClr>
              </a:solidFill>
              <a:effectLst>
                <a:outerShdw blurRad="50800" dist="38100" algn="l" rotWithShape="0">
                  <a:schemeClr val="tx2">
                    <a:lumMod val="50000"/>
                    <a:alpha val="40000"/>
                  </a:scheme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Cambria" pitchFamily="18" charset="0"/>
                <a:cs typeface="Arial" pitchFamily="34" charset="0"/>
              </a:rPr>
              <a:t>Text: vlastní autorské dílo</a:t>
            </a:r>
          </a:p>
        </p:txBody>
      </p:sp>
      <p:sp>
        <p:nvSpPr>
          <p:cNvPr id="5" name="Tlačítko akce: Zpět nebo Předchozí 4">
            <a:hlinkClick r:id="" action="ppaction://hlinkshowjump?jump=previousslide" highlightClick="1"/>
          </p:cNvPr>
          <p:cNvSpPr/>
          <p:nvPr/>
        </p:nvSpPr>
        <p:spPr>
          <a:xfrm>
            <a:off x="7715272" y="6143644"/>
            <a:ext cx="428628" cy="50006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Vlastní 1">
      <a:dk1>
        <a:sysClr val="windowText" lastClr="000000"/>
      </a:dk1>
      <a:lt1>
        <a:sysClr val="window" lastClr="FFFFFF"/>
      </a:lt1>
      <a:dk2>
        <a:srgbClr val="FF9596"/>
      </a:dk2>
      <a:lt2>
        <a:srgbClr val="F4E7ED"/>
      </a:lt2>
      <a:accent1>
        <a:srgbClr val="BF0000"/>
      </a:accent1>
      <a:accent2>
        <a:srgbClr val="C00000"/>
      </a:accent2>
      <a:accent3>
        <a:srgbClr val="990000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548</TotalTime>
  <Words>289</Words>
  <Application>Microsoft Office PowerPoint</Application>
  <PresentationFormat>Předvádění na obrazovce (4:3)</PresentationFormat>
  <Paragraphs>102</Paragraphs>
  <Slides>11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Jmění</vt:lpstr>
      <vt:lpstr>Snímek 1</vt:lpstr>
      <vt:lpstr>Anotace</vt:lpstr>
      <vt:lpstr>Snímek 3</vt:lpstr>
      <vt:lpstr>Hustota</vt:lpstr>
      <vt:lpstr>Snímek 5</vt:lpstr>
      <vt:lpstr>Úkol 1</vt:lpstr>
      <vt:lpstr>Úkol 1</vt:lpstr>
      <vt:lpstr>Úkol 2</vt:lpstr>
      <vt:lpstr>Úkol 2</vt:lpstr>
      <vt:lpstr>Úkol 3 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Hra</dc:title>
  <dc:creator>user</dc:creator>
  <cp:lastModifiedBy>ZŠ Uh.Ostroh</cp:lastModifiedBy>
  <cp:revision>74</cp:revision>
  <dcterms:created xsi:type="dcterms:W3CDTF">2011-05-14T09:27:52Z</dcterms:created>
  <dcterms:modified xsi:type="dcterms:W3CDTF">2011-11-03T10:23:53Z</dcterms:modified>
</cp:coreProperties>
</file>