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1" r:id="rId5"/>
    <p:sldId id="263" r:id="rId6"/>
    <p:sldId id="262" r:id="rId7"/>
    <p:sldId id="264" r:id="rId8"/>
    <p:sldId id="265" r:id="rId9"/>
    <p:sldId id="266" r:id="rId10"/>
    <p:sldId id="267" r:id="rId11"/>
    <p:sldId id="268" r:id="rId12"/>
    <p:sldId id="269" r:id="rId13"/>
    <p:sldId id="257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272" y="-2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20.4.2013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png"/><Relationship Id="rId4" Type="http://schemas.openxmlformats.org/officeDocument/2006/relationships/image" Target="../media/image17.jpeg"/><Relationship Id="rId9" Type="http://schemas.openxmlformats.org/officeDocument/2006/relationships/image" Target="../media/image22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24.jpeg"/><Relationship Id="rId7" Type="http://schemas.openxmlformats.org/officeDocument/2006/relationships/image" Target="../media/image28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Relationship Id="rId9" Type="http://schemas.openxmlformats.org/officeDocument/2006/relationships/image" Target="../media/image3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png"/><Relationship Id="rId4" Type="http://schemas.openxmlformats.org/officeDocument/2006/relationships/image" Target="../media/image17.jpeg"/><Relationship Id="rId9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24.jpeg"/><Relationship Id="rId7" Type="http://schemas.openxmlformats.org/officeDocument/2006/relationships/image" Target="../media/image28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Relationship Id="rId9" Type="http://schemas.openxmlformats.org/officeDocument/2006/relationships/image" Target="../media/image3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72816"/>
            <a:ext cx="8229600" cy="4525963"/>
          </a:xfrm>
        </p:spPr>
        <p:txBody>
          <a:bodyPr>
            <a:normAutofit fontScale="40000" lnSpcReduction="20000"/>
          </a:bodyPr>
          <a:lstStyle/>
          <a:p>
            <a:pPr marL="0" indent="0">
              <a:buNone/>
            </a:pPr>
            <a:r>
              <a:rPr lang="cs-CZ" dirty="0"/>
              <a:t>Název školy: </a:t>
            </a:r>
            <a:r>
              <a:rPr lang="cs-CZ" b="1" dirty="0"/>
              <a:t> Základní škola a Mateřská škola Kladno, Norská 2633</a:t>
            </a:r>
            <a:r>
              <a:rPr lang="cs-CZ" dirty="0"/>
              <a:t/>
            </a:r>
            <a:br>
              <a:rPr lang="cs-CZ" dirty="0"/>
            </a:br>
            <a:r>
              <a:rPr lang="cs-CZ" dirty="0"/>
              <a:t>Autor: </a:t>
            </a:r>
            <a:r>
              <a:rPr lang="cs-CZ" b="1" dirty="0"/>
              <a:t>Mgr. Pavla Balejová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Název materiálu: </a:t>
            </a:r>
            <a:r>
              <a:rPr lang="cs-CZ" b="1" dirty="0" smtClean="0"/>
              <a:t>VY_12_INOVACE_ČJS.1.Bal.13_Stromy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  <a:p>
            <a:pPr marL="0" indent="0">
              <a:buNone/>
            </a:pPr>
            <a:r>
              <a:rPr lang="cs-CZ" dirty="0"/>
              <a:t>Datum: </a:t>
            </a:r>
            <a:r>
              <a:rPr lang="cs-CZ" b="1" dirty="0" smtClean="0"/>
              <a:t>10. </a:t>
            </a:r>
            <a:r>
              <a:rPr lang="cs-CZ" b="1" dirty="0"/>
              <a:t>3</a:t>
            </a:r>
            <a:r>
              <a:rPr lang="cs-CZ" b="1" dirty="0" smtClean="0"/>
              <a:t>. </a:t>
            </a:r>
            <a:r>
              <a:rPr lang="cs-CZ" b="1" dirty="0"/>
              <a:t>2013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 </a:t>
            </a:r>
          </a:p>
          <a:p>
            <a:pPr marL="0" indent="0">
              <a:buNone/>
            </a:pPr>
            <a:r>
              <a:rPr lang="cs-CZ" dirty="0"/>
              <a:t>Ročník: </a:t>
            </a:r>
            <a:r>
              <a:rPr lang="cs-CZ" b="1" dirty="0"/>
              <a:t>první</a:t>
            </a:r>
            <a:endParaRPr lang="cs-CZ" dirty="0"/>
          </a:p>
          <a:p>
            <a:pPr marL="0" indent="0">
              <a:buNone/>
            </a:pPr>
            <a:r>
              <a:rPr lang="cs-CZ" b="1" dirty="0"/>
              <a:t> 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Vzdělávací oblast: </a:t>
            </a:r>
            <a:r>
              <a:rPr lang="cs-CZ" b="1" dirty="0"/>
              <a:t>Člověk a jeho svět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 </a:t>
            </a:r>
          </a:p>
          <a:p>
            <a:pPr marL="0" indent="0">
              <a:buNone/>
            </a:pPr>
            <a:r>
              <a:rPr lang="cs-CZ" dirty="0"/>
              <a:t>Vzdělávací obor: </a:t>
            </a:r>
            <a:r>
              <a:rPr lang="cs-CZ" b="1" dirty="0"/>
              <a:t>Člověk a jeho svět</a:t>
            </a:r>
            <a:r>
              <a:rPr lang="cs-CZ" dirty="0"/>
              <a:t/>
            </a:r>
            <a:br>
              <a:rPr lang="cs-CZ" dirty="0"/>
            </a:br>
            <a:r>
              <a:rPr lang="cs-CZ" dirty="0"/>
              <a:t>Název: </a:t>
            </a:r>
            <a:r>
              <a:rPr lang="cs-CZ" b="1" dirty="0"/>
              <a:t>	</a:t>
            </a:r>
            <a:r>
              <a:rPr lang="cs-CZ" b="1" dirty="0" smtClean="0"/>
              <a:t>Stromy</a:t>
            </a:r>
            <a:r>
              <a:rPr lang="cs-CZ" b="1" dirty="0"/>
              <a:t/>
            </a:r>
            <a:br>
              <a:rPr lang="cs-CZ" b="1" dirty="0"/>
            </a:br>
            <a:r>
              <a:rPr lang="cs-CZ" dirty="0"/>
              <a:t>Číslo operačního programu: </a:t>
            </a:r>
            <a:r>
              <a:rPr lang="cs-CZ" b="1" dirty="0"/>
              <a:t>CZ.1.07/1.4.00/21.3489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Název projektu: </a:t>
            </a:r>
            <a:r>
              <a:rPr lang="cs-CZ" b="1" dirty="0"/>
              <a:t>UČÍME SE S RADOSTÍ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  </a:t>
            </a:r>
          </a:p>
          <a:p>
            <a:pPr marL="0" indent="0">
              <a:buNone/>
            </a:pPr>
            <a:r>
              <a:rPr lang="cs-CZ" dirty="0"/>
              <a:t> </a:t>
            </a:r>
            <a:endParaRPr lang="cs-CZ" dirty="0" smtClean="0"/>
          </a:p>
          <a:p>
            <a:pPr marL="0" indent="0">
              <a:buNone/>
            </a:pPr>
            <a:r>
              <a:rPr lang="cs-CZ" b="1" dirty="0" smtClean="0"/>
              <a:t>Anotace:</a:t>
            </a:r>
          </a:p>
          <a:p>
            <a:pPr marL="0" indent="0">
              <a:buNone/>
            </a:pPr>
            <a:r>
              <a:rPr lang="cs-CZ" b="1" dirty="0" smtClean="0"/>
              <a:t>Prezentace slouží k procvičení znalostí o stromech v našich lesích. Žáci prvního ročníku určují názvy částí stromu a rozlišují některé listnaté a jehličnaté stromy. Rozhodují, které stromy opadávají. Přiřazují názvy ovocných stromů k plodům, které na nich rostou.</a:t>
            </a:r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b="1" dirty="0" smtClean="0"/>
              <a:t> </a:t>
            </a:r>
            <a:endParaRPr lang="cs-CZ" dirty="0"/>
          </a:p>
        </p:txBody>
      </p:sp>
      <p:pic>
        <p:nvPicPr>
          <p:cNvPr id="5122" name="Picture 2" descr="Logolinka ZŠ a MŠ Kladno, Norská 263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358"/>
          <a:stretch/>
        </p:blipFill>
        <p:spPr bwMode="auto">
          <a:xfrm>
            <a:off x="467544" y="116632"/>
            <a:ext cx="8352928" cy="14369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21689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8000">
              <a:schemeClr val="bg1"/>
            </a:gs>
            <a:gs pos="88000">
              <a:schemeClr val="accent3">
                <a:lumMod val="75000"/>
              </a:schemeClr>
            </a:gs>
            <a:gs pos="100000">
              <a:schemeClr val="accent3">
                <a:lumMod val="7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539750" y="6208713"/>
            <a:ext cx="8281988" cy="315912"/>
          </a:xfrm>
        </p:spPr>
        <p:txBody>
          <a:bodyPr rtlCol="0">
            <a:normAutofit/>
          </a:bodyPr>
          <a:lstStyle/>
          <a:p>
            <a:pPr eaLnBrk="1" fontAlgn="auto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600" dirty="0">
                <a:solidFill>
                  <a:schemeClr val="tx1"/>
                </a:solidFill>
              </a:rPr>
              <a:t>Autorem materiálu a všech jeho částí, není-li uvedeno jinak, je Mgr. </a:t>
            </a:r>
            <a:r>
              <a:rPr lang="cs-CZ" sz="1600" dirty="0" smtClean="0">
                <a:solidFill>
                  <a:schemeClr val="tx1"/>
                </a:solidFill>
              </a:rPr>
              <a:t>Pavla Balejová.</a:t>
            </a:r>
            <a:endParaRPr lang="cs-CZ" sz="1600" dirty="0">
              <a:solidFill>
                <a:schemeClr val="tx1"/>
              </a:solidFill>
            </a:endParaRP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endParaRPr lang="cs-CZ" sz="1800" dirty="0"/>
          </a:p>
        </p:txBody>
      </p:sp>
      <p:pic>
        <p:nvPicPr>
          <p:cNvPr id="14338" name="Picture 7" descr="Logolinka ZŠ a MŠ Kladno, Norská 2633"/>
          <p:cNvPicPr>
            <a:picLocks noChangeAspect="1" noChangeArrowheads="1"/>
          </p:cNvPicPr>
          <p:nvPr/>
        </p:nvPicPr>
        <p:blipFill>
          <a:blip r:embed="rId2"/>
          <a:srcRect r="81781" b="5473"/>
          <a:stretch>
            <a:fillRect/>
          </a:stretch>
        </p:blipFill>
        <p:spPr bwMode="auto">
          <a:xfrm>
            <a:off x="167210" y="124332"/>
            <a:ext cx="1601249" cy="15271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Obdélník 7"/>
          <p:cNvSpPr/>
          <p:nvPr/>
        </p:nvSpPr>
        <p:spPr>
          <a:xfrm>
            <a:off x="-242150" y="661051"/>
            <a:ext cx="1881752" cy="393954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5000" b="1" spc="50" dirty="0">
                <a:ln w="11430"/>
                <a:solidFill>
                  <a:schemeClr val="accent3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</a:t>
            </a:r>
          </a:p>
        </p:txBody>
      </p:sp>
      <p:sp>
        <p:nvSpPr>
          <p:cNvPr id="9" name="Obdélník 8"/>
          <p:cNvSpPr/>
          <p:nvPr/>
        </p:nvSpPr>
        <p:spPr>
          <a:xfrm>
            <a:off x="2123728" y="691887"/>
            <a:ext cx="1881752" cy="3939540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5000" b="1" spc="50" dirty="0">
                <a:ln w="11430"/>
                <a:solidFill>
                  <a:schemeClr val="accent3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</a:t>
            </a:r>
          </a:p>
        </p:txBody>
      </p:sp>
      <p:sp>
        <p:nvSpPr>
          <p:cNvPr id="16" name="Obdélník 15"/>
          <p:cNvSpPr/>
          <p:nvPr/>
        </p:nvSpPr>
        <p:spPr>
          <a:xfrm>
            <a:off x="5642576" y="727137"/>
            <a:ext cx="1881752" cy="3939540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5000" b="1" spc="50" dirty="0">
                <a:ln w="11430"/>
                <a:solidFill>
                  <a:schemeClr val="accent3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</a:t>
            </a:r>
          </a:p>
        </p:txBody>
      </p:sp>
      <p:sp>
        <p:nvSpPr>
          <p:cNvPr id="17" name="Obdélník 16"/>
          <p:cNvSpPr/>
          <p:nvPr/>
        </p:nvSpPr>
        <p:spPr>
          <a:xfrm>
            <a:off x="7524328" y="766267"/>
            <a:ext cx="1881752" cy="3939540"/>
          </a:xfrm>
          <a:prstGeom prst="rect">
            <a:avLst/>
          </a:prstGeom>
          <a:noFill/>
          <a:scene3d>
            <a:camera prst="orthographicFront">
              <a:rot lat="0" lon="0" rev="600000"/>
            </a:camera>
            <a:lightRig rig="threePt" dir="t"/>
          </a:scene3d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5000" b="1" spc="50" dirty="0">
                <a:ln w="11430"/>
                <a:solidFill>
                  <a:srgbClr val="6633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</a:t>
            </a:r>
          </a:p>
        </p:txBody>
      </p:sp>
      <p:sp>
        <p:nvSpPr>
          <p:cNvPr id="7" name="Obdélník 6"/>
          <p:cNvSpPr/>
          <p:nvPr/>
        </p:nvSpPr>
        <p:spPr>
          <a:xfrm>
            <a:off x="827584" y="724787"/>
            <a:ext cx="1881752" cy="3939540"/>
          </a:xfrm>
          <a:prstGeom prst="rect">
            <a:avLst/>
          </a:prstGeom>
          <a:noFill/>
          <a:scene3d>
            <a:camera prst="orthographicFront">
              <a:rot lat="0" lon="0" rev="20999999"/>
            </a:camera>
            <a:lightRig rig="threePt" dir="t"/>
          </a:scene3d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5000" b="1" spc="50" dirty="0">
                <a:ln w="11430"/>
                <a:solidFill>
                  <a:srgbClr val="6633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</p:txBody>
      </p:sp>
      <p:sp>
        <p:nvSpPr>
          <p:cNvPr id="10" name="Obdélník 9"/>
          <p:cNvSpPr/>
          <p:nvPr/>
        </p:nvSpPr>
        <p:spPr>
          <a:xfrm>
            <a:off x="3736622" y="856974"/>
            <a:ext cx="1881752" cy="3939540"/>
          </a:xfrm>
          <a:prstGeom prst="rect">
            <a:avLst/>
          </a:prstGeom>
          <a:noFill/>
          <a:scene3d>
            <a:camera prst="orthographicFront">
              <a:rot lat="0" lon="0" rev="600000"/>
            </a:camera>
            <a:lightRig rig="threePt" dir="t"/>
          </a:scene3d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5000" b="1" spc="50" dirty="0">
                <a:ln w="11430"/>
                <a:solidFill>
                  <a:srgbClr val="6633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</a:t>
            </a:r>
          </a:p>
        </p:txBody>
      </p:sp>
      <p:pic>
        <p:nvPicPr>
          <p:cNvPr id="2" name="Picture 2" descr="http://www.clker.com/cliparts/e/f/6/4/119542413446142291massimo_sole_1.svg.med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5313" y="124332"/>
            <a:ext cx="1467440" cy="1472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http://www.clker.com/cliparts/2/2/e/3/1228428511169123817sivvus_weather_symbols_3.svg.med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237175"/>
            <a:ext cx="2043759" cy="1246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http://www.clker.com/cliparts/b/9/7/0/1194989197544639994tree_-_rpg_map_elements_06.svg.med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5480" y="4077072"/>
            <a:ext cx="1007916" cy="1841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http://www.clker.com/cliparts/3/6/9/a/11949891931882448732tree_-_rpg_map_elements_02.svg.med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794" y="4192961"/>
            <a:ext cx="1219580" cy="1609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0" descr="http://www.clker.com/cliparts/c/c/9/a/11949891951057246293tree_-_rpg_map_elements_04.svg.med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5263" y="4063624"/>
            <a:ext cx="835733" cy="1855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http://www.clker.com/cliparts/4/1/7/8/1194989200814533215tree_-_rpg_map_elements_11.svg.med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9174" y="4303549"/>
            <a:ext cx="1317050" cy="1615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http://www.clker.com/cliparts/6/f/6/d/11949892012097129050tree_-_rpg_map_elements_13.svg.med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1447" y="4485315"/>
            <a:ext cx="1569396" cy="1433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07097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43946" y="188640"/>
            <a:ext cx="8784976" cy="95410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chemeClr val="accent6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Zopakuj si základní informace o stromech.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chemeClr val="accent6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Potom o lese vyprávěj sám.</a:t>
            </a:r>
            <a:endParaRPr lang="cs-CZ" sz="2800" b="1" spc="50" dirty="0">
              <a:ln w="11430"/>
              <a:solidFill>
                <a:schemeClr val="accent6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425890" y="2545740"/>
            <a:ext cx="7822966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chemeClr val="accent3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Jsou také zdrojem lesních plodů a hub.</a:t>
            </a:r>
            <a:endParaRPr lang="cs-CZ" sz="2800" b="1" spc="50" dirty="0">
              <a:ln w="11430"/>
              <a:solidFill>
                <a:schemeClr val="accent3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425890" y="2195030"/>
            <a:ext cx="7844290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6633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Žijí v nich zvířata a rostou rostliny.</a:t>
            </a:r>
            <a:endParaRPr lang="cs-CZ" sz="2800" b="1" spc="50" dirty="0">
              <a:ln w="11430"/>
              <a:solidFill>
                <a:srgbClr val="6633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54765" y="1412776"/>
            <a:ext cx="5720925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6633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Hodně stromů pohromadě tvoří les.</a:t>
            </a:r>
            <a:endParaRPr lang="cs-CZ" sz="2800" b="1" spc="50" dirty="0">
              <a:ln w="11430"/>
              <a:solidFill>
                <a:srgbClr val="6633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444687" y="1825660"/>
            <a:ext cx="7806695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chemeClr val="accent3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Lesy jsou důležité z mnoha důvodů.</a:t>
            </a:r>
            <a:endParaRPr lang="cs-CZ" sz="2800" b="1" spc="50" dirty="0">
              <a:ln w="11430"/>
              <a:solidFill>
                <a:schemeClr val="accent3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407092" y="4439902"/>
            <a:ext cx="7844290" cy="95410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chemeClr val="accent3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Lesů si vážíme a nic v nich neničíme, nekřičíme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>
                <a:ln w="11430"/>
                <a:solidFill>
                  <a:schemeClr val="accent3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  <a:r>
              <a:rPr lang="cs-CZ" sz="2800" b="1" spc="50" dirty="0" smtClean="0">
                <a:ln w="11430"/>
                <a:solidFill>
                  <a:schemeClr val="accent3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neodhazujeme odpadky.</a:t>
            </a:r>
            <a:endParaRPr lang="cs-CZ" sz="2800" b="1" spc="50" dirty="0">
              <a:ln w="11430"/>
              <a:solidFill>
                <a:schemeClr val="accent3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430693" y="2905780"/>
            <a:ext cx="7885395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6633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 lesích těžíme tolik potřebné dřevo.</a:t>
            </a:r>
            <a:endParaRPr lang="cs-CZ" sz="2800" b="1" spc="50" dirty="0">
              <a:ln w="11430"/>
              <a:solidFill>
                <a:srgbClr val="6633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425890" y="3265820"/>
            <a:ext cx="8267648" cy="95410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chemeClr val="accent3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Do lesů chodíme odpočívat a nadýchat se čerstvého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chemeClr val="accent3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vzduchu.</a:t>
            </a:r>
            <a:endParaRPr lang="cs-CZ" sz="2800" b="1" spc="50" dirty="0">
              <a:ln w="11430"/>
              <a:solidFill>
                <a:schemeClr val="accent3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377656" y="4057908"/>
            <a:ext cx="7806695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6633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Lesy jsou totiž dárcem kyslíku.</a:t>
            </a:r>
            <a:endParaRPr lang="cs-CZ" sz="2800" b="1" spc="50" dirty="0">
              <a:ln w="11430"/>
              <a:solidFill>
                <a:srgbClr val="6633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3" name="Picture 16" descr="http://www.clker.com/cliparts/M/w/q/6/u/8/antelope-m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8320" y="1023555"/>
            <a:ext cx="1922626" cy="1989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www.clker.com/cliparts/M/F/3/N/W/i/trees-md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636" y="132399"/>
            <a:ext cx="963932" cy="1289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www.clker.com/cliparts/5/f/3/6/123057151938824636johnny_automatic_blackberry.svg.med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2850" y="5157192"/>
            <a:ext cx="1510688" cy="1536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www.clker.com/cliparts/0/9/3/5/1195428629447314530johnny_automatic_big_mushroom.svg.med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5541445"/>
            <a:ext cx="1212766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3877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43946" y="188640"/>
            <a:ext cx="8784976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chemeClr val="accent6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Pojmenuj správně jednotlivé části stromu.</a:t>
            </a:r>
            <a:endParaRPr lang="cs-CZ" sz="2800" b="1" spc="50" dirty="0">
              <a:ln w="11430"/>
              <a:solidFill>
                <a:schemeClr val="accent6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pic>
        <p:nvPicPr>
          <p:cNvPr id="2050" name="Picture 2" descr="http://www.clker.com/cliparts/c/8/8/0/1194984711121414406tree_branches_and_roots_01.svg.hi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1877" y="698472"/>
            <a:ext cx="6336704" cy="6072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Přímá spojnice se šipkou 4"/>
          <p:cNvCxnSpPr/>
          <p:nvPr/>
        </p:nvCxnSpPr>
        <p:spPr>
          <a:xfrm>
            <a:off x="458270" y="5877272"/>
            <a:ext cx="3529013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" name="Přímá spojnice se šipkou 5"/>
          <p:cNvCxnSpPr/>
          <p:nvPr/>
        </p:nvCxnSpPr>
        <p:spPr>
          <a:xfrm>
            <a:off x="971600" y="2780928"/>
            <a:ext cx="3005137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 flipH="1">
            <a:off x="5220072" y="1412776"/>
            <a:ext cx="3673475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/>
          <p:nvPr/>
        </p:nvCxnSpPr>
        <p:spPr>
          <a:xfrm flipH="1">
            <a:off x="4644008" y="4005064"/>
            <a:ext cx="2952750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9" name="Ovál 8"/>
          <p:cNvSpPr/>
          <p:nvPr/>
        </p:nvSpPr>
        <p:spPr>
          <a:xfrm>
            <a:off x="6517201" y="4361875"/>
            <a:ext cx="2589595" cy="2496125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7072330" y="6000768"/>
            <a:ext cx="1529329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koruna</a:t>
            </a:r>
            <a:endParaRPr lang="cs-CZ" sz="3600" b="1" dirty="0">
              <a:ln w="1905"/>
              <a:solidFill>
                <a:srgbClr val="6633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7161374" y="5554106"/>
            <a:ext cx="1261884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kmen</a:t>
            </a:r>
            <a:endParaRPr lang="cs-CZ" sz="3600" b="1" dirty="0">
              <a:ln w="1905"/>
              <a:solidFill>
                <a:srgbClr val="6633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6973505" y="4560213"/>
            <a:ext cx="1490152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kořeny</a:t>
            </a:r>
            <a:endParaRPr lang="cs-CZ" sz="3600" b="1" dirty="0">
              <a:ln w="1905"/>
              <a:solidFill>
                <a:srgbClr val="6633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7194938" y="5051744"/>
            <a:ext cx="1234120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větve</a:t>
            </a:r>
            <a:endParaRPr lang="cs-CZ" sz="3600" b="1" dirty="0">
              <a:ln w="1905"/>
              <a:solidFill>
                <a:srgbClr val="6633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91169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43946" y="188640"/>
            <a:ext cx="8784976" cy="95410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chemeClr val="accent6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Přiřaď název listnatého stromu ke správnému obrázku.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chemeClr val="accent6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Co se děje s listnatými stromy na podzim a v zimě?</a:t>
            </a:r>
            <a:endParaRPr lang="cs-CZ" sz="2800" b="1" spc="50" dirty="0">
              <a:ln w="11430"/>
              <a:solidFill>
                <a:schemeClr val="accent6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pic>
        <p:nvPicPr>
          <p:cNvPr id="2050" name="Picture 2" descr="File:Vitov Zizice KL CZ Lipa u Vitova 09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707" y="1268760"/>
            <a:ext cx="2192358" cy="2923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File:Lipa list i plod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12312" y="3966240"/>
            <a:ext cx="1359151" cy="18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File:Lomanský dub I.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2109" y="1268760"/>
            <a:ext cx="2155122" cy="2873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://www.clker.com/cliparts/4/5/0/b/1303924423144517449WikiVoc-acorn.svg.med.pn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718"/>
          <a:stretch/>
        </p:blipFill>
        <p:spPr bwMode="auto">
          <a:xfrm>
            <a:off x="3168339" y="4142255"/>
            <a:ext cx="1271735" cy="1450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File:Jenišovický javor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261613"/>
            <a:ext cx="1953527" cy="2930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File:Javor mléč spadlý list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5438" y="4191903"/>
            <a:ext cx="1682713" cy="1262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File:Buk nad Becovem (6)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3" y="1286338"/>
            <a:ext cx="2087631" cy="2905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Soubor:Fagus sylvatica purpurea leaves 01 by Line1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4004" y="4191904"/>
            <a:ext cx="2021890" cy="1251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Obdélník 10"/>
          <p:cNvSpPr/>
          <p:nvPr/>
        </p:nvSpPr>
        <p:spPr>
          <a:xfrm>
            <a:off x="1122424" y="6334780"/>
            <a:ext cx="742511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buk</a:t>
            </a:r>
            <a:endParaRPr lang="cs-CZ" sz="2800" b="1" dirty="0">
              <a:ln w="1905"/>
              <a:solidFill>
                <a:srgbClr val="6633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4904124" y="6323903"/>
            <a:ext cx="761747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dub</a:t>
            </a:r>
            <a:endParaRPr lang="cs-CZ" sz="2800" b="1" dirty="0">
              <a:ln w="1905"/>
              <a:solidFill>
                <a:srgbClr val="6633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6648357" y="6335494"/>
            <a:ext cx="731290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lípa</a:t>
            </a:r>
            <a:endParaRPr lang="cs-CZ" sz="2800" b="1" dirty="0">
              <a:ln w="1905"/>
              <a:solidFill>
                <a:srgbClr val="6633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3171625" y="6334780"/>
            <a:ext cx="936090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javor</a:t>
            </a:r>
            <a:endParaRPr lang="cs-CZ" sz="2800" b="1" dirty="0">
              <a:ln w="1905"/>
              <a:solidFill>
                <a:srgbClr val="6633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61756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43946" y="188640"/>
            <a:ext cx="8784976" cy="138499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chemeClr val="accent6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Přiřaď název jehličnatého stromu ke správnému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chemeClr val="accent6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obrázku. Opadávají jehličnaté stromy na zimu?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chemeClr val="accent6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Pokud ano, urči, který strom.</a:t>
            </a:r>
            <a:endParaRPr lang="cs-CZ" sz="2800" b="1" spc="50" dirty="0">
              <a:ln w="11430"/>
              <a:solidFill>
                <a:schemeClr val="accent6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pic>
        <p:nvPicPr>
          <p:cNvPr id="3074" name="Picture 2" descr="Soubor:Kuusk Keila-Paldiski rdt äär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40978"/>
            <a:ext cx="2016224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upload.wikimedia.org/wikipedia/commons/1/1c/Picea_abies_con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572" y="4565312"/>
            <a:ext cx="936104" cy="1895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Soubor:Pinus nigra young tree Bulgari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9268" y="1534798"/>
            <a:ext cx="2272886" cy="3030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Soubor:Zapfen im Gras 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0994" y="4467327"/>
            <a:ext cx="1509434" cy="1132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Soubor:Abies sibirica HDR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547983"/>
            <a:ext cx="1971322" cy="3017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Soubor:Abies alba 01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4964" y="4459124"/>
            <a:ext cx="1661457" cy="1148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File:PP Nad Mlýnem - modřín opadavý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5521" y="1610066"/>
            <a:ext cx="1963586" cy="2955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6" descr="File:Strom modrin kvet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1728" y="4459124"/>
            <a:ext cx="1275365" cy="1419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Obdélník 10"/>
          <p:cNvSpPr/>
          <p:nvPr/>
        </p:nvSpPr>
        <p:spPr>
          <a:xfrm>
            <a:off x="858731" y="6334780"/>
            <a:ext cx="1269899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modřín</a:t>
            </a:r>
            <a:endParaRPr lang="cs-CZ" sz="2800" b="1" dirty="0">
              <a:ln w="1905"/>
              <a:solidFill>
                <a:srgbClr val="6633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4547746" y="6323903"/>
            <a:ext cx="1474506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borovice</a:t>
            </a:r>
            <a:endParaRPr lang="cs-CZ" sz="2800" b="1" dirty="0">
              <a:ln w="1905"/>
              <a:solidFill>
                <a:srgbClr val="6633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6553779" y="6335494"/>
            <a:ext cx="920445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smrk</a:t>
            </a:r>
            <a:endParaRPr lang="cs-CZ" sz="2800" b="1" dirty="0">
              <a:ln w="1905"/>
              <a:solidFill>
                <a:srgbClr val="6633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3180249" y="6334780"/>
            <a:ext cx="918841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jedle</a:t>
            </a:r>
            <a:endParaRPr lang="cs-CZ" sz="2800" b="1" dirty="0">
              <a:ln w="1905"/>
              <a:solidFill>
                <a:srgbClr val="6633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29019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43946" y="188640"/>
            <a:ext cx="8784976" cy="138499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chemeClr val="accent6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 zahradách a sadech rostou ovocné stromy.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chemeClr val="accent6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Přiřaď název stromu k obrázku plodu,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chemeClr val="accent6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který na něm roste.</a:t>
            </a:r>
            <a:endParaRPr lang="cs-CZ" sz="2800" b="1" spc="50" dirty="0">
              <a:ln w="11430"/>
              <a:solidFill>
                <a:schemeClr val="accent6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pic>
        <p:nvPicPr>
          <p:cNvPr id="4098" name="Picture 2" descr="http://www.clker.com/cliparts/8/8/2/5/11954461191743276756TheStructorr_cherries.svg.me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239" y="1340768"/>
            <a:ext cx="1950216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://www.clker.com/cliparts/3/7/a/5/11971186021447011855Chrisdesign_Photorealistic_Green_Apple.svg.med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1573635"/>
            <a:ext cx="1656184" cy="17375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://www.clker.com/cliparts/f/l/q/O/B/G/ws-plums-x-md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466782"/>
            <a:ext cx="2160240" cy="1620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http://www.clker.com/cliparts/S/Z/A/f/P/l/pear-md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3354859"/>
            <a:ext cx="1800200" cy="2271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http://www.clker.com/cliparts/Y/o/N/v/v/Y/peach-md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3734618"/>
            <a:ext cx="2192153" cy="1819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Ovál 7"/>
          <p:cNvSpPr/>
          <p:nvPr/>
        </p:nvSpPr>
        <p:spPr>
          <a:xfrm>
            <a:off x="82504" y="3587258"/>
            <a:ext cx="3109685" cy="3133242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921220" y="5373216"/>
            <a:ext cx="1400961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třešeň</a:t>
            </a:r>
            <a:endParaRPr lang="cs-CZ" sz="3600" b="1" dirty="0">
              <a:ln w="1905"/>
              <a:solidFill>
                <a:schemeClr val="accent3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649287" y="4830713"/>
            <a:ext cx="1955664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broskvoň</a:t>
            </a:r>
            <a:endParaRPr lang="cs-CZ" sz="3600" b="1" dirty="0">
              <a:ln w="1905"/>
              <a:solidFill>
                <a:schemeClr val="accent3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932057" y="3734618"/>
            <a:ext cx="1390124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jabloň</a:t>
            </a:r>
            <a:endParaRPr lang="cs-CZ" sz="3600" b="1" dirty="0">
              <a:ln w="1905"/>
              <a:solidFill>
                <a:schemeClr val="accent3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882171" y="4321195"/>
            <a:ext cx="1510350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hrušeň</a:t>
            </a:r>
            <a:endParaRPr lang="cs-CZ" sz="3600" b="1" dirty="0">
              <a:ln w="1905"/>
              <a:solidFill>
                <a:schemeClr val="accent3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825936" y="5848780"/>
            <a:ext cx="1591526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švestka</a:t>
            </a:r>
            <a:endParaRPr lang="cs-CZ" sz="3600" b="1" dirty="0">
              <a:ln w="1905"/>
              <a:solidFill>
                <a:schemeClr val="accent3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94132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740800" y="188640"/>
            <a:ext cx="1266244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</a:rPr>
              <a:t>Řešení:</a:t>
            </a:r>
            <a:endParaRPr lang="cs-CZ" sz="28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+mn-lt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11560" y="1052736"/>
            <a:ext cx="799288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Strana 4 – viz strana 9</a:t>
            </a:r>
          </a:p>
          <a:p>
            <a:r>
              <a:rPr lang="cs-CZ" dirty="0" smtClean="0"/>
              <a:t>Strana 5 – viz strana 10</a:t>
            </a:r>
          </a:p>
          <a:p>
            <a:r>
              <a:rPr lang="cs-CZ" dirty="0" smtClean="0"/>
              <a:t>Strana 6 – viz strana 11</a:t>
            </a:r>
          </a:p>
          <a:p>
            <a:r>
              <a:rPr lang="cs-CZ" dirty="0"/>
              <a:t>Strana 7</a:t>
            </a:r>
            <a:r>
              <a:rPr lang="cs-CZ" dirty="0" smtClean="0"/>
              <a:t> </a:t>
            </a:r>
            <a:r>
              <a:rPr lang="cs-CZ" dirty="0"/>
              <a:t>– viz strana </a:t>
            </a:r>
            <a:r>
              <a:rPr lang="cs-CZ" dirty="0" smtClean="0"/>
              <a:t>12</a:t>
            </a:r>
            <a:endParaRPr lang="cs-CZ" dirty="0"/>
          </a:p>
          <a:p>
            <a:endParaRPr lang="cs-CZ" dirty="0"/>
          </a:p>
        </p:txBody>
      </p:sp>
      <p:pic>
        <p:nvPicPr>
          <p:cNvPr id="6" name="Picture 6" descr="http://www.clker.com/cliparts/b/9/7/0/1194989197544639994tree_-_rpg_map_elements_06.svg.me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2060848"/>
            <a:ext cx="2334377" cy="4265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5226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43946" y="188640"/>
            <a:ext cx="8784976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chemeClr val="accent6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Pojmenuj správně jednotlivé části stromu.</a:t>
            </a:r>
            <a:endParaRPr lang="cs-CZ" sz="2800" b="1" spc="50" dirty="0">
              <a:ln w="11430"/>
              <a:solidFill>
                <a:schemeClr val="accent6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pic>
        <p:nvPicPr>
          <p:cNvPr id="2050" name="Picture 2" descr="http://www.clker.com/cliparts/c/8/8/0/1194984711121414406tree_branches_and_roots_01.svg.hi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1877" y="698472"/>
            <a:ext cx="6336704" cy="6072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Přímá spojnice se šipkou 4"/>
          <p:cNvCxnSpPr/>
          <p:nvPr/>
        </p:nvCxnSpPr>
        <p:spPr>
          <a:xfrm>
            <a:off x="458270" y="5877272"/>
            <a:ext cx="3529013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" name="Přímá spojnice se šipkou 5"/>
          <p:cNvCxnSpPr/>
          <p:nvPr/>
        </p:nvCxnSpPr>
        <p:spPr>
          <a:xfrm>
            <a:off x="971600" y="2780928"/>
            <a:ext cx="3005137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 flipH="1">
            <a:off x="5220072" y="1412776"/>
            <a:ext cx="3673475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/>
          <p:nvPr/>
        </p:nvCxnSpPr>
        <p:spPr>
          <a:xfrm flipH="1">
            <a:off x="4644008" y="4005064"/>
            <a:ext cx="2952750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9" name="Ovál 8"/>
          <p:cNvSpPr/>
          <p:nvPr/>
        </p:nvSpPr>
        <p:spPr>
          <a:xfrm>
            <a:off x="6517201" y="4361875"/>
            <a:ext cx="2589595" cy="2496125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6832093" y="739340"/>
            <a:ext cx="1529329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koruna</a:t>
            </a:r>
            <a:endParaRPr lang="cs-CZ" sz="3600" b="1" dirty="0">
              <a:ln w="1905"/>
              <a:solidFill>
                <a:srgbClr val="6633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5652120" y="3284984"/>
            <a:ext cx="1261884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kmen</a:t>
            </a:r>
            <a:endParaRPr lang="cs-CZ" sz="3600" b="1" dirty="0">
              <a:ln w="1905"/>
              <a:solidFill>
                <a:srgbClr val="6633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1259632" y="5206544"/>
            <a:ext cx="1490152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kořeny</a:t>
            </a:r>
            <a:endParaRPr lang="cs-CZ" sz="3600" b="1" dirty="0">
              <a:ln w="1905"/>
              <a:solidFill>
                <a:srgbClr val="6633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1115616" y="2134597"/>
            <a:ext cx="1234120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větve</a:t>
            </a:r>
            <a:endParaRPr lang="cs-CZ" sz="3600" b="1" dirty="0">
              <a:ln w="1905"/>
              <a:solidFill>
                <a:srgbClr val="6633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319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43946" y="188640"/>
            <a:ext cx="8784976" cy="95410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chemeClr val="accent6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Přiřaď název listnatého stromu ke správnému obrázku.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chemeClr val="accent6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Co se děje s listnatými stromy na podzim a v zimě?</a:t>
            </a:r>
            <a:endParaRPr lang="cs-CZ" sz="2800" b="1" spc="50" dirty="0">
              <a:ln w="11430"/>
              <a:solidFill>
                <a:schemeClr val="accent6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pic>
        <p:nvPicPr>
          <p:cNvPr id="2050" name="Picture 2" descr="File:Vitov Zizice KL CZ Lipa u Vitova 09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707" y="1268760"/>
            <a:ext cx="2192358" cy="2923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File:Lipa list i plod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12312" y="3966240"/>
            <a:ext cx="1359151" cy="18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File:Lomanský dub I.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2109" y="1268760"/>
            <a:ext cx="2155122" cy="2873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://www.clker.com/cliparts/4/5/0/b/1303924423144517449WikiVoc-acorn.svg.med.pn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718"/>
          <a:stretch/>
        </p:blipFill>
        <p:spPr bwMode="auto">
          <a:xfrm>
            <a:off x="3168339" y="4142255"/>
            <a:ext cx="1271735" cy="1450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File:Jenišovický javor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261613"/>
            <a:ext cx="1953527" cy="2930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File:Javor mléč spadlý list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5438" y="4191903"/>
            <a:ext cx="1682713" cy="1262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File:Buk nad Becovem (6)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3" y="1286338"/>
            <a:ext cx="2087631" cy="2905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Soubor:Fagus sylvatica purpurea leaves 01 by Line1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4004" y="4191904"/>
            <a:ext cx="2021890" cy="1251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Obdélník 10"/>
          <p:cNvSpPr/>
          <p:nvPr/>
        </p:nvSpPr>
        <p:spPr>
          <a:xfrm>
            <a:off x="7620822" y="5442949"/>
            <a:ext cx="742511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buk</a:t>
            </a:r>
            <a:endParaRPr lang="cs-CZ" sz="2800" b="1" dirty="0">
              <a:ln w="1905"/>
              <a:solidFill>
                <a:srgbClr val="6633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3237683" y="5463332"/>
            <a:ext cx="761747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dub</a:t>
            </a:r>
            <a:endParaRPr lang="cs-CZ" sz="2800" b="1" dirty="0">
              <a:ln w="1905"/>
              <a:solidFill>
                <a:srgbClr val="6633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683568" y="5545916"/>
            <a:ext cx="731290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lípa</a:t>
            </a:r>
            <a:endParaRPr lang="cs-CZ" sz="2800" b="1" dirty="0">
              <a:ln w="1905"/>
              <a:solidFill>
                <a:srgbClr val="6633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5368750" y="5460168"/>
            <a:ext cx="936090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javor</a:t>
            </a:r>
            <a:endParaRPr lang="cs-CZ" sz="2800" b="1" dirty="0">
              <a:ln w="1905"/>
              <a:solidFill>
                <a:srgbClr val="6633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09861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43946" y="188640"/>
            <a:ext cx="8784976" cy="138499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chemeClr val="accent6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Přiřaď název jehličnatého stromu ke správnému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chemeClr val="accent6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obrázku. Opadávají jehličnaté stromy na zimu?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chemeClr val="accent6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Pokud ano, urči, který strom.</a:t>
            </a:r>
            <a:endParaRPr lang="cs-CZ" sz="2800" b="1" spc="50" dirty="0">
              <a:ln w="11430"/>
              <a:solidFill>
                <a:schemeClr val="accent6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pic>
        <p:nvPicPr>
          <p:cNvPr id="3074" name="Picture 2" descr="Soubor:Kuusk Keila-Paldiski rdt äär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40978"/>
            <a:ext cx="2016224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upload.wikimedia.org/wikipedia/commons/1/1c/Picea_abies_con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572" y="4565312"/>
            <a:ext cx="936104" cy="1895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Soubor:Pinus nigra young tree Bulgari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9268" y="1534798"/>
            <a:ext cx="2272886" cy="3030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Soubor:Zapfen im Gras 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0994" y="4467327"/>
            <a:ext cx="1509434" cy="1132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Soubor:Abies sibirica HDR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547983"/>
            <a:ext cx="1971322" cy="3017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Soubor:Abies alba 01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4964" y="4459124"/>
            <a:ext cx="1661457" cy="1148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File:PP Nad Mlýnem - modřín opadavý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5521" y="1610066"/>
            <a:ext cx="1963586" cy="2955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6" descr="File:Strom modrin kvet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1728" y="4459124"/>
            <a:ext cx="1275365" cy="1419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Obdélník 10"/>
          <p:cNvSpPr/>
          <p:nvPr/>
        </p:nvSpPr>
        <p:spPr>
          <a:xfrm>
            <a:off x="7524031" y="5893552"/>
            <a:ext cx="1269899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modřín</a:t>
            </a:r>
            <a:endParaRPr lang="cs-CZ" sz="2800" b="1" dirty="0">
              <a:ln w="1905"/>
              <a:solidFill>
                <a:srgbClr val="6633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2805167" y="5625712"/>
            <a:ext cx="1474506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borovice</a:t>
            </a:r>
            <a:endParaRPr lang="cs-CZ" sz="2800" b="1" dirty="0">
              <a:ln w="1905"/>
              <a:solidFill>
                <a:srgbClr val="6633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1508823" y="6044488"/>
            <a:ext cx="920445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smrk</a:t>
            </a:r>
            <a:endParaRPr lang="cs-CZ" sz="2800" b="1" dirty="0">
              <a:ln w="1905"/>
              <a:solidFill>
                <a:srgbClr val="6633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5220072" y="5631942"/>
            <a:ext cx="918841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jedle</a:t>
            </a:r>
            <a:endParaRPr lang="cs-CZ" sz="2800" b="1" dirty="0">
              <a:ln w="1905"/>
              <a:solidFill>
                <a:srgbClr val="6633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33688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43946" y="188640"/>
            <a:ext cx="8784976" cy="138499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chemeClr val="accent6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 zahradách a sadech rostou ovocné stromy.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chemeClr val="accent6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Přiřaď název stromu k obrázku plodu,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chemeClr val="accent6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který na něm roste.</a:t>
            </a:r>
            <a:endParaRPr lang="cs-CZ" sz="2800" b="1" spc="50" dirty="0">
              <a:ln w="11430"/>
              <a:solidFill>
                <a:schemeClr val="accent6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pic>
        <p:nvPicPr>
          <p:cNvPr id="4098" name="Picture 2" descr="http://www.clker.com/cliparts/8/8/2/5/11954461191743276756TheStructorr_cherries.svg.me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239" y="1340768"/>
            <a:ext cx="1950216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://www.clker.com/cliparts/3/7/a/5/11971186021447011855Chrisdesign_Photorealistic_Green_Apple.svg.med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1573635"/>
            <a:ext cx="1656184" cy="17375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://www.clker.com/cliparts/f/l/q/O/B/G/ws-plums-x-md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466782"/>
            <a:ext cx="2160240" cy="1620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http://www.clker.com/cliparts/S/Z/A/f/P/l/pear-md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3354859"/>
            <a:ext cx="1800200" cy="2271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http://www.clker.com/cliparts/Y/o/N/v/v/Y/peach-md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3734618"/>
            <a:ext cx="2192153" cy="1819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Ovál 7"/>
          <p:cNvSpPr/>
          <p:nvPr/>
        </p:nvSpPr>
        <p:spPr>
          <a:xfrm>
            <a:off x="82504" y="3587258"/>
            <a:ext cx="3109685" cy="3133242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1025665" y="2889810"/>
            <a:ext cx="1400961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třešeň</a:t>
            </a:r>
            <a:endParaRPr lang="cs-CZ" sz="3600" b="1" dirty="0">
              <a:ln w="1905"/>
              <a:solidFill>
                <a:schemeClr val="accent3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3945310" y="5202449"/>
            <a:ext cx="1955664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broskvoň</a:t>
            </a:r>
            <a:endParaRPr lang="cs-CZ" sz="3600" b="1" dirty="0">
              <a:ln w="1905"/>
              <a:solidFill>
                <a:schemeClr val="accent3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3945310" y="2988010"/>
            <a:ext cx="1390124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jabloň</a:t>
            </a:r>
            <a:endParaRPr lang="cs-CZ" sz="3600" b="1" dirty="0">
              <a:ln w="1905"/>
              <a:solidFill>
                <a:schemeClr val="accent3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7022090" y="5624575"/>
            <a:ext cx="1510350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hrušeň</a:t>
            </a:r>
            <a:endParaRPr lang="cs-CZ" sz="3600" b="1" dirty="0">
              <a:ln w="1905"/>
              <a:solidFill>
                <a:schemeClr val="accent3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6732240" y="2889809"/>
            <a:ext cx="1591526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švestka</a:t>
            </a:r>
            <a:endParaRPr lang="cs-CZ" sz="3600" b="1" dirty="0">
              <a:ln w="1905"/>
              <a:solidFill>
                <a:schemeClr val="accent3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29407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1520" y="188640"/>
            <a:ext cx="8784976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>
                <a:ln w="11430"/>
                <a:solidFill>
                  <a:schemeClr val="accent6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Zdroje:</a:t>
            </a:r>
          </a:p>
        </p:txBody>
      </p:sp>
      <p:sp>
        <p:nvSpPr>
          <p:cNvPr id="5" name="Nadpis 1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616476"/>
          </a:xfrm>
        </p:spPr>
        <p:txBody>
          <a:bodyPr rtlCol="0">
            <a:normAutofit fontScale="55000" lnSpcReduction="20000"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600" dirty="0"/>
              <a:t>Uveřejněné odkazy [cit. </a:t>
            </a:r>
            <a:r>
              <a:rPr lang="cs-CZ" sz="1600" dirty="0" smtClean="0"/>
              <a:t>2013-03-10. </a:t>
            </a:r>
            <a:r>
              <a:rPr lang="cs-CZ" sz="1600" dirty="0"/>
              <a:t>Dostupné pod licencí Public domain na </a:t>
            </a:r>
            <a:r>
              <a:rPr lang="cs-CZ" sz="1600" dirty="0" smtClean="0"/>
              <a:t>WWW: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1600" dirty="0" smtClean="0"/>
          </a:p>
          <a:p>
            <a:pPr marL="0" indent="0">
              <a:buNone/>
              <a:defRPr/>
            </a:pPr>
            <a:r>
              <a:rPr lang="cs-CZ" sz="1600" dirty="0" smtClean="0"/>
              <a:t>usměvavé slunce</a:t>
            </a:r>
            <a:r>
              <a:rPr lang="cs-CZ" sz="1600" dirty="0"/>
              <a:t>	</a:t>
            </a:r>
            <a:r>
              <a:rPr lang="cs-CZ" sz="1600" dirty="0" smtClean="0"/>
              <a:t>	http</a:t>
            </a:r>
            <a:r>
              <a:rPr lang="cs-CZ" sz="1600" dirty="0"/>
              <a:t>://www.clker.com/clipart-10030.html</a:t>
            </a:r>
          </a:p>
          <a:p>
            <a:pPr marL="0" indent="0">
              <a:buNone/>
              <a:defRPr/>
            </a:pPr>
            <a:r>
              <a:rPr lang="cs-CZ" sz="1600" dirty="0" smtClean="0"/>
              <a:t>mraky</a:t>
            </a:r>
            <a:r>
              <a:rPr lang="cs-CZ" sz="1600" dirty="0"/>
              <a:t>	</a:t>
            </a:r>
            <a:r>
              <a:rPr lang="cs-CZ" sz="1600" dirty="0" smtClean="0"/>
              <a:t>	http</a:t>
            </a:r>
            <a:r>
              <a:rPr lang="cs-CZ" sz="1600" dirty="0"/>
              <a:t>://www.clker.com/clipart-25247.html</a:t>
            </a:r>
            <a:endParaRPr lang="cs-CZ" sz="1600" dirty="0" smtClean="0"/>
          </a:p>
          <a:p>
            <a:pPr marL="0" indent="0">
              <a:buNone/>
              <a:defRPr/>
            </a:pPr>
            <a:r>
              <a:rPr lang="cs-CZ" sz="1600" dirty="0" smtClean="0"/>
              <a:t>strom </a:t>
            </a:r>
            <a:r>
              <a:rPr lang="cs-CZ" sz="1600" dirty="0"/>
              <a:t>1	</a:t>
            </a:r>
            <a:r>
              <a:rPr lang="cs-CZ" sz="1600" dirty="0" smtClean="0"/>
              <a:t>	http</a:t>
            </a:r>
            <a:r>
              <a:rPr lang="cs-CZ" sz="1600" dirty="0"/>
              <a:t>://www.clker.com/clipart-6472.html</a:t>
            </a:r>
          </a:p>
          <a:p>
            <a:pPr marL="0" indent="0">
              <a:buNone/>
              <a:defRPr/>
            </a:pPr>
            <a:r>
              <a:rPr lang="cs-CZ" sz="1600" dirty="0" smtClean="0"/>
              <a:t>strom </a:t>
            </a:r>
            <a:r>
              <a:rPr lang="cs-CZ" sz="1600" dirty="0"/>
              <a:t>2	</a:t>
            </a:r>
            <a:r>
              <a:rPr lang="cs-CZ" sz="1600" dirty="0" smtClean="0"/>
              <a:t>	http</a:t>
            </a:r>
            <a:r>
              <a:rPr lang="cs-CZ" sz="1600" dirty="0"/>
              <a:t>://</a:t>
            </a:r>
            <a:r>
              <a:rPr lang="cs-CZ" sz="1600" dirty="0" smtClean="0"/>
              <a:t>www.clker.com/clipart-6467.html</a:t>
            </a:r>
          </a:p>
          <a:p>
            <a:pPr marL="0" indent="0">
              <a:buNone/>
              <a:defRPr/>
            </a:pPr>
            <a:r>
              <a:rPr lang="cs-CZ" sz="1600" dirty="0" smtClean="0"/>
              <a:t>strom </a:t>
            </a:r>
            <a:r>
              <a:rPr lang="cs-CZ" sz="1600" dirty="0"/>
              <a:t>3 	</a:t>
            </a:r>
            <a:r>
              <a:rPr lang="cs-CZ" sz="1600" dirty="0" smtClean="0"/>
              <a:t>	http</a:t>
            </a:r>
            <a:r>
              <a:rPr lang="cs-CZ" sz="1600" dirty="0"/>
              <a:t>://www.clker.com/clipart-6470.html</a:t>
            </a:r>
          </a:p>
          <a:p>
            <a:pPr marL="0" indent="0">
              <a:buNone/>
              <a:defRPr/>
            </a:pPr>
            <a:r>
              <a:rPr lang="cs-CZ" sz="1600" dirty="0" smtClean="0"/>
              <a:t>strom </a:t>
            </a:r>
            <a:r>
              <a:rPr lang="cs-CZ" sz="1600" dirty="0"/>
              <a:t>4	</a:t>
            </a:r>
            <a:r>
              <a:rPr lang="cs-CZ" sz="1600" dirty="0" smtClean="0"/>
              <a:t>	http</a:t>
            </a:r>
            <a:r>
              <a:rPr lang="cs-CZ" sz="1600" dirty="0"/>
              <a:t>://</a:t>
            </a:r>
            <a:r>
              <a:rPr lang="cs-CZ" sz="1600" dirty="0" smtClean="0"/>
              <a:t>www.clker.com/clipart-6477.html</a:t>
            </a:r>
          </a:p>
          <a:p>
            <a:pPr marL="0" indent="0">
              <a:buNone/>
              <a:defRPr/>
            </a:pPr>
            <a:r>
              <a:rPr lang="cs-CZ" sz="1600" dirty="0" smtClean="0"/>
              <a:t>palma</a:t>
            </a:r>
            <a:r>
              <a:rPr lang="cs-CZ" sz="1600" dirty="0"/>
              <a:t>	</a:t>
            </a:r>
            <a:r>
              <a:rPr lang="cs-CZ" sz="1600" dirty="0" smtClean="0"/>
              <a:t>	http</a:t>
            </a:r>
            <a:r>
              <a:rPr lang="cs-CZ" sz="1600" dirty="0"/>
              <a:t>://</a:t>
            </a:r>
            <a:r>
              <a:rPr lang="cs-CZ" sz="1600" dirty="0" smtClean="0"/>
              <a:t>www.clker.com/clipart-6479.html</a:t>
            </a:r>
          </a:p>
          <a:p>
            <a:pPr marL="0" indent="0">
              <a:buNone/>
              <a:defRPr/>
            </a:pPr>
            <a:r>
              <a:rPr lang="cs-CZ" sz="1600" dirty="0" smtClean="0"/>
              <a:t>strom </a:t>
            </a:r>
            <a:r>
              <a:rPr lang="cs-CZ" sz="1600" dirty="0"/>
              <a:t>s kořeny	</a:t>
            </a:r>
            <a:r>
              <a:rPr lang="cs-CZ" sz="1600" dirty="0" smtClean="0"/>
              <a:t>	http</a:t>
            </a:r>
            <a:r>
              <a:rPr lang="cs-CZ" sz="1600" dirty="0"/>
              <a:t>://www.clker.com/clipart-2525.html</a:t>
            </a:r>
            <a:endParaRPr lang="cs-CZ" sz="1600" dirty="0" smtClean="0"/>
          </a:p>
          <a:p>
            <a:pPr marL="0" indent="0">
              <a:buNone/>
              <a:defRPr/>
            </a:pPr>
            <a:r>
              <a:rPr lang="cs-CZ" sz="1600" dirty="0"/>
              <a:t>jelen	</a:t>
            </a:r>
            <a:r>
              <a:rPr lang="cs-CZ" sz="1600" dirty="0" smtClean="0"/>
              <a:t>	http</a:t>
            </a:r>
            <a:r>
              <a:rPr lang="cs-CZ" sz="1600" dirty="0"/>
              <a:t>://</a:t>
            </a:r>
            <a:r>
              <a:rPr lang="cs-CZ" sz="1600" dirty="0" smtClean="0"/>
              <a:t>www.clker.com/clipart-antelope-1.html</a:t>
            </a:r>
          </a:p>
          <a:p>
            <a:pPr marL="0" indent="0">
              <a:buNone/>
              <a:defRPr/>
            </a:pPr>
            <a:r>
              <a:rPr lang="cs-CZ" sz="1600" dirty="0"/>
              <a:t>stromy	</a:t>
            </a:r>
            <a:r>
              <a:rPr lang="cs-CZ" sz="1600" dirty="0" smtClean="0"/>
              <a:t>	http</a:t>
            </a:r>
            <a:r>
              <a:rPr lang="cs-CZ" sz="1600" dirty="0"/>
              <a:t>://</a:t>
            </a:r>
            <a:r>
              <a:rPr lang="cs-CZ" sz="1600" dirty="0" smtClean="0"/>
              <a:t>www.clker.com/clipart-trees-7.html</a:t>
            </a:r>
          </a:p>
          <a:p>
            <a:pPr marL="0" indent="0">
              <a:buNone/>
              <a:defRPr/>
            </a:pPr>
            <a:r>
              <a:rPr lang="cs-CZ" sz="1600" dirty="0" smtClean="0"/>
              <a:t>ostružina</a:t>
            </a:r>
            <a:r>
              <a:rPr lang="cs-CZ" sz="1600" dirty="0"/>
              <a:t>	</a:t>
            </a:r>
            <a:r>
              <a:rPr lang="cs-CZ" sz="1600" dirty="0" smtClean="0"/>
              <a:t>	http</a:t>
            </a:r>
            <a:r>
              <a:rPr lang="cs-CZ" sz="1600" dirty="0"/>
              <a:t>://</a:t>
            </a:r>
            <a:r>
              <a:rPr lang="cs-CZ" sz="1600" dirty="0" smtClean="0"/>
              <a:t>www.clker.com/clipart-blackberry-1.html</a:t>
            </a:r>
          </a:p>
          <a:p>
            <a:pPr marL="0" indent="0">
              <a:buNone/>
              <a:defRPr/>
            </a:pPr>
            <a:r>
              <a:rPr lang="cs-CZ" sz="1600" dirty="0" smtClean="0"/>
              <a:t>houba</a:t>
            </a:r>
            <a:r>
              <a:rPr lang="cs-CZ" sz="1600" dirty="0"/>
              <a:t>		http://</a:t>
            </a:r>
            <a:r>
              <a:rPr lang="cs-CZ" sz="1600" dirty="0" smtClean="0"/>
              <a:t>www.clker.com/clipart-10496.html</a:t>
            </a:r>
          </a:p>
          <a:p>
            <a:pPr marL="0" indent="0">
              <a:buNone/>
              <a:defRPr/>
            </a:pPr>
            <a:r>
              <a:rPr lang="cs-CZ" sz="1600" dirty="0" smtClean="0"/>
              <a:t>lípa</a:t>
            </a:r>
            <a:r>
              <a:rPr lang="cs-CZ" sz="1600" dirty="0"/>
              <a:t>		http://</a:t>
            </a:r>
            <a:r>
              <a:rPr lang="cs-CZ" sz="1600" dirty="0" smtClean="0"/>
              <a:t>commons.wikimedia.org/wiki/File:Vitov_Zizice_KL_CZ_Lipa_u_Vitova_098.jpg</a:t>
            </a:r>
          </a:p>
          <a:p>
            <a:pPr marL="0" indent="0">
              <a:buNone/>
              <a:defRPr/>
            </a:pPr>
            <a:r>
              <a:rPr lang="cs-CZ" sz="1600" dirty="0" smtClean="0"/>
              <a:t>lípa </a:t>
            </a:r>
            <a:r>
              <a:rPr lang="cs-CZ" sz="1600" dirty="0"/>
              <a:t>list		http://</a:t>
            </a:r>
            <a:r>
              <a:rPr lang="cs-CZ" sz="1600" dirty="0" smtClean="0"/>
              <a:t>commons.wikimedia.org/wiki/File:Lipa_list_i_plod.jpg</a:t>
            </a:r>
          </a:p>
          <a:p>
            <a:pPr marL="0" indent="0">
              <a:buNone/>
              <a:defRPr/>
            </a:pPr>
            <a:r>
              <a:rPr lang="cs-CZ" sz="1600" dirty="0" smtClean="0"/>
              <a:t>dub</a:t>
            </a:r>
            <a:r>
              <a:rPr lang="cs-CZ" sz="1600" dirty="0"/>
              <a:t>		http://commons.wikimedia.org/wiki/File:Lomansk%C3%BD_dub_I..jpg</a:t>
            </a:r>
          </a:p>
          <a:p>
            <a:pPr marL="0" indent="0">
              <a:buNone/>
              <a:defRPr/>
            </a:pPr>
            <a:r>
              <a:rPr lang="cs-CZ" sz="1600" dirty="0" smtClean="0"/>
              <a:t>dub </a:t>
            </a:r>
            <a:r>
              <a:rPr lang="cs-CZ" sz="1600" dirty="0"/>
              <a:t>žalud		http://www.clker.com/clipart-120980.html</a:t>
            </a:r>
          </a:p>
          <a:p>
            <a:pPr marL="0" indent="0">
              <a:buNone/>
              <a:defRPr/>
            </a:pPr>
            <a:r>
              <a:rPr lang="cs-CZ" sz="1600" dirty="0" smtClean="0"/>
              <a:t>javor</a:t>
            </a:r>
            <a:r>
              <a:rPr lang="cs-CZ" sz="1600" dirty="0"/>
              <a:t>		http://commons.wikimedia.org/wiki/File:Jeni%C5%A1ovick%C3%BD_javor.jpg</a:t>
            </a:r>
            <a:endParaRPr lang="cs-CZ" sz="1600" dirty="0" smtClean="0"/>
          </a:p>
          <a:p>
            <a:pPr marL="0" indent="0">
              <a:buNone/>
              <a:defRPr/>
            </a:pPr>
            <a:r>
              <a:rPr lang="cs-CZ" sz="1600" dirty="0" smtClean="0"/>
              <a:t>javor </a:t>
            </a:r>
            <a:r>
              <a:rPr lang="cs-CZ" sz="1600" dirty="0"/>
              <a:t>list		http://commons.wikimedia.org/wiki/File:Javor_ml%C3%A9%C4%8D_spadl%C3%BD_list.JPG</a:t>
            </a:r>
          </a:p>
          <a:p>
            <a:pPr marL="0" indent="0">
              <a:buNone/>
              <a:defRPr/>
            </a:pPr>
            <a:r>
              <a:rPr lang="cs-CZ" sz="1600" dirty="0"/>
              <a:t>b</a:t>
            </a:r>
            <a:r>
              <a:rPr lang="cs-CZ" sz="1600" dirty="0" smtClean="0"/>
              <a:t>uk</a:t>
            </a:r>
            <a:r>
              <a:rPr lang="cs-CZ" sz="1600" dirty="0"/>
              <a:t>		http://commons.wikimedia.org/wiki/File:Buk_nad_Becovem_(6).</a:t>
            </a:r>
            <a:r>
              <a:rPr lang="cs-CZ" sz="1600" dirty="0" smtClean="0"/>
              <a:t>jpg?uselang=cs</a:t>
            </a:r>
          </a:p>
          <a:p>
            <a:pPr marL="0" indent="0">
              <a:buNone/>
              <a:defRPr/>
            </a:pPr>
            <a:r>
              <a:rPr lang="cs-CZ" sz="1600" dirty="0" smtClean="0"/>
              <a:t>buk </a:t>
            </a:r>
            <a:r>
              <a:rPr lang="cs-CZ" sz="1600" dirty="0"/>
              <a:t>listy		http://cs.wikipedia.org/wiki/Soubor:Fagus_sylvatica_purpurea_leaves_01_by_Line1.jpg</a:t>
            </a:r>
            <a:endParaRPr lang="cs-CZ" sz="1600" dirty="0" smtClean="0"/>
          </a:p>
          <a:p>
            <a:pPr marL="0" indent="0">
              <a:buNone/>
              <a:defRPr/>
            </a:pPr>
            <a:r>
              <a:rPr lang="cs-CZ" sz="1600" dirty="0" smtClean="0"/>
              <a:t>smrk</a:t>
            </a:r>
            <a:r>
              <a:rPr lang="cs-CZ" sz="1600" dirty="0"/>
              <a:t>		http://cs.wikipedia.org/wiki/Soubor:Kuusk_Keila-Paldiski_rdt_%C3%A4%C3%A4res.jpg</a:t>
            </a:r>
          </a:p>
          <a:p>
            <a:pPr marL="0" indent="0">
              <a:buNone/>
              <a:defRPr/>
            </a:pPr>
            <a:r>
              <a:rPr lang="cs-CZ" sz="1600" dirty="0" smtClean="0"/>
              <a:t>smrk šiška	</a:t>
            </a:r>
            <a:r>
              <a:rPr lang="cs-CZ" sz="1600" dirty="0"/>
              <a:t>	http://upload.wikimedia.org/wikipedia/commons/1/1c/Picea_abies_cone.jpg</a:t>
            </a:r>
            <a:endParaRPr lang="cs-CZ" sz="1600" dirty="0" smtClean="0"/>
          </a:p>
          <a:p>
            <a:pPr marL="0" indent="0">
              <a:buNone/>
              <a:defRPr/>
            </a:pPr>
            <a:r>
              <a:rPr lang="cs-CZ" sz="1600" dirty="0"/>
              <a:t>b</a:t>
            </a:r>
            <a:r>
              <a:rPr lang="cs-CZ" sz="1600" dirty="0" smtClean="0"/>
              <a:t>orovice</a:t>
            </a:r>
            <a:r>
              <a:rPr lang="cs-CZ" sz="1600" dirty="0"/>
              <a:t>		http://cs.wikipedia.org/wiki/Soubor:Pinus_nigra_young_tree_Bulgaria.jpg</a:t>
            </a:r>
          </a:p>
          <a:p>
            <a:pPr marL="0" indent="0">
              <a:buNone/>
              <a:defRPr/>
            </a:pPr>
            <a:r>
              <a:rPr lang="cs-CZ" sz="1600" dirty="0" smtClean="0"/>
              <a:t>borovice </a:t>
            </a:r>
            <a:r>
              <a:rPr lang="cs-CZ" sz="1600" dirty="0"/>
              <a:t>šiška		http://</a:t>
            </a:r>
            <a:r>
              <a:rPr lang="cs-CZ" sz="1600" dirty="0" smtClean="0"/>
              <a:t>cs.wikipedia.org/wiki/Soubor:Zapfen_im_Gras_2.jpg</a:t>
            </a:r>
          </a:p>
          <a:p>
            <a:pPr marL="0" indent="0">
              <a:buNone/>
              <a:defRPr/>
            </a:pPr>
            <a:r>
              <a:rPr lang="cs-CZ" sz="1600" dirty="0" smtClean="0"/>
              <a:t>jedle</a:t>
            </a:r>
            <a:r>
              <a:rPr lang="cs-CZ" sz="1600" dirty="0"/>
              <a:t>		http://cs.wikipedia.org/wiki/Soubor:Abies_sibirica_HDR.jpg</a:t>
            </a:r>
            <a:endParaRPr lang="cs-CZ" sz="1600" dirty="0" smtClean="0"/>
          </a:p>
          <a:p>
            <a:pPr marL="0" indent="0">
              <a:buNone/>
              <a:defRPr/>
            </a:pPr>
            <a:r>
              <a:rPr lang="cs-CZ" sz="1600" dirty="0" smtClean="0"/>
              <a:t>jedle </a:t>
            </a:r>
            <a:r>
              <a:rPr lang="cs-CZ" sz="1600" dirty="0"/>
              <a:t>větvička		http://cs.wikipedia.org/wiki/Soubor:Abies_alba_01.jpg</a:t>
            </a:r>
          </a:p>
          <a:p>
            <a:pPr marL="0" indent="0">
              <a:buNone/>
              <a:defRPr/>
            </a:pPr>
            <a:r>
              <a:rPr lang="cs-CZ" sz="1600" dirty="0" smtClean="0"/>
              <a:t>modřín</a:t>
            </a:r>
            <a:r>
              <a:rPr lang="cs-CZ" sz="1600" dirty="0"/>
              <a:t>		http://</a:t>
            </a:r>
            <a:r>
              <a:rPr lang="cs-CZ" sz="1600" dirty="0" smtClean="0"/>
              <a:t>commons.wikimedia.org/wiki/File:PP_Nad_Ml%C3%BDnem-mod%C5%99%C3%ADn_opadav%C3%BD.jpg</a:t>
            </a:r>
            <a:endParaRPr lang="cs-CZ" sz="1600" dirty="0"/>
          </a:p>
          <a:p>
            <a:pPr marL="0" indent="0">
              <a:buNone/>
              <a:defRPr/>
            </a:pPr>
            <a:r>
              <a:rPr lang="cs-CZ" sz="1600" dirty="0" smtClean="0"/>
              <a:t>modřín </a:t>
            </a:r>
            <a:r>
              <a:rPr lang="cs-CZ" sz="1600" dirty="0"/>
              <a:t>květ		http://commons.wikimedia.org/wiki/File:Strom_modrin_kvet.jpg</a:t>
            </a:r>
            <a:endParaRPr lang="cs-CZ" sz="1600" dirty="0" smtClean="0"/>
          </a:p>
          <a:p>
            <a:pPr marL="0" indent="0">
              <a:buNone/>
              <a:defRPr/>
            </a:pPr>
            <a:r>
              <a:rPr lang="cs-CZ" sz="1600" dirty="0" smtClean="0"/>
              <a:t>třešně</a:t>
            </a:r>
            <a:r>
              <a:rPr lang="cs-CZ" sz="1600" dirty="0"/>
              <a:t>		http://www.clker.com/clipart-12578.html</a:t>
            </a:r>
          </a:p>
          <a:p>
            <a:pPr marL="0" indent="0">
              <a:buNone/>
              <a:defRPr/>
            </a:pPr>
            <a:r>
              <a:rPr lang="cs-CZ" sz="1600" dirty="0" smtClean="0"/>
              <a:t>jablko</a:t>
            </a:r>
            <a:r>
              <a:rPr lang="cs-CZ" sz="1600" dirty="0"/>
              <a:t>		http://www.clker.com/clipart-14970.html</a:t>
            </a:r>
            <a:endParaRPr lang="cs-CZ" sz="1600" dirty="0" smtClean="0"/>
          </a:p>
          <a:p>
            <a:pPr marL="0" indent="0">
              <a:buNone/>
              <a:defRPr/>
            </a:pPr>
            <a:r>
              <a:rPr lang="cs-CZ" sz="1600" dirty="0" smtClean="0"/>
              <a:t>švestky</a:t>
            </a:r>
            <a:r>
              <a:rPr lang="cs-CZ" sz="1600" dirty="0"/>
              <a:t>		http://www.clker.com/clipart-ws-plums-x.html</a:t>
            </a:r>
          </a:p>
          <a:p>
            <a:pPr marL="0" indent="0">
              <a:buNone/>
              <a:defRPr/>
            </a:pPr>
            <a:r>
              <a:rPr lang="cs-CZ" sz="1600" dirty="0" smtClean="0"/>
              <a:t>hruška</a:t>
            </a:r>
            <a:r>
              <a:rPr lang="cs-CZ" sz="1600" dirty="0"/>
              <a:t>		http://www.clker.com/clipart-pear-6.html</a:t>
            </a:r>
            <a:endParaRPr lang="cs-CZ" sz="1600" dirty="0" smtClean="0"/>
          </a:p>
          <a:p>
            <a:pPr marL="0" indent="0">
              <a:buNone/>
              <a:defRPr/>
            </a:pPr>
            <a:r>
              <a:rPr lang="cs-CZ" sz="1600" dirty="0" smtClean="0"/>
              <a:t>broskev</a:t>
            </a:r>
            <a:r>
              <a:rPr lang="cs-CZ" sz="1600" dirty="0"/>
              <a:t>		http://www.clker.com/clipart-peach.html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1600" dirty="0" smtClean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1600" dirty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600" dirty="0" smtClean="0"/>
              <a:t>©  Mgr. Pavla Balejová 2013</a:t>
            </a:r>
          </a:p>
        </p:txBody>
      </p:sp>
      <p:pic>
        <p:nvPicPr>
          <p:cNvPr id="2048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93062" y="5581650"/>
            <a:ext cx="900113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82340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</TotalTime>
  <Words>329</Words>
  <Application>Microsoft Office PowerPoint</Application>
  <PresentationFormat>Předvádění na obrazovce (4:3)</PresentationFormat>
  <Paragraphs>132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Radek</dc:creator>
  <cp:lastModifiedBy>Radek</cp:lastModifiedBy>
  <cp:revision>72</cp:revision>
  <cp:lastPrinted>2013-03-12T19:03:21Z</cp:lastPrinted>
  <dcterms:created xsi:type="dcterms:W3CDTF">2013-03-08T15:19:23Z</dcterms:created>
  <dcterms:modified xsi:type="dcterms:W3CDTF">2013-04-20T11:22:43Z</dcterms:modified>
</cp:coreProperties>
</file>