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57" r:id="rId4"/>
    <p:sldId id="261" r:id="rId5"/>
    <p:sldId id="260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8444D-AD70-4A29-BBCF-7AB1EC5D6085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EEAC0-7326-4464-B623-51C3C90A0A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6269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8444D-AD70-4A29-BBCF-7AB1EC5D6085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EEAC0-7326-4464-B623-51C3C90A0A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7951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8444D-AD70-4A29-BBCF-7AB1EC5D6085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EEAC0-7326-4464-B623-51C3C90A0A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24668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8444D-AD70-4A29-BBCF-7AB1EC5D6085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EEAC0-7326-4464-B623-51C3C90A0A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764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8444D-AD70-4A29-BBCF-7AB1EC5D6085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EEAC0-7326-4464-B623-51C3C90A0A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4794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8444D-AD70-4A29-BBCF-7AB1EC5D6085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EEAC0-7326-4464-B623-51C3C90A0A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759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8444D-AD70-4A29-BBCF-7AB1EC5D6085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EEAC0-7326-4464-B623-51C3C90A0A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2680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8444D-AD70-4A29-BBCF-7AB1EC5D6085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EEAC0-7326-4464-B623-51C3C90A0A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0693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8444D-AD70-4A29-BBCF-7AB1EC5D6085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EEAC0-7326-4464-B623-51C3C90A0A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015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8444D-AD70-4A29-BBCF-7AB1EC5D6085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EEAC0-7326-4464-B623-51C3C90A0A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398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8444D-AD70-4A29-BBCF-7AB1EC5D6085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EEAC0-7326-4464-B623-51C3C90A0A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24008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D8444D-AD70-4A29-BBCF-7AB1EC5D6085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FEEAC0-7326-4464-B623-51C3C90A0A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474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/>
              <a:t>Škola: 		Základní škola a Mateřská škola, 				Kostelní 560, Svoboda n. Úpou,</a:t>
            </a:r>
          </a:p>
          <a:p>
            <a:pPr marL="0" indent="0">
              <a:buNone/>
            </a:pPr>
            <a:r>
              <a:rPr lang="cs-CZ" sz="2800" dirty="0" smtClean="0"/>
              <a:t>			okres Trutnov </a:t>
            </a:r>
          </a:p>
          <a:p>
            <a:r>
              <a:rPr lang="cs-CZ" sz="2800" dirty="0" smtClean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r>
              <a:rPr lang="cs-CZ" sz="2800" dirty="0" smtClean="0"/>
              <a:t>Datum:  		říjen 2012 </a:t>
            </a:r>
          </a:p>
          <a:p>
            <a:r>
              <a:rPr lang="cs-CZ" sz="2800" dirty="0" smtClean="0"/>
              <a:t>Název: 		VY_12_INOVACE_1.2.1_ ČJ1,2_13</a:t>
            </a:r>
          </a:p>
          <a:p>
            <a:r>
              <a:rPr lang="cs-CZ" sz="2800" dirty="0" smtClean="0"/>
              <a:t>Téma:		Hláska a písmeno š </a:t>
            </a:r>
            <a:r>
              <a:rPr lang="cs-CZ" sz="2800" dirty="0" err="1" smtClean="0"/>
              <a:t>Š</a:t>
            </a:r>
            <a:r>
              <a:rPr lang="cs-CZ" sz="2800" dirty="0" smtClean="0"/>
              <a:t> a </a:t>
            </a:r>
            <a:r>
              <a:rPr lang="cs-CZ" sz="2800" smtClean="0"/>
              <a:t>slova příbuzná.</a:t>
            </a:r>
            <a:endParaRPr lang="cs-CZ" sz="2800" dirty="0" smtClean="0"/>
          </a:p>
          <a:p>
            <a:r>
              <a:rPr lang="cs-CZ" sz="2800" dirty="0" smtClean="0"/>
              <a:t>Ročník:		1. – 2.</a:t>
            </a:r>
          </a:p>
          <a:p>
            <a:r>
              <a:rPr lang="cs-CZ" sz="2800" dirty="0" smtClean="0"/>
              <a:t>Číslo projektu:	CZ.1.07/1.4.00/21.3068</a:t>
            </a:r>
          </a:p>
          <a:p>
            <a:endParaRPr lang="cs-CZ" sz="28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404664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102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731377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	</a:t>
            </a:r>
            <a:r>
              <a:rPr lang="cs-CZ" sz="28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147248" cy="5328592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 smtClean="0"/>
              <a:t>Tento pracovní list má za úkol procvičit postřehování slov foneticky podobných, ale významově odlišných. Dále umožňuje samostatné tvoření příbuzných slov se společným kořenem – piš-, - nes-, - šij-. Na závěr prověří čtení s porozuměním</a:t>
            </a:r>
            <a:r>
              <a:rPr lang="cs-CZ" sz="2800" dirty="0" smtClean="0">
                <a:latin typeface="Arial" charset="0"/>
              </a:rPr>
              <a:t>. </a:t>
            </a:r>
          </a:p>
          <a:p>
            <a:pPr algn="just">
              <a:lnSpc>
                <a:spcPct val="90000"/>
              </a:lnSpc>
            </a:pPr>
            <a:endParaRPr lang="cs-CZ" sz="2800" dirty="0">
              <a:latin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/>
              <a:t>Pokus se číst slova pod sebou co nejrychleji. Snaž se vytvořit společně s kamarádem co nejvíce slov z pavouků. Potom doplň slova k obrázkům. </a:t>
            </a:r>
          </a:p>
          <a:p>
            <a:pPr algn="just">
              <a:lnSpc>
                <a:spcPct val="90000"/>
              </a:lnSpc>
            </a:pPr>
            <a:endParaRPr lang="cs-CZ" sz="2800" dirty="0"/>
          </a:p>
          <a:p>
            <a:pPr algn="just">
              <a:lnSpc>
                <a:spcPct val="90000"/>
              </a:lnSpc>
            </a:pPr>
            <a:r>
              <a:rPr lang="cs-CZ" sz="2800" dirty="0" smtClean="0"/>
              <a:t>Přečti si věty a spoj se správným obrázkem.</a:t>
            </a:r>
          </a:p>
          <a:p>
            <a:pPr algn="just">
              <a:lnSpc>
                <a:spcPct val="90000"/>
              </a:lnSpc>
            </a:pPr>
            <a:endParaRPr lang="cs-CZ" sz="2800" dirty="0"/>
          </a:p>
          <a:p>
            <a:pPr algn="just">
              <a:lnSpc>
                <a:spcPct val="90000"/>
              </a:lnSpc>
            </a:pPr>
            <a:endParaRPr lang="cs-CZ" sz="2800" dirty="0" smtClean="0"/>
          </a:p>
          <a:p>
            <a:pPr>
              <a:lnSpc>
                <a:spcPct val="90000"/>
              </a:lnSpc>
            </a:pPr>
            <a:endParaRPr lang="cs-CZ" dirty="0">
              <a:latin typeface="Arial" charset="0"/>
            </a:endParaRPr>
          </a:p>
          <a:p>
            <a:pPr marL="0" indent="0">
              <a:buNone/>
            </a:pPr>
            <a:endParaRPr lang="cs-CZ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2344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Postřehování slov s písmenem š </a:t>
            </a:r>
            <a:r>
              <a:rPr lang="cs-CZ" sz="2400" dirty="0" err="1" smtClean="0"/>
              <a:t>Š</a:t>
            </a:r>
            <a:r>
              <a:rPr lang="cs-CZ" sz="2400" dirty="0" smtClean="0"/>
              <a:t>. Pracovní list.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56576" y="4941168"/>
            <a:ext cx="1152128" cy="147302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908720"/>
            <a:ext cx="504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</a:rPr>
              <a:t>Procvičuj čtení podobných slov:</a:t>
            </a:r>
          </a:p>
          <a:p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1404775"/>
            <a:ext cx="8640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</a:rPr>
              <a:t>     piš	       šíp	             šál	     koš	              myš	              koš</a:t>
            </a:r>
          </a:p>
          <a:p>
            <a:r>
              <a:rPr lang="cs-CZ" sz="2400" dirty="0" smtClean="0">
                <a:latin typeface="Times New Roman" pitchFamily="18" charset="0"/>
              </a:rPr>
              <a:t> napiš	       šípek	 šátek	     košile	  myšák	  košík	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2492896"/>
            <a:ext cx="35283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</a:rPr>
              <a:t>Tvoř slova a některá použij ve větách.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23628" y="3140970"/>
            <a:ext cx="216024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</a:rPr>
              <a:t>po</a:t>
            </a:r>
          </a:p>
          <a:p>
            <a:r>
              <a:rPr lang="cs-CZ" sz="2400" dirty="0" smtClean="0">
                <a:latin typeface="Times New Roman" pitchFamily="18" charset="0"/>
              </a:rPr>
              <a:t>na</a:t>
            </a:r>
          </a:p>
          <a:p>
            <a:r>
              <a:rPr lang="cs-CZ" sz="2400" dirty="0" smtClean="0">
                <a:latin typeface="Times New Roman" pitchFamily="18" charset="0"/>
              </a:rPr>
              <a:t>do	piš</a:t>
            </a:r>
          </a:p>
          <a:p>
            <a:r>
              <a:rPr lang="cs-CZ" sz="2400" dirty="0" smtClean="0">
                <a:latin typeface="Times New Roman" pitchFamily="18" charset="0"/>
              </a:rPr>
              <a:t> o</a:t>
            </a:r>
          </a:p>
          <a:p>
            <a:r>
              <a:rPr lang="cs-CZ" sz="2400" dirty="0" smtClean="0">
                <a:latin typeface="Times New Roman" pitchFamily="18" charset="0"/>
              </a:rPr>
              <a:t>vy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3318705"/>
            <a:ext cx="3456382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</a:rPr>
              <a:t>do		u           ou</a:t>
            </a:r>
          </a:p>
          <a:p>
            <a:r>
              <a:rPr lang="cs-CZ" sz="2400" dirty="0" smtClean="0">
                <a:latin typeface="Times New Roman" pitchFamily="18" charset="0"/>
              </a:rPr>
              <a:t>po	nes	</a:t>
            </a:r>
            <a:r>
              <a:rPr lang="cs-CZ" sz="2400" dirty="0" err="1" smtClean="0">
                <a:latin typeface="Times New Roman" pitchFamily="18" charset="0"/>
              </a:rPr>
              <a:t>eš</a:t>
            </a:r>
            <a:r>
              <a:rPr lang="cs-CZ" sz="2400" dirty="0" smtClean="0">
                <a:latin typeface="Times New Roman" pitchFamily="18" charset="0"/>
              </a:rPr>
              <a:t>	</a:t>
            </a:r>
          </a:p>
          <a:p>
            <a:r>
              <a:rPr lang="cs-CZ" sz="2400" dirty="0" smtClean="0">
                <a:latin typeface="Times New Roman" pitchFamily="18" charset="0"/>
              </a:rPr>
              <a:t> u		e           </a:t>
            </a:r>
            <a:r>
              <a:rPr lang="cs-CZ" sz="2400" dirty="0" err="1" smtClean="0">
                <a:latin typeface="Times New Roman" pitchFamily="18" charset="0"/>
              </a:rPr>
              <a:t>me</a:t>
            </a:r>
            <a:endParaRPr lang="cs-CZ" sz="2400" dirty="0" smtClean="0">
              <a:latin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</a:rPr>
              <a:t>		             </a:t>
            </a:r>
            <a:r>
              <a:rPr lang="cs-CZ" sz="2400" dirty="0" err="1" smtClean="0">
                <a:latin typeface="Times New Roman" pitchFamily="18" charset="0"/>
              </a:rPr>
              <a:t>te</a:t>
            </a:r>
            <a:endParaRPr lang="cs-CZ" sz="2400" dirty="0" smtClean="0">
              <a:latin typeface="Times New Roman" pitchFamily="18" charset="0"/>
            </a:endParaRPr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23828" y="4919008"/>
            <a:ext cx="410445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</a:rPr>
              <a:t>vy		u</a:t>
            </a:r>
          </a:p>
          <a:p>
            <a:r>
              <a:rPr lang="cs-CZ" sz="2400" dirty="0" smtClean="0">
                <a:latin typeface="Times New Roman" pitchFamily="18" charset="0"/>
              </a:rPr>
              <a:t>za	šij	e           </a:t>
            </a:r>
            <a:r>
              <a:rPr lang="cs-CZ" sz="2400" dirty="0" err="1" smtClean="0">
                <a:latin typeface="Times New Roman" pitchFamily="18" charset="0"/>
              </a:rPr>
              <a:t>me</a:t>
            </a:r>
            <a:endParaRPr lang="cs-CZ" sz="2400" dirty="0" smtClean="0">
              <a:latin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</a:rPr>
              <a:t>  u		             </a:t>
            </a:r>
            <a:r>
              <a:rPr lang="cs-CZ" sz="2400" dirty="0" err="1" smtClean="0">
                <a:latin typeface="Times New Roman" pitchFamily="18" charset="0"/>
              </a:rPr>
              <a:t>te</a:t>
            </a:r>
            <a:endParaRPr lang="cs-CZ" sz="2400" dirty="0" smtClean="0">
              <a:latin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</a:rPr>
              <a:t>		</a:t>
            </a:r>
            <a:r>
              <a:rPr lang="cs-CZ" sz="2400" dirty="0" err="1" smtClean="0">
                <a:latin typeface="Times New Roman" pitchFamily="18" charset="0"/>
              </a:rPr>
              <a:t>eš</a:t>
            </a:r>
            <a:endParaRPr lang="cs-CZ" sz="2400" dirty="0" smtClean="0">
              <a:latin typeface="Times New Roman" pitchFamily="18" charset="0"/>
            </a:endParaRPr>
          </a:p>
          <a:p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2113856" y="3889857"/>
            <a:ext cx="720080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997593" y="3717032"/>
            <a:ext cx="626368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868509" y="5301542"/>
            <a:ext cx="648072" cy="50372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/>
          <p:nvPr/>
        </p:nvCxnSpPr>
        <p:spPr>
          <a:xfrm>
            <a:off x="1619672" y="3501008"/>
            <a:ext cx="494184" cy="388849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 flipV="1">
            <a:off x="5508104" y="3501008"/>
            <a:ext cx="489489" cy="194424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>
            <a:off x="6623961" y="3598220"/>
            <a:ext cx="396311" cy="97212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3491880" y="5805264"/>
            <a:ext cx="376629" cy="8324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4516581" y="5553403"/>
            <a:ext cx="415459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 flipV="1">
            <a:off x="5076056" y="5578008"/>
            <a:ext cx="777521" cy="227256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 descr="C:\Users\Hana\AppData\Local\Microsoft\Windows\Temporary Internet Files\Content.IE5\JDHMGB1G\MC9001134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092" y="5431267"/>
            <a:ext cx="1037930" cy="946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na\AppData\Local\Microsoft\Windows\Temporary Internet Files\Content.IE5\K69VQYQ2\MC9001133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4721" y="313654"/>
            <a:ext cx="553758" cy="676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a\AppData\Local\Microsoft\Windows\Temporary Internet Files\Content.IE5\7C1KYFX3\MC9004042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0194" y="2662173"/>
            <a:ext cx="1107851" cy="1517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ana\AppData\Local\Microsoft\Windows\Temporary Internet Files\Content.IE5\36Q9D0YU\MC9003406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5542" y="5299579"/>
            <a:ext cx="1222315" cy="1078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TextovéPole 45"/>
          <p:cNvSpPr txBox="1"/>
          <p:nvPr/>
        </p:nvSpPr>
        <p:spPr>
          <a:xfrm>
            <a:off x="1151057" y="6165304"/>
            <a:ext cx="1152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š  _  _  _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444208" y="6193281"/>
            <a:ext cx="1374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  _  _  _  _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458820" y="4105881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  _  _  _  _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430785" y="831775"/>
            <a:ext cx="15337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  _  _  _  _  _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8272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853577" cy="56207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Postřehování slov s písmenem š </a:t>
            </a:r>
            <a:r>
              <a:rPr lang="cs-CZ" sz="2400" dirty="0" err="1" smtClean="0"/>
              <a:t>Š</a:t>
            </a:r>
            <a:r>
              <a:rPr lang="cs-CZ" sz="2400" dirty="0" smtClean="0"/>
              <a:t>. Řešení PL.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56576" y="4941168"/>
            <a:ext cx="1152128" cy="147302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908720"/>
            <a:ext cx="504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</a:rPr>
              <a:t>Procvičuj čtení podobných slov:</a:t>
            </a:r>
          </a:p>
          <a:p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0061" y="1404775"/>
            <a:ext cx="8640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</a:rPr>
              <a:t>     piš	       šíp	             šál	     koš	              myš	              koš</a:t>
            </a:r>
          </a:p>
          <a:p>
            <a:r>
              <a:rPr lang="cs-CZ" sz="2400" dirty="0" smtClean="0">
                <a:latin typeface="Times New Roman" pitchFamily="18" charset="0"/>
              </a:rPr>
              <a:t> napiš	       šípek	 šátek	     košile	  myšák	  košík	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2492896"/>
            <a:ext cx="35283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</a:rPr>
              <a:t>Tvoř slova a některá použij ve větách.</a:t>
            </a:r>
            <a:endParaRPr lang="cs-CZ" sz="1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31148" y="2962078"/>
            <a:ext cx="506827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dones		pones		unesu	        </a:t>
            </a:r>
          </a:p>
          <a:p>
            <a:r>
              <a:rPr lang="cs-CZ" dirty="0" smtClean="0"/>
              <a:t> donesu		ponesu		uneseš</a:t>
            </a:r>
          </a:p>
          <a:p>
            <a:r>
              <a:rPr lang="cs-CZ" dirty="0"/>
              <a:t> </a:t>
            </a:r>
            <a:r>
              <a:rPr lang="cs-CZ" dirty="0" smtClean="0"/>
              <a:t>doneseš		poneseš		unese</a:t>
            </a:r>
          </a:p>
          <a:p>
            <a:r>
              <a:rPr lang="cs-CZ" dirty="0"/>
              <a:t> </a:t>
            </a:r>
            <a:r>
              <a:rPr lang="cs-CZ" dirty="0" smtClean="0"/>
              <a:t>doneseme	poneseme	uneseme</a:t>
            </a:r>
          </a:p>
          <a:p>
            <a:r>
              <a:rPr lang="cs-CZ" dirty="0"/>
              <a:t> </a:t>
            </a:r>
            <a:r>
              <a:rPr lang="cs-CZ" dirty="0" smtClean="0"/>
              <a:t>donesete	ponesete		unesete</a:t>
            </a:r>
          </a:p>
          <a:p>
            <a:r>
              <a:rPr lang="cs-CZ" dirty="0" smtClean="0"/>
              <a:t> donesou		ponesou</a:t>
            </a:r>
            <a:r>
              <a:rPr lang="cs-CZ" dirty="0"/>
              <a:t>	</a:t>
            </a:r>
            <a:r>
              <a:rPr lang="cs-CZ" dirty="0" smtClean="0"/>
              <a:t>	unesou	</a:t>
            </a:r>
          </a:p>
          <a:p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/>
              <a:t>	</a:t>
            </a:r>
            <a:endParaRPr lang="cs-CZ" dirty="0" smtClean="0"/>
          </a:p>
        </p:txBody>
      </p:sp>
      <p:pic>
        <p:nvPicPr>
          <p:cNvPr id="1027" name="Picture 3" descr="C:\Users\Hana\AppData\Local\Microsoft\Windows\Temporary Internet Files\Content.IE5\JDHMGB1G\MC9001134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092" y="5431267"/>
            <a:ext cx="1037930" cy="946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na\AppData\Local\Microsoft\Windows\Temporary Internet Files\Content.IE5\K69VQYQ2\MC9001133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4721" y="313654"/>
            <a:ext cx="553758" cy="676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a\AppData\Local\Microsoft\Windows\Temporary Internet Files\Content.IE5\7C1KYFX3\MC9004042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1981" y="2831450"/>
            <a:ext cx="1107851" cy="1459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ana\AppData\Local\Microsoft\Windows\Temporary Internet Files\Content.IE5\36Q9D0YU\MC9003406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5542" y="5299579"/>
            <a:ext cx="1222315" cy="1078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TextovéPole 45"/>
          <p:cNvSpPr txBox="1"/>
          <p:nvPr/>
        </p:nvSpPr>
        <p:spPr>
          <a:xfrm>
            <a:off x="1151057" y="6165304"/>
            <a:ext cx="1152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š  _  _  _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444208" y="6193281"/>
            <a:ext cx="1374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  _  _  _  _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1857834" y="425883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  _  _  _  _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430785" y="831775"/>
            <a:ext cx="15337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  _  _  _  _  _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2092" y="2996952"/>
            <a:ext cx="83582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sz="2000" dirty="0" smtClean="0"/>
              <a:t>popiš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napiš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dopiš</a:t>
            </a:r>
          </a:p>
          <a:p>
            <a:r>
              <a:rPr lang="cs-CZ" sz="2000" dirty="0" smtClean="0"/>
              <a:t>   opiš</a:t>
            </a:r>
          </a:p>
          <a:p>
            <a:r>
              <a:rPr lang="cs-CZ" sz="2000" dirty="0" smtClean="0"/>
              <a:t> vypiš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03748" y="4989662"/>
            <a:ext cx="410445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vyšiju	       zašiju		ušiju</a:t>
            </a:r>
          </a:p>
          <a:p>
            <a:r>
              <a:rPr lang="cs-CZ" dirty="0" smtClean="0"/>
              <a:t> vyšije	       zašije		ušije</a:t>
            </a:r>
          </a:p>
          <a:p>
            <a:r>
              <a:rPr lang="cs-CZ" dirty="0" smtClean="0"/>
              <a:t> vyšijeme        zašijeme	ušijeme</a:t>
            </a:r>
          </a:p>
          <a:p>
            <a:r>
              <a:rPr lang="cs-CZ" dirty="0"/>
              <a:t> </a:t>
            </a:r>
            <a:r>
              <a:rPr lang="cs-CZ" dirty="0" smtClean="0"/>
              <a:t>vyšijete          zašijete	ušijete</a:t>
            </a:r>
          </a:p>
          <a:p>
            <a:r>
              <a:rPr lang="cs-CZ" dirty="0"/>
              <a:t> </a:t>
            </a:r>
            <a:r>
              <a:rPr lang="cs-CZ" dirty="0" smtClean="0"/>
              <a:t>vyšiješ            zašiješ	ušiješ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673375" y="831775"/>
            <a:ext cx="12709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  š   i   l  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51979" y="4258836"/>
            <a:ext cx="12019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á  t   e 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88113" y="6165304"/>
            <a:ext cx="8358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á  l 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94048" y="6172117"/>
            <a:ext cx="100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o  š   í  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857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5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8000"/>
                            </p:stCondLst>
                            <p:childTnLst>
                              <p:par>
                                <p:cTn id="5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0"/>
                            </p:stCondLst>
                            <p:childTnLst>
                              <p:par>
                                <p:cTn id="5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1" grpId="0"/>
      <p:bldP spid="13" grpId="0"/>
      <p:bldP spid="46" grpId="0"/>
      <p:bldP spid="47" grpId="0"/>
      <p:bldP spid="49" grpId="0"/>
      <p:bldP spid="50" grpId="0"/>
      <p:bldP spid="4" grpId="0"/>
      <p:bldP spid="8" grpId="0"/>
      <p:bldP spid="5" grpId="0"/>
      <p:bldP spid="7" grpId="0"/>
      <p:bldP spid="10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Čtení s porozuměním. Hláska a písmeno š </a:t>
            </a:r>
            <a:r>
              <a:rPr lang="cs-CZ" sz="2400" dirty="0" err="1" smtClean="0"/>
              <a:t>Š</a:t>
            </a:r>
            <a:r>
              <a:rPr lang="cs-CZ" sz="2400" dirty="0" smtClean="0"/>
              <a:t>. (PL)</a:t>
            </a:r>
            <a:endParaRPr lang="cs-CZ" sz="2400" dirty="0"/>
          </a:p>
        </p:txBody>
      </p:sp>
      <p:pic>
        <p:nvPicPr>
          <p:cNvPr id="1047" name="Picture 23" descr="C:\Users\Hana\AppData\Local\Microsoft\Windows\Temporary Internet Files\Content.IE5\K69VQYQ2\MP90042251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35582" y="3318698"/>
            <a:ext cx="872836" cy="1088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1029767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imes New Roman" pitchFamily="18" charset="0"/>
              </a:rPr>
              <a:t>Přečti </a:t>
            </a:r>
            <a:r>
              <a:rPr lang="cs-CZ" sz="1600" dirty="0" smtClean="0">
                <a:latin typeface="Times New Roman" pitchFamily="18" charset="0"/>
              </a:rPr>
              <a:t>věty </a:t>
            </a:r>
            <a:r>
              <a:rPr lang="cs-CZ" sz="1600" dirty="0">
                <a:latin typeface="Times New Roman" pitchFamily="18" charset="0"/>
              </a:rPr>
              <a:t>a spoj s </a:t>
            </a:r>
            <a:r>
              <a:rPr lang="cs-CZ" sz="1600" dirty="0" smtClean="0">
                <a:latin typeface="Times New Roman" pitchFamily="18" charset="0"/>
              </a:rPr>
              <a:t>obrázkem, </a:t>
            </a:r>
            <a:r>
              <a:rPr lang="cs-CZ" sz="1600" dirty="0">
                <a:latin typeface="Times New Roman" pitchFamily="18" charset="0"/>
              </a:rPr>
              <a:t>které k </a:t>
            </a:r>
            <a:r>
              <a:rPr lang="cs-CZ" sz="1600" dirty="0" smtClean="0">
                <a:latin typeface="Times New Roman" pitchFamily="18" charset="0"/>
              </a:rPr>
              <a:t>nim </a:t>
            </a:r>
            <a:r>
              <a:rPr lang="cs-CZ" sz="1600" dirty="0">
                <a:latin typeface="Times New Roman" pitchFamily="18" charset="0"/>
              </a:rPr>
              <a:t>náleží:</a:t>
            </a:r>
            <a:endParaRPr lang="cs-CZ" sz="1600" dirty="0"/>
          </a:p>
          <a:p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1628800"/>
            <a:ext cx="48245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Times New Roman" pitchFamily="18" charset="0"/>
              </a:rPr>
              <a:t>Máma šije nové šaty</a:t>
            </a:r>
            <a:r>
              <a:rPr lang="cs-CZ" sz="2800" dirty="0" smtClean="0">
                <a:latin typeface="Times New Roman" pitchFamily="18" charset="0"/>
              </a:rPr>
              <a:t>.</a:t>
            </a:r>
          </a:p>
          <a:p>
            <a:r>
              <a:rPr lang="cs-CZ" sz="2800" dirty="0" smtClean="0">
                <a:latin typeface="Times New Roman" pitchFamily="18" charset="0"/>
              </a:rPr>
              <a:t>Ušila </a:t>
            </a:r>
            <a:r>
              <a:rPr lang="cs-CZ" sz="2800" dirty="0">
                <a:latin typeface="Times New Roman" pitchFamily="18" charset="0"/>
              </a:rPr>
              <a:t>také košili</a:t>
            </a:r>
            <a:r>
              <a:rPr lang="cs-CZ" sz="2800" dirty="0" smtClean="0">
                <a:latin typeface="Times New Roman" pitchFamily="18" charset="0"/>
              </a:rPr>
              <a:t>.</a:t>
            </a:r>
          </a:p>
          <a:p>
            <a:endParaRPr lang="cs-CZ" sz="2800" dirty="0">
              <a:latin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</a:rPr>
              <a:t>Šaty ušila Máše a </a:t>
            </a:r>
            <a:r>
              <a:rPr lang="cs-CZ" sz="2800" dirty="0" smtClean="0">
                <a:latin typeface="Times New Roman" pitchFamily="18" charset="0"/>
              </a:rPr>
              <a:t>košili Míšovi</a:t>
            </a:r>
            <a:r>
              <a:rPr lang="cs-CZ" sz="2800" dirty="0">
                <a:latin typeface="Times New Roman" pitchFamily="18" charset="0"/>
              </a:rPr>
              <a:t>.</a:t>
            </a:r>
          </a:p>
          <a:p>
            <a:r>
              <a:rPr lang="cs-CZ" sz="2800" dirty="0">
                <a:latin typeface="Times New Roman" pitchFamily="18" charset="0"/>
              </a:rPr>
              <a:t>Na šaty vyšila </a:t>
            </a:r>
            <a:r>
              <a:rPr lang="cs-CZ" sz="2800" dirty="0" smtClean="0">
                <a:latin typeface="Times New Roman" pitchFamily="18" charset="0"/>
              </a:rPr>
              <a:t>motýla.</a:t>
            </a:r>
          </a:p>
          <a:p>
            <a:endParaRPr lang="cs-CZ" sz="2800" dirty="0">
              <a:latin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</a:rPr>
              <a:t>Saša </a:t>
            </a:r>
            <a:r>
              <a:rPr lang="cs-CZ" sz="2800" dirty="0">
                <a:latin typeface="Times New Roman" pitchFamily="18" charset="0"/>
              </a:rPr>
              <a:t>píše úkoly</a:t>
            </a:r>
            <a:r>
              <a:rPr lang="cs-CZ" sz="2800" dirty="0" smtClean="0">
                <a:latin typeface="Times New Roman" pitchFamily="18" charset="0"/>
              </a:rPr>
              <a:t>.</a:t>
            </a:r>
          </a:p>
          <a:p>
            <a:r>
              <a:rPr lang="cs-CZ" sz="2800" dirty="0" smtClean="0">
                <a:latin typeface="Times New Roman" pitchFamily="18" charset="0"/>
              </a:rPr>
              <a:t>Má </a:t>
            </a:r>
            <a:r>
              <a:rPr lang="cs-CZ" sz="2800" dirty="0">
                <a:latin typeface="Times New Roman" pitchFamily="18" charset="0"/>
              </a:rPr>
              <a:t>nové šedé </a:t>
            </a:r>
            <a:r>
              <a:rPr lang="cs-CZ" sz="2800" dirty="0" smtClean="0">
                <a:latin typeface="Times New Roman" pitchFamily="18" charset="0"/>
              </a:rPr>
              <a:t>pero.</a:t>
            </a:r>
          </a:p>
          <a:p>
            <a:endParaRPr lang="cs-CZ" sz="2800" dirty="0">
              <a:latin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</a:rPr>
              <a:t>Míša pije šálek mléka.</a:t>
            </a:r>
          </a:p>
          <a:p>
            <a:endParaRPr lang="cs-CZ" sz="2800" dirty="0">
              <a:latin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 descr="C:\Users\Hana\AppData\Local\Microsoft\Windows\Temporary Internet Files\Content.IE5\O629NFU8\MC9003573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4491" y="330782"/>
            <a:ext cx="1433260" cy="1402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na\AppData\Local\Microsoft\Windows\Temporary Internet Files\Content.IE5\O8PYBGKM\MC9002335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7751" y="1322154"/>
            <a:ext cx="1337650" cy="1218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Hana\AppData\Local\Microsoft\Windows\Temporary Internet Files\Content.IE5\O629NFU8\MC9002329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1025" y="2636912"/>
            <a:ext cx="1235613" cy="1177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Hana\AppData\Local\Microsoft\Windows\Temporary Internet Files\Content.IE5\36Q9D0YU\MC9000570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2838" y="1747958"/>
            <a:ext cx="432048" cy="1085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Hana\AppData\Local\Microsoft\Windows\Temporary Internet Files\Content.IE5\7C1KYFX3\MC9001134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0552" y="2948576"/>
            <a:ext cx="432048" cy="831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Hana\AppData\Local\Microsoft\Windows\Temporary Internet Files\Content.IE5\7C1KYFX3\MC900441726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3244" y="4519293"/>
            <a:ext cx="833780" cy="833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Hana\AppData\Local\Microsoft\Windows\Temporary Internet Files\Content.IE5\JDHMGB1G\MC90037888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418099"/>
            <a:ext cx="1061618" cy="1869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6461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Čtení s porozuměním. Hláska a písmeno š Š.( řešení)</a:t>
            </a:r>
            <a:endParaRPr lang="cs-CZ" sz="2400" dirty="0"/>
          </a:p>
        </p:txBody>
      </p:sp>
      <p:pic>
        <p:nvPicPr>
          <p:cNvPr id="1047" name="Picture 23" descr="C:\Users\Hana\AppData\Local\Microsoft\Windows\Temporary Internet Files\Content.IE5\K69VQYQ2\MP90042251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35582" y="3318698"/>
            <a:ext cx="872836" cy="1088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1029767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imes New Roman" pitchFamily="18" charset="0"/>
              </a:rPr>
              <a:t>Přečti </a:t>
            </a:r>
            <a:r>
              <a:rPr lang="cs-CZ" sz="1600" dirty="0" smtClean="0">
                <a:latin typeface="Times New Roman" pitchFamily="18" charset="0"/>
              </a:rPr>
              <a:t>věty </a:t>
            </a:r>
            <a:r>
              <a:rPr lang="cs-CZ" sz="1600" dirty="0">
                <a:latin typeface="Times New Roman" pitchFamily="18" charset="0"/>
              </a:rPr>
              <a:t>a spoj s </a:t>
            </a:r>
            <a:r>
              <a:rPr lang="cs-CZ" sz="1600" dirty="0" smtClean="0">
                <a:latin typeface="Times New Roman" pitchFamily="18" charset="0"/>
              </a:rPr>
              <a:t>obrázkem, </a:t>
            </a:r>
            <a:r>
              <a:rPr lang="cs-CZ" sz="1600" dirty="0">
                <a:latin typeface="Times New Roman" pitchFamily="18" charset="0"/>
              </a:rPr>
              <a:t>které k </a:t>
            </a:r>
            <a:r>
              <a:rPr lang="cs-CZ" sz="1600" dirty="0" smtClean="0">
                <a:latin typeface="Times New Roman" pitchFamily="18" charset="0"/>
              </a:rPr>
              <a:t>nim </a:t>
            </a:r>
            <a:r>
              <a:rPr lang="cs-CZ" sz="1600" dirty="0">
                <a:latin typeface="Times New Roman" pitchFamily="18" charset="0"/>
              </a:rPr>
              <a:t>náleží:</a:t>
            </a:r>
            <a:endParaRPr lang="cs-CZ" sz="1600" dirty="0"/>
          </a:p>
          <a:p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1628800"/>
            <a:ext cx="48245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Times New Roman" pitchFamily="18" charset="0"/>
              </a:rPr>
              <a:t>Máma šije nové šaty</a:t>
            </a:r>
            <a:r>
              <a:rPr lang="cs-CZ" sz="2800" dirty="0" smtClean="0">
                <a:latin typeface="Times New Roman" pitchFamily="18" charset="0"/>
              </a:rPr>
              <a:t>.</a:t>
            </a:r>
          </a:p>
          <a:p>
            <a:r>
              <a:rPr lang="cs-CZ" sz="2800" dirty="0" smtClean="0">
                <a:latin typeface="Times New Roman" pitchFamily="18" charset="0"/>
              </a:rPr>
              <a:t>Ušila </a:t>
            </a:r>
            <a:r>
              <a:rPr lang="cs-CZ" sz="2800" dirty="0">
                <a:latin typeface="Times New Roman" pitchFamily="18" charset="0"/>
              </a:rPr>
              <a:t>také košili</a:t>
            </a:r>
            <a:r>
              <a:rPr lang="cs-CZ" sz="2800" dirty="0" smtClean="0">
                <a:latin typeface="Times New Roman" pitchFamily="18" charset="0"/>
              </a:rPr>
              <a:t>.</a:t>
            </a:r>
          </a:p>
          <a:p>
            <a:endParaRPr lang="cs-CZ" sz="2800" dirty="0">
              <a:latin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</a:rPr>
              <a:t>Šaty ušila Máše a </a:t>
            </a:r>
            <a:r>
              <a:rPr lang="cs-CZ" sz="2800" dirty="0" smtClean="0">
                <a:latin typeface="Times New Roman" pitchFamily="18" charset="0"/>
              </a:rPr>
              <a:t>košili Míšovi</a:t>
            </a:r>
            <a:r>
              <a:rPr lang="cs-CZ" sz="2800" dirty="0">
                <a:latin typeface="Times New Roman" pitchFamily="18" charset="0"/>
              </a:rPr>
              <a:t>.</a:t>
            </a:r>
          </a:p>
          <a:p>
            <a:r>
              <a:rPr lang="cs-CZ" sz="2800" dirty="0">
                <a:latin typeface="Times New Roman" pitchFamily="18" charset="0"/>
              </a:rPr>
              <a:t>Na šaty vyšila </a:t>
            </a:r>
            <a:r>
              <a:rPr lang="cs-CZ" sz="2800" dirty="0" smtClean="0">
                <a:latin typeface="Times New Roman" pitchFamily="18" charset="0"/>
              </a:rPr>
              <a:t>motýla.</a:t>
            </a:r>
          </a:p>
          <a:p>
            <a:endParaRPr lang="cs-CZ" sz="2800" dirty="0">
              <a:latin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</a:rPr>
              <a:t>Saša </a:t>
            </a:r>
            <a:r>
              <a:rPr lang="cs-CZ" sz="2800" dirty="0">
                <a:latin typeface="Times New Roman" pitchFamily="18" charset="0"/>
              </a:rPr>
              <a:t>píše úkoly</a:t>
            </a:r>
            <a:r>
              <a:rPr lang="cs-CZ" sz="2800" dirty="0" smtClean="0">
                <a:latin typeface="Times New Roman" pitchFamily="18" charset="0"/>
              </a:rPr>
              <a:t>.</a:t>
            </a:r>
          </a:p>
          <a:p>
            <a:r>
              <a:rPr lang="cs-CZ" sz="2800" dirty="0" smtClean="0">
                <a:latin typeface="Times New Roman" pitchFamily="18" charset="0"/>
              </a:rPr>
              <a:t>Má </a:t>
            </a:r>
            <a:r>
              <a:rPr lang="cs-CZ" sz="2800" dirty="0">
                <a:latin typeface="Times New Roman" pitchFamily="18" charset="0"/>
              </a:rPr>
              <a:t>nové šedé </a:t>
            </a:r>
            <a:r>
              <a:rPr lang="cs-CZ" sz="2800" dirty="0" smtClean="0">
                <a:latin typeface="Times New Roman" pitchFamily="18" charset="0"/>
              </a:rPr>
              <a:t>pero.</a:t>
            </a:r>
          </a:p>
          <a:p>
            <a:endParaRPr lang="cs-CZ" sz="2800" dirty="0">
              <a:latin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</a:rPr>
              <a:t>Míša pije šálek mléka.</a:t>
            </a:r>
          </a:p>
          <a:p>
            <a:endParaRPr lang="cs-CZ" sz="2800" dirty="0">
              <a:latin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 descr="C:\Users\Hana\AppData\Local\Microsoft\Windows\Temporary Internet Files\Content.IE5\O629NFU8\MC9003573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4491" y="330782"/>
            <a:ext cx="1433260" cy="1402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na\AppData\Local\Microsoft\Windows\Temporary Internet Files\Content.IE5\O8PYBGKM\MC9002335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7751" y="1322154"/>
            <a:ext cx="1337650" cy="1218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Hana\AppData\Local\Microsoft\Windows\Temporary Internet Files\Content.IE5\O629NFU8\MC9002329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1025" y="2636912"/>
            <a:ext cx="1235613" cy="1177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Hana\AppData\Local\Microsoft\Windows\Temporary Internet Files\Content.IE5\36Q9D0YU\MC9000570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2838" y="1747958"/>
            <a:ext cx="432048" cy="1085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Hana\AppData\Local\Microsoft\Windows\Temporary Internet Files\Content.IE5\7C1KYFX3\MC9001134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0552" y="2948576"/>
            <a:ext cx="432048" cy="831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Hana\AppData\Local\Microsoft\Windows\Temporary Internet Files\Content.IE5\7C1KYFX3\MC900441726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1621" y="4478276"/>
            <a:ext cx="833780" cy="833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Hana\AppData\Local\Microsoft\Windows\Temporary Internet Files\Content.IE5\JDHMGB1G\MC90037888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418099"/>
            <a:ext cx="1061618" cy="1869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V="1">
            <a:off x="3599892" y="1614542"/>
            <a:ext cx="1987859" cy="31683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203848" y="2290461"/>
            <a:ext cx="3837177" cy="65811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3203848" y="4260289"/>
            <a:ext cx="769495" cy="25900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599892" y="4895166"/>
            <a:ext cx="2656684" cy="26202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3923928" y="5733256"/>
            <a:ext cx="3456384" cy="7200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4693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xit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"/>
                            </p:stCondLst>
                            <p:childTnLst>
                              <p:par>
                                <p:cTn id="37" presetID="31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31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	Použitý materiál: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Office. Microsoft.com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648701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189</TotalTime>
  <Words>331</Words>
  <Application>Microsoft Office PowerPoint</Application>
  <PresentationFormat>Předvádění na obrazovce (4:3)</PresentationFormat>
  <Paragraphs>94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Anotace:</vt:lpstr>
      <vt:lpstr>Postřehování slov s písmenem š Š. Pracovní list.</vt:lpstr>
      <vt:lpstr>Postřehování slov s písmenem š Š. Řešení PL.</vt:lpstr>
      <vt:lpstr>Čtení s porozuměním. Hláska a písmeno š Š. (PL)</vt:lpstr>
      <vt:lpstr>Čtení s porozuměním. Hláska a písmeno š Š.( řešení)</vt:lpstr>
      <vt:lpstr> 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20</cp:revision>
  <dcterms:created xsi:type="dcterms:W3CDTF">2013-03-16T11:03:56Z</dcterms:created>
  <dcterms:modified xsi:type="dcterms:W3CDTF">2013-05-25T07:16:22Z</dcterms:modified>
</cp:coreProperties>
</file>