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2" r:id="rId5"/>
    <p:sldId id="261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623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478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6290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7338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41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016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401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6196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603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05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1052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DF8E7-F660-4F1D-8C56-1E066A4B617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98126-C6D8-4A5B-A9BA-793CF36DD6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674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ČJ1,2_14</a:t>
            </a:r>
          </a:p>
          <a:p>
            <a:r>
              <a:rPr lang="cs-CZ" sz="2800" dirty="0" smtClean="0"/>
              <a:t>Téma:		Hláska a písmeno z </a:t>
            </a:r>
            <a:r>
              <a:rPr lang="cs-CZ" sz="2800" dirty="0" err="1" smtClean="0"/>
              <a:t>Z</a:t>
            </a:r>
            <a:r>
              <a:rPr lang="cs-CZ" sz="2800" dirty="0" smtClean="0"/>
              <a:t>. Zima.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503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5073427"/>
          </a:xfrm>
        </p:spPr>
        <p:txBody>
          <a:bodyPr>
            <a:normAutofit/>
          </a:bodyPr>
          <a:lstStyle/>
          <a:p>
            <a:r>
              <a:rPr lang="cs-CZ" sz="2400" dirty="0"/>
              <a:t>Pracovní </a:t>
            </a:r>
            <a:r>
              <a:rPr lang="cs-CZ" sz="2400" dirty="0" smtClean="0"/>
              <a:t>listy slouží </a:t>
            </a:r>
            <a:r>
              <a:rPr lang="cs-CZ" sz="2400" dirty="0"/>
              <a:t>nejen k procvičení čtení slov na </a:t>
            </a:r>
            <a:r>
              <a:rPr lang="cs-CZ" sz="2400" dirty="0" smtClean="0"/>
              <a:t>z </a:t>
            </a:r>
            <a:r>
              <a:rPr lang="cs-CZ" sz="2400" dirty="0" err="1" smtClean="0"/>
              <a:t>Z</a:t>
            </a:r>
            <a:r>
              <a:rPr lang="cs-CZ" sz="2400" dirty="0"/>
              <a:t>,</a:t>
            </a:r>
          </a:p>
          <a:p>
            <a:pPr>
              <a:buFontTx/>
              <a:buNone/>
            </a:pPr>
            <a:r>
              <a:rPr lang="cs-CZ" sz="2400" dirty="0" smtClean="0"/>
              <a:t>	ale </a:t>
            </a:r>
            <a:r>
              <a:rPr lang="cs-CZ" sz="2400" dirty="0"/>
              <a:t>jsou zde zařazena </a:t>
            </a:r>
            <a:r>
              <a:rPr lang="cs-CZ" sz="2400" dirty="0" smtClean="0"/>
              <a:t>i slova </a:t>
            </a:r>
            <a:r>
              <a:rPr lang="cs-CZ" sz="2400" dirty="0"/>
              <a:t>se shlukem souhlásek v první</a:t>
            </a:r>
          </a:p>
          <a:p>
            <a:pPr>
              <a:buFontTx/>
              <a:buNone/>
            </a:pPr>
            <a:r>
              <a:rPr lang="cs-CZ" sz="2400" dirty="0" smtClean="0"/>
              <a:t>	slabice</a:t>
            </a:r>
            <a:r>
              <a:rPr lang="cs-CZ" sz="2400" dirty="0"/>
              <a:t>. Nejprve žáci vyřeší tajenku, která </a:t>
            </a:r>
            <a:r>
              <a:rPr lang="cs-CZ" sz="2400" dirty="0" smtClean="0"/>
              <a:t>ukrývá </a:t>
            </a:r>
            <a:r>
              <a:rPr lang="cs-CZ" sz="2400" dirty="0"/>
              <a:t>téma celého PL. Na závěr je zařazen úkol zaměřený na </a:t>
            </a:r>
            <a:r>
              <a:rPr lang="cs-CZ" sz="2400" dirty="0" smtClean="0"/>
              <a:t>porozumění </a:t>
            </a:r>
            <a:r>
              <a:rPr lang="cs-CZ" sz="2400" dirty="0"/>
              <a:t>textu. Nabízí se i opakování učiva z P</a:t>
            </a:r>
            <a:r>
              <a:rPr lang="cs-CZ" sz="2400" dirty="0" smtClean="0"/>
              <a:t>rvouky na téma zima.</a:t>
            </a:r>
          </a:p>
          <a:p>
            <a:endParaRPr lang="cs-CZ" sz="2400" dirty="0"/>
          </a:p>
          <a:p>
            <a:r>
              <a:rPr lang="cs-CZ" sz="2400" dirty="0" smtClean="0"/>
              <a:t>Vyřeš </a:t>
            </a:r>
            <a:r>
              <a:rPr lang="cs-CZ" sz="2400" dirty="0"/>
              <a:t>a zapiš tajenku.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r>
              <a:rPr lang="cs-CZ" sz="2400" dirty="0" smtClean="0"/>
              <a:t>Procvič </a:t>
            </a:r>
            <a:r>
              <a:rPr lang="cs-CZ" sz="2400" dirty="0"/>
              <a:t>čtení slov a potom vyřeš úkol </a:t>
            </a:r>
            <a:r>
              <a:rPr lang="cs-CZ" sz="2400" dirty="0" smtClean="0"/>
              <a:t>„Kdo </a:t>
            </a:r>
            <a:r>
              <a:rPr lang="cs-CZ" sz="2400" dirty="0"/>
              <a:t>je kdo</a:t>
            </a:r>
            <a:r>
              <a:rPr lang="cs-CZ" sz="2400" dirty="0" smtClean="0"/>
              <a:t>?“</a:t>
            </a:r>
            <a:endParaRPr lang="cs-CZ" sz="2400" dirty="0"/>
          </a:p>
          <a:p>
            <a:endParaRPr lang="cs-CZ" sz="24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1230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Procvičování čtení slov s písmenem z </a:t>
            </a:r>
            <a:r>
              <a:rPr lang="cs-CZ" sz="2400" dirty="0" err="1" smtClean="0"/>
              <a:t>Z</a:t>
            </a:r>
            <a:r>
              <a:rPr lang="cs-CZ" sz="2400" dirty="0" smtClean="0"/>
              <a:t>. Pracovní list.</a:t>
            </a:r>
            <a:endParaRPr lang="cs-CZ" sz="2400" dirty="0"/>
          </a:p>
        </p:txBody>
      </p:sp>
      <p:pic>
        <p:nvPicPr>
          <p:cNvPr id="1029" name="Picture 5" descr="C:\Users\Hana\AppData\Local\Microsoft\Windows\Temporary Internet Files\Content.IE5\AUO00YTA\MP90018175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6293" y="1636767"/>
            <a:ext cx="2706013" cy="177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298213"/>
            <a:ext cx="5472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Hádej a doplň. Tajenka skrývá téma celého pracovního listu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9168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Umím vázat …</a:t>
            </a:r>
          </a:p>
          <a:p>
            <a:r>
              <a:rPr lang="cs-CZ" sz="2400" dirty="0" smtClean="0">
                <a:latin typeface="Times New Roman" pitchFamily="18" charset="0"/>
              </a:rPr>
              <a:t>Eva kakao ráda…</a:t>
            </a:r>
          </a:p>
          <a:p>
            <a:r>
              <a:rPr lang="cs-CZ" sz="2400" dirty="0" smtClean="0">
                <a:latin typeface="Times New Roman" pitchFamily="18" charset="0"/>
              </a:rPr>
              <a:t>Táta auto…</a:t>
            </a:r>
          </a:p>
          <a:p>
            <a:r>
              <a:rPr lang="cs-CZ" sz="2400" dirty="0" smtClean="0">
                <a:latin typeface="Times New Roman" pitchFamily="18" charset="0"/>
              </a:rPr>
              <a:t>Jím rád/a…</a:t>
            </a:r>
          </a:p>
          <a:p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6768127"/>
              </p:ext>
            </p:extLst>
          </p:nvPr>
        </p:nvGraphicFramePr>
        <p:xfrm>
          <a:off x="3275856" y="1916832"/>
          <a:ext cx="2088232" cy="1504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</a:tblGrid>
              <a:tr h="376045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nice 8"/>
          <p:cNvCxnSpPr/>
          <p:nvPr/>
        </p:nvCxnSpPr>
        <p:spPr>
          <a:xfrm>
            <a:off x="3275856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191683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75856" y="342900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75856" y="306256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7" idx="3"/>
          </p:cNvCxnSpPr>
          <p:nvPr/>
        </p:nvCxnSpPr>
        <p:spPr>
          <a:xfrm flipV="1">
            <a:off x="3275856" y="2668922"/>
            <a:ext cx="2088232" cy="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275856" y="22768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60032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779912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7" idx="2"/>
          </p:cNvCxnSpPr>
          <p:nvPr/>
        </p:nvCxnSpPr>
        <p:spPr>
          <a:xfrm>
            <a:off x="4319972" y="1916832"/>
            <a:ext cx="0" cy="15041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275856" y="364502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je slovo :		___________________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1351" y="4221087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Nyní si procvič čtení několika obtížných slov.</a:t>
            </a:r>
          </a:p>
          <a:p>
            <a:endParaRPr lang="cs-CZ" sz="16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11560" y="4805862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        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</a:t>
            </a:r>
            <a:r>
              <a:rPr lang="cs-CZ" sz="2400" dirty="0" err="1" smtClean="0">
                <a:latin typeface="Times New Roman" pitchFamily="18" charset="0"/>
              </a:rPr>
              <a:t>mrá</a:t>
            </a:r>
            <a:r>
              <a:rPr lang="cs-CZ" sz="2400" dirty="0" smtClean="0">
                <a:latin typeface="Times New Roman" pitchFamily="18" charset="0"/>
              </a:rPr>
              <a:t> z			</a:t>
            </a:r>
            <a:r>
              <a:rPr lang="cs-CZ" sz="2400" dirty="0" err="1" smtClean="0">
                <a:latin typeface="Times New Roman" pitchFamily="18" charset="0"/>
              </a:rPr>
              <a:t>vza</a:t>
            </a:r>
            <a:r>
              <a:rPr lang="cs-CZ" sz="2400" dirty="0" smtClean="0">
                <a:latin typeface="Times New Roman" pitchFamily="18" charset="0"/>
              </a:rPr>
              <a:t> l	</a:t>
            </a:r>
          </a:p>
          <a:p>
            <a:r>
              <a:rPr lang="cs-CZ" sz="2400" dirty="0" smtClean="0">
                <a:latin typeface="Times New Roman" pitchFamily="18" charset="0"/>
              </a:rPr>
              <a:t>     vy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mra </a:t>
            </a:r>
            <a:r>
              <a:rPr lang="cs-CZ" sz="2400" dirty="0" err="1" smtClean="0">
                <a:latin typeface="Times New Roman" pitchFamily="18" charset="0"/>
              </a:rPr>
              <a:t>zí</a:t>
            </a:r>
            <a:r>
              <a:rPr lang="cs-CZ" sz="2400" dirty="0" smtClean="0">
                <a:latin typeface="Times New Roman" pitchFamily="18" charset="0"/>
              </a:rPr>
              <a:t>			</a:t>
            </a:r>
            <a:r>
              <a:rPr lang="cs-CZ" sz="2400" dirty="0" err="1" smtClean="0">
                <a:latin typeface="Times New Roman" pitchFamily="18" charset="0"/>
              </a:rPr>
              <a:t>vza</a:t>
            </a:r>
            <a:r>
              <a:rPr lang="cs-CZ" sz="2400" dirty="0" smtClean="0">
                <a:latin typeface="Times New Roman" pitchFamily="18" charset="0"/>
              </a:rPr>
              <a:t> la	</a:t>
            </a:r>
          </a:p>
          <a:p>
            <a:r>
              <a:rPr lang="cs-CZ" sz="2400" dirty="0" smtClean="0">
                <a:latin typeface="Times New Roman" pitchFamily="18" charset="0"/>
              </a:rPr>
              <a:t>     za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mra </a:t>
            </a:r>
            <a:r>
              <a:rPr lang="cs-CZ" sz="2400" dirty="0" err="1" smtClean="0">
                <a:latin typeface="Times New Roman" pitchFamily="18" charset="0"/>
              </a:rPr>
              <a:t>zík</a:t>
            </a:r>
            <a:r>
              <a:rPr lang="cs-CZ" sz="2400" dirty="0" smtClean="0">
                <a:latin typeface="Times New Roman" pitchFamily="18" charset="0"/>
              </a:rPr>
              <a:t>		zva la</a:t>
            </a:r>
          </a:p>
          <a:p>
            <a:r>
              <a:rPr lang="cs-CZ" sz="2400" dirty="0" smtClean="0">
                <a:latin typeface="Times New Roman" pitchFamily="18" charset="0"/>
              </a:rPr>
              <a:t>     od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mrz ne			</a:t>
            </a:r>
            <a:r>
              <a:rPr lang="cs-CZ" sz="2400" dirty="0" err="1" smtClean="0">
                <a:latin typeface="Times New Roman" pitchFamily="18" charset="0"/>
              </a:rPr>
              <a:t>zí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</a:rPr>
              <a:t>va</a:t>
            </a:r>
            <a:r>
              <a:rPr lang="cs-CZ" sz="2400" dirty="0" smtClean="0">
                <a:latin typeface="Times New Roman" pitchFamily="18" charset="0"/>
              </a:rPr>
              <a:t> la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0538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	Procvičování čtení slov s písmenem z </a:t>
            </a:r>
            <a:r>
              <a:rPr lang="cs-CZ" sz="2400" dirty="0" err="1" smtClean="0"/>
              <a:t>Z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pic>
        <p:nvPicPr>
          <p:cNvPr id="1029" name="Picture 5" descr="C:\Users\Hana\AppData\Local\Microsoft\Windows\Temporary Internet Files\Content.IE5\AUO00YTA\MP90018175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6293" y="1636767"/>
            <a:ext cx="2706013" cy="177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298213"/>
            <a:ext cx="5472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Hádej a doplň. Tajenka skrývá téma celého pracovního listu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9168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Umím vázat …</a:t>
            </a:r>
          </a:p>
          <a:p>
            <a:r>
              <a:rPr lang="cs-CZ" sz="2400" dirty="0" smtClean="0">
                <a:latin typeface="Times New Roman" pitchFamily="18" charset="0"/>
              </a:rPr>
              <a:t>Eva kakao ráda…</a:t>
            </a:r>
          </a:p>
          <a:p>
            <a:r>
              <a:rPr lang="cs-CZ" sz="2400" dirty="0" smtClean="0">
                <a:latin typeface="Times New Roman" pitchFamily="18" charset="0"/>
              </a:rPr>
              <a:t>Táta auto…</a:t>
            </a:r>
          </a:p>
          <a:p>
            <a:r>
              <a:rPr lang="cs-CZ" sz="2400" dirty="0" smtClean="0">
                <a:latin typeface="Times New Roman" pitchFamily="18" charset="0"/>
              </a:rPr>
              <a:t>Jím rád/a…</a:t>
            </a:r>
          </a:p>
          <a:p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6521852"/>
              </p:ext>
            </p:extLst>
          </p:nvPr>
        </p:nvGraphicFramePr>
        <p:xfrm>
          <a:off x="3275856" y="1916832"/>
          <a:ext cx="2088232" cy="1504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</a:tblGrid>
              <a:tr h="376045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60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nice 8"/>
          <p:cNvCxnSpPr/>
          <p:nvPr/>
        </p:nvCxnSpPr>
        <p:spPr>
          <a:xfrm>
            <a:off x="3275856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191683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75856" y="342900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75856" y="306256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7" idx="3"/>
          </p:cNvCxnSpPr>
          <p:nvPr/>
        </p:nvCxnSpPr>
        <p:spPr>
          <a:xfrm flipV="1">
            <a:off x="3275856" y="2668922"/>
            <a:ext cx="2088232" cy="3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275856" y="22768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60032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779912" y="1916832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7" idx="2"/>
          </p:cNvCxnSpPr>
          <p:nvPr/>
        </p:nvCxnSpPr>
        <p:spPr>
          <a:xfrm>
            <a:off x="4319972" y="1916832"/>
            <a:ext cx="0" cy="15041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275856" y="364502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je slovo :		___________________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1351" y="4221087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Nyní si procvič čtení několika obtížných slov.</a:t>
            </a:r>
          </a:p>
          <a:p>
            <a:endParaRPr lang="cs-CZ" sz="16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11560" y="4805862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        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</a:t>
            </a:r>
            <a:r>
              <a:rPr lang="cs-CZ" sz="2400" dirty="0" err="1" smtClean="0">
                <a:latin typeface="Times New Roman" pitchFamily="18" charset="0"/>
              </a:rPr>
              <a:t>mrá</a:t>
            </a:r>
            <a:r>
              <a:rPr lang="cs-CZ" sz="2400" dirty="0" smtClean="0">
                <a:latin typeface="Times New Roman" pitchFamily="18" charset="0"/>
              </a:rPr>
              <a:t> z			</a:t>
            </a:r>
            <a:r>
              <a:rPr lang="cs-CZ" sz="2400" dirty="0" err="1" smtClean="0">
                <a:latin typeface="Times New Roman" pitchFamily="18" charset="0"/>
              </a:rPr>
              <a:t>vza</a:t>
            </a:r>
            <a:r>
              <a:rPr lang="cs-CZ" sz="2400" dirty="0" smtClean="0">
                <a:latin typeface="Times New Roman" pitchFamily="18" charset="0"/>
              </a:rPr>
              <a:t> l	</a:t>
            </a:r>
          </a:p>
          <a:p>
            <a:r>
              <a:rPr lang="cs-CZ" sz="2400" dirty="0" smtClean="0">
                <a:latin typeface="Times New Roman" pitchFamily="18" charset="0"/>
              </a:rPr>
              <a:t>     vy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mra </a:t>
            </a:r>
            <a:r>
              <a:rPr lang="cs-CZ" sz="2400" dirty="0" err="1" smtClean="0">
                <a:latin typeface="Times New Roman" pitchFamily="18" charset="0"/>
              </a:rPr>
              <a:t>zí</a:t>
            </a:r>
            <a:r>
              <a:rPr lang="cs-CZ" sz="2400" dirty="0" smtClean="0">
                <a:latin typeface="Times New Roman" pitchFamily="18" charset="0"/>
              </a:rPr>
              <a:t>			</a:t>
            </a:r>
            <a:r>
              <a:rPr lang="cs-CZ" sz="2400" dirty="0" err="1" smtClean="0">
                <a:latin typeface="Times New Roman" pitchFamily="18" charset="0"/>
              </a:rPr>
              <a:t>vza</a:t>
            </a:r>
            <a:r>
              <a:rPr lang="cs-CZ" sz="2400" dirty="0" smtClean="0">
                <a:latin typeface="Times New Roman" pitchFamily="18" charset="0"/>
              </a:rPr>
              <a:t> la	</a:t>
            </a:r>
          </a:p>
          <a:p>
            <a:r>
              <a:rPr lang="cs-CZ" sz="2400" dirty="0" smtClean="0">
                <a:latin typeface="Times New Roman" pitchFamily="18" charset="0"/>
              </a:rPr>
              <a:t>     za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mra </a:t>
            </a:r>
            <a:r>
              <a:rPr lang="cs-CZ" sz="2400" dirty="0" err="1" smtClean="0">
                <a:latin typeface="Times New Roman" pitchFamily="18" charset="0"/>
              </a:rPr>
              <a:t>zík</a:t>
            </a:r>
            <a:r>
              <a:rPr lang="cs-CZ" sz="2400" dirty="0" smtClean="0">
                <a:latin typeface="Times New Roman" pitchFamily="18" charset="0"/>
              </a:rPr>
              <a:t>		zva la</a:t>
            </a:r>
          </a:p>
          <a:p>
            <a:r>
              <a:rPr lang="cs-CZ" sz="2400" dirty="0" smtClean="0">
                <a:latin typeface="Times New Roman" pitchFamily="18" charset="0"/>
              </a:rPr>
              <a:t>     od </a:t>
            </a:r>
            <a:r>
              <a:rPr lang="cs-CZ" sz="2400" dirty="0" err="1" smtClean="0">
                <a:latin typeface="Times New Roman" pitchFamily="18" charset="0"/>
              </a:rPr>
              <a:t>le</a:t>
            </a:r>
            <a:r>
              <a:rPr lang="cs-CZ" sz="2400" dirty="0" smtClean="0">
                <a:latin typeface="Times New Roman" pitchFamily="18" charset="0"/>
              </a:rPr>
              <a:t> ze			mrz ne			</a:t>
            </a:r>
            <a:r>
              <a:rPr lang="cs-CZ" sz="2400" dirty="0" err="1" smtClean="0">
                <a:latin typeface="Times New Roman" pitchFamily="18" charset="0"/>
              </a:rPr>
              <a:t>zí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</a:rPr>
              <a:t>va</a:t>
            </a:r>
            <a:r>
              <a:rPr lang="cs-CZ" sz="2400" dirty="0" smtClean="0">
                <a:latin typeface="Times New Roman" pitchFamily="18" charset="0"/>
              </a:rPr>
              <a:t> la		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35730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41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9" grpId="0"/>
      <p:bldP spid="31" grpId="0"/>
      <p:bldP spid="1024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882"/>
            <a:ext cx="8229600" cy="90583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Kdo je kdo? Pracovní list.</a:t>
            </a:r>
            <a:endParaRPr lang="cs-CZ" sz="2400" dirty="0"/>
          </a:p>
        </p:txBody>
      </p:sp>
      <p:pic>
        <p:nvPicPr>
          <p:cNvPr id="4" name="Picture 11" descr="C:\Users\Hana\AppData\Local\Microsoft\Windows\Temporary Internet Files\Content.IE5\8QD3VPXL\MC9004060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Hana\AppData\Local\Microsoft\Windows\Temporary Internet Files\Content.IE5\JDHMGB1G\MC900318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75305"/>
            <a:ext cx="1502359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Hana\AppData\Local\Microsoft\Windows\Temporary Internet Files\Content.IE5\TKF9H1P3\MC9003186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8"/>
            <a:ext cx="1510589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Hana\AppData\Local\Microsoft\Windows\Temporary Internet Files\Content.IE5\ZRLIDS1G\MC900090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1043" y="4263213"/>
            <a:ext cx="2000816" cy="151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2" y="1268760"/>
            <a:ext cx="399924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</a:rPr>
              <a:t>Je veliká zima. Pole, </a:t>
            </a:r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louky</a:t>
            </a:r>
            <a:r>
              <a:rPr lang="cs-CZ" sz="2400" dirty="0">
                <a:latin typeface="Times New Roman" pitchFamily="18" charset="0"/>
              </a:rPr>
              <a:t>, meze i lesy jsou </a:t>
            </a:r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zaváté</a:t>
            </a:r>
            <a:r>
              <a:rPr lang="cs-CZ" sz="2400" dirty="0">
                <a:latin typeface="Times New Roman" pitchFamily="18" charset="0"/>
              </a:rPr>
              <a:t>. U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</a:rPr>
              <a:t>školy </a:t>
            </a:r>
            <a:r>
              <a:rPr lang="cs-CZ" sz="2400" dirty="0" smtClean="0">
                <a:latin typeface="Times New Roman" pitchFamily="18" charset="0"/>
              </a:rPr>
              <a:t>je veselo.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Po </a:t>
            </a:r>
            <a:r>
              <a:rPr lang="cs-CZ" sz="2400" dirty="0">
                <a:latin typeface="Times New Roman" pitchFamily="18" charset="0"/>
              </a:rPr>
              <a:t>ledu jedou </a:t>
            </a:r>
            <a:r>
              <a:rPr lang="cs-CZ" sz="2400" dirty="0" smtClean="0">
                <a:latin typeface="Times New Roman" pitchFamily="18" charset="0"/>
              </a:rPr>
              <a:t>Tomáš ,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Zuza , </a:t>
            </a:r>
            <a:r>
              <a:rPr lang="cs-CZ" sz="2400" dirty="0">
                <a:latin typeface="Times New Roman" pitchFamily="18" charset="0"/>
              </a:rPr>
              <a:t>Ríša </a:t>
            </a:r>
            <a:r>
              <a:rPr lang="cs-CZ" sz="2400" dirty="0" smtClean="0">
                <a:latin typeface="Times New Roman" pitchFamily="18" charset="0"/>
              </a:rPr>
              <a:t>, Kája a Jirka.</a:t>
            </a:r>
          </a:p>
          <a:p>
            <a:pPr algn="just"/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Kája lapá po puku.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Zuza je Kájova sestra.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Tomáš </a:t>
            </a:r>
            <a:r>
              <a:rPr lang="cs-CZ" sz="2400" dirty="0">
                <a:latin typeface="Times New Roman" pitchFamily="18" charset="0"/>
              </a:rPr>
              <a:t>a Ríša si </a:t>
            </a:r>
            <a:r>
              <a:rPr lang="cs-CZ" sz="2400" dirty="0" smtClean="0">
                <a:latin typeface="Times New Roman" pitchFamily="18" charset="0"/>
              </a:rPr>
              <a:t>podávají </a:t>
            </a:r>
            <a:r>
              <a:rPr lang="cs-CZ" sz="2400" dirty="0">
                <a:latin typeface="Times New Roman" pitchFamily="18" charset="0"/>
              </a:rPr>
              <a:t>puk</a:t>
            </a:r>
            <a:r>
              <a:rPr lang="cs-CZ" sz="2400" dirty="0" smtClean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Jirka to ještě moc neumí. </a:t>
            </a:r>
            <a:r>
              <a:rPr lang="cs-CZ" sz="2400" dirty="0">
                <a:latin typeface="Times New Roman" pitchFamily="18" charset="0"/>
              </a:rPr>
              <a:t>Mrzne, ale je tu švanda.</a:t>
            </a:r>
          </a:p>
          <a:p>
            <a:endParaRPr lang="cs-CZ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43904300"/>
              </p:ext>
            </p:extLst>
          </p:nvPr>
        </p:nvGraphicFramePr>
        <p:xfrm>
          <a:off x="1052944" y="1484784"/>
          <a:ext cx="638736" cy="524125"/>
        </p:xfrm>
        <a:graphic>
          <a:graphicData uri="http://schemas.openxmlformats.org/drawingml/2006/table">
            <a:tbl>
              <a:tblPr/>
              <a:tblGrid>
                <a:gridCol w="638736"/>
              </a:tblGrid>
              <a:tr h="5241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0896743"/>
              </p:ext>
            </p:extLst>
          </p:nvPr>
        </p:nvGraphicFramePr>
        <p:xfrm>
          <a:off x="7467600" y="1484784"/>
          <a:ext cx="560784" cy="490521"/>
        </p:xfrm>
        <a:graphic>
          <a:graphicData uri="http://schemas.openxmlformats.org/drawingml/2006/table">
            <a:tbl>
              <a:tblPr/>
              <a:tblGrid>
                <a:gridCol w="560784"/>
              </a:tblGrid>
              <a:tr h="4905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801091" y="4197927"/>
          <a:ext cx="581891" cy="498764"/>
        </p:xfrm>
        <a:graphic>
          <a:graphicData uri="http://schemas.openxmlformats.org/drawingml/2006/table">
            <a:tbl>
              <a:tblPr/>
              <a:tblGrid>
                <a:gridCol w="581891"/>
              </a:tblGrid>
              <a:tr h="498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6278717"/>
              </p:ext>
            </p:extLst>
          </p:nvPr>
        </p:nvGraphicFramePr>
        <p:xfrm>
          <a:off x="6802582" y="5773633"/>
          <a:ext cx="665018" cy="488622"/>
        </p:xfrm>
        <a:graphic>
          <a:graphicData uri="http://schemas.openxmlformats.org/drawingml/2006/table">
            <a:tbl>
              <a:tblPr/>
              <a:tblGrid>
                <a:gridCol w="665018"/>
              </a:tblGrid>
              <a:tr h="4886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5454504"/>
              </p:ext>
            </p:extLst>
          </p:nvPr>
        </p:nvGraphicFramePr>
        <p:xfrm>
          <a:off x="8091055" y="5773634"/>
          <a:ext cx="692727" cy="488622"/>
        </p:xfrm>
        <a:graphic>
          <a:graphicData uri="http://schemas.openxmlformats.org/drawingml/2006/table">
            <a:tbl>
              <a:tblPr/>
              <a:tblGrid>
                <a:gridCol w="692727"/>
              </a:tblGrid>
              <a:tr h="4886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899592" y="692696"/>
            <a:ext cx="7623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	          Přečti text a potom očísluj obrázky. Kdo je kdo?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97668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882"/>
            <a:ext cx="8229600" cy="90583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Kdo je kdo? Řešení PL.</a:t>
            </a:r>
            <a:endParaRPr lang="cs-CZ" sz="2400" dirty="0"/>
          </a:p>
        </p:txBody>
      </p:sp>
      <p:pic>
        <p:nvPicPr>
          <p:cNvPr id="4" name="Picture 11" descr="C:\Users\Hana\AppData\Local\Microsoft\Windows\Temporary Internet Files\Content.IE5\8QD3VPXL\MC9004060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Hana\AppData\Local\Microsoft\Windows\Temporary Internet Files\Content.IE5\JDHMGB1G\MC900318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75305"/>
            <a:ext cx="1502359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Hana\AppData\Local\Microsoft\Windows\Temporary Internet Files\Content.IE5\TKF9H1P3\MC9003186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8"/>
            <a:ext cx="1510589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Hana\AppData\Local\Microsoft\Windows\Temporary Internet Files\Content.IE5\ZRLIDS1G\MC900090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1043" y="4263213"/>
            <a:ext cx="2000816" cy="151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2" y="1268760"/>
            <a:ext cx="399924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</a:rPr>
              <a:t>Je veliká zima. Pole, </a:t>
            </a:r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louky</a:t>
            </a:r>
            <a:r>
              <a:rPr lang="cs-CZ" sz="2400" dirty="0">
                <a:latin typeface="Times New Roman" pitchFamily="18" charset="0"/>
              </a:rPr>
              <a:t>, meze i lesy jsou </a:t>
            </a:r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zaváté</a:t>
            </a:r>
            <a:r>
              <a:rPr lang="cs-CZ" sz="2400" dirty="0">
                <a:latin typeface="Times New Roman" pitchFamily="18" charset="0"/>
              </a:rPr>
              <a:t>. U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</a:rPr>
              <a:t>školy </a:t>
            </a:r>
            <a:r>
              <a:rPr lang="cs-CZ" sz="2400" dirty="0" smtClean="0">
                <a:latin typeface="Times New Roman" pitchFamily="18" charset="0"/>
              </a:rPr>
              <a:t>je veselo.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Po </a:t>
            </a:r>
            <a:r>
              <a:rPr lang="cs-CZ" sz="2400" dirty="0">
                <a:latin typeface="Times New Roman" pitchFamily="18" charset="0"/>
              </a:rPr>
              <a:t>ledu jedou </a:t>
            </a:r>
            <a:r>
              <a:rPr lang="cs-CZ" sz="2400" dirty="0" smtClean="0">
                <a:latin typeface="Times New Roman" pitchFamily="18" charset="0"/>
              </a:rPr>
              <a:t>Tomáš ,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Zuza , Ríša, Kája a Jirka.</a:t>
            </a:r>
          </a:p>
          <a:p>
            <a:pPr algn="just"/>
            <a:endParaRPr lang="cs-CZ" sz="2400" dirty="0" smtClean="0">
              <a:latin typeface="Times New Roman" pitchFamily="18" charset="0"/>
            </a:endParaRP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Kája lapá po puku.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Zuza je Kájova sestra. 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Tomáš </a:t>
            </a:r>
            <a:r>
              <a:rPr lang="cs-CZ" sz="2400" dirty="0">
                <a:latin typeface="Times New Roman" pitchFamily="18" charset="0"/>
              </a:rPr>
              <a:t>a Ríša si </a:t>
            </a:r>
            <a:r>
              <a:rPr lang="cs-CZ" sz="2400" dirty="0" smtClean="0">
                <a:latin typeface="Times New Roman" pitchFamily="18" charset="0"/>
              </a:rPr>
              <a:t>podávají </a:t>
            </a:r>
            <a:r>
              <a:rPr lang="cs-CZ" sz="2400" dirty="0">
                <a:latin typeface="Times New Roman" pitchFamily="18" charset="0"/>
              </a:rPr>
              <a:t>puk</a:t>
            </a:r>
            <a:r>
              <a:rPr lang="cs-CZ" sz="2400" dirty="0" smtClean="0">
                <a:latin typeface="Times New Roman" pitchFamily="18" charset="0"/>
              </a:rPr>
              <a:t>.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Jirka to ještě moc neumí. </a:t>
            </a:r>
            <a:r>
              <a:rPr lang="cs-CZ" sz="2400" dirty="0">
                <a:latin typeface="Times New Roman" pitchFamily="18" charset="0"/>
              </a:rPr>
              <a:t>Mrzne, ale je tu švanda.</a:t>
            </a:r>
          </a:p>
          <a:p>
            <a:endParaRPr lang="cs-CZ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86921008"/>
              </p:ext>
            </p:extLst>
          </p:nvPr>
        </p:nvGraphicFramePr>
        <p:xfrm>
          <a:off x="1052944" y="1484784"/>
          <a:ext cx="638736" cy="524125"/>
        </p:xfrm>
        <a:graphic>
          <a:graphicData uri="http://schemas.openxmlformats.org/drawingml/2006/table">
            <a:tbl>
              <a:tblPr/>
              <a:tblGrid>
                <a:gridCol w="638736"/>
              </a:tblGrid>
              <a:tr h="5241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9348729"/>
              </p:ext>
            </p:extLst>
          </p:nvPr>
        </p:nvGraphicFramePr>
        <p:xfrm>
          <a:off x="7467600" y="1484784"/>
          <a:ext cx="776808" cy="490521"/>
        </p:xfrm>
        <a:graphic>
          <a:graphicData uri="http://schemas.openxmlformats.org/drawingml/2006/table">
            <a:tbl>
              <a:tblPr/>
              <a:tblGrid>
                <a:gridCol w="776808"/>
              </a:tblGrid>
              <a:tr h="4905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00918416"/>
              </p:ext>
            </p:extLst>
          </p:nvPr>
        </p:nvGraphicFramePr>
        <p:xfrm>
          <a:off x="1801091" y="4197927"/>
          <a:ext cx="754685" cy="498764"/>
        </p:xfrm>
        <a:graphic>
          <a:graphicData uri="http://schemas.openxmlformats.org/drawingml/2006/table">
            <a:tbl>
              <a:tblPr/>
              <a:tblGrid>
                <a:gridCol w="754685"/>
              </a:tblGrid>
              <a:tr h="498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16804567"/>
              </p:ext>
            </p:extLst>
          </p:nvPr>
        </p:nvGraphicFramePr>
        <p:xfrm>
          <a:off x="6588224" y="5773633"/>
          <a:ext cx="879376" cy="488622"/>
        </p:xfrm>
        <a:graphic>
          <a:graphicData uri="http://schemas.openxmlformats.org/drawingml/2006/table">
            <a:tbl>
              <a:tblPr/>
              <a:tblGrid>
                <a:gridCol w="879376"/>
              </a:tblGrid>
              <a:tr h="4886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172557"/>
              </p:ext>
            </p:extLst>
          </p:nvPr>
        </p:nvGraphicFramePr>
        <p:xfrm>
          <a:off x="7854967" y="5773634"/>
          <a:ext cx="928816" cy="488622"/>
        </p:xfrm>
        <a:graphic>
          <a:graphicData uri="http://schemas.openxmlformats.org/drawingml/2006/table">
            <a:tbl>
              <a:tblPr/>
              <a:tblGrid>
                <a:gridCol w="928816"/>
              </a:tblGrid>
              <a:tr h="4886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899592" y="692696"/>
            <a:ext cx="7623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	          Přečti text a potom očísluj obrázky. Kdo je kdo?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155837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Zuza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30930" y="155837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Kája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426321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Jirka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579307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Tomáš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54966" y="5796020"/>
            <a:ext cx="821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Ríša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546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pPr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55277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305</Words>
  <Application>Microsoft Office PowerPoint</Application>
  <PresentationFormat>Předvádění na obrazovce (4:3)</PresentationFormat>
  <Paragraphs>95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Anotace:</vt:lpstr>
      <vt:lpstr>Procvičování čtení slov s písmenem z Z. Pracovní list.</vt:lpstr>
      <vt:lpstr> Procvičování čtení slov s písmenem z Z. Řešení PL.</vt:lpstr>
      <vt:lpstr>Čtení s porozuměním. Kdo je kdo? Pracovní list.</vt:lpstr>
      <vt:lpstr>Čtení s porozuměním. Kdo je kdo? Řešení PL.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14</cp:revision>
  <dcterms:created xsi:type="dcterms:W3CDTF">2013-03-16T19:59:36Z</dcterms:created>
  <dcterms:modified xsi:type="dcterms:W3CDTF">2013-05-25T08:15:57Z</dcterms:modified>
</cp:coreProperties>
</file>