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4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843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241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924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7345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0887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98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506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74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65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203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2903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4FFC7-EA43-41D7-B17F-488EF4EEEC1A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0743F-4261-432F-BCAC-1DDB229CD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4380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říjen 2012 </a:t>
            </a:r>
          </a:p>
          <a:p>
            <a:r>
              <a:rPr lang="cs-CZ" sz="2800" dirty="0" smtClean="0"/>
              <a:t>Název: 		VY_12_INOVACE_1.2.1_ ČJ1,2_15</a:t>
            </a:r>
          </a:p>
          <a:p>
            <a:r>
              <a:rPr lang="cs-CZ" sz="2800" dirty="0" smtClean="0"/>
              <a:t>Téma:		Hláska a písmeno h </a:t>
            </a:r>
            <a:r>
              <a:rPr lang="cs-CZ" sz="2800" dirty="0" err="1" smtClean="0"/>
              <a:t>H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985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/>
              <a:t>Pracovní list </a:t>
            </a:r>
            <a:r>
              <a:rPr lang="cs-CZ" sz="2400" dirty="0" smtClean="0"/>
              <a:t>je </a:t>
            </a:r>
            <a:r>
              <a:rPr lang="cs-CZ" sz="2400" dirty="0"/>
              <a:t>věnován písmenu h </a:t>
            </a:r>
            <a:r>
              <a:rPr lang="cs-CZ" sz="2400" dirty="0" err="1"/>
              <a:t>H</a:t>
            </a:r>
            <a:r>
              <a:rPr lang="cs-CZ" sz="2400" dirty="0"/>
              <a:t>, složeným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slovům </a:t>
            </a:r>
            <a:r>
              <a:rPr lang="cs-CZ" sz="2400" dirty="0"/>
              <a:t>a tvůrčí činnosti založené na porozumění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přečtenému </a:t>
            </a:r>
            <a:r>
              <a:rPr lang="cs-CZ" sz="2400" dirty="0"/>
              <a:t>textu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/>
          </a:p>
          <a:p>
            <a:r>
              <a:rPr lang="cs-CZ" sz="2400" dirty="0"/>
              <a:t>Procvič si čtení slov ve sloupečcích. Potom vyřeš úkoly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s </a:t>
            </a:r>
            <a:r>
              <a:rPr lang="cs-CZ" sz="2400" dirty="0"/>
              <a:t>pavouky. Prohlédni si obrázek, přečti věty 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spojuj </a:t>
            </a:r>
            <a:r>
              <a:rPr lang="cs-CZ" sz="2400" dirty="0"/>
              <a:t>s obrázkem ty, které k němu náleží. Nakonec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zkus </a:t>
            </a:r>
            <a:r>
              <a:rPr lang="cs-CZ" sz="2400" dirty="0"/>
              <a:t>vyřešit hádanku a namaluj její řešení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K pracovnímu listu pro žáky náleží jeho řešení připravené pro prezentaci </a:t>
            </a:r>
            <a:r>
              <a:rPr lang="cs-CZ" sz="2400" smtClean="0"/>
              <a:t>na interaktivní tabuli.</a:t>
            </a:r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54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Procvičování čtení slov s písmenem h </a:t>
            </a:r>
            <a:r>
              <a:rPr lang="cs-CZ" sz="2400" dirty="0" err="1"/>
              <a:t>H</a:t>
            </a:r>
            <a:r>
              <a:rPr lang="cs-CZ" sz="2400" dirty="0" smtClean="0"/>
              <a:t>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1256" y="2826677"/>
            <a:ext cx="7427168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	- </a:t>
            </a:r>
            <a:r>
              <a:rPr lang="cs-CZ" sz="2400" dirty="0" err="1">
                <a:latin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</a:rPr>
              <a:t>		 </a:t>
            </a:r>
            <a:r>
              <a:rPr lang="cs-CZ" sz="2400" dirty="0" smtClean="0">
                <a:latin typeface="Times New Roman" pitchFamily="18" charset="0"/>
              </a:rPr>
              <a:t>           </a:t>
            </a:r>
            <a:r>
              <a:rPr lang="cs-CZ" sz="2400" dirty="0" err="1" smtClean="0">
                <a:latin typeface="Times New Roman" pitchFamily="18" charset="0"/>
              </a:rPr>
              <a:t>ná</a:t>
            </a:r>
            <a:endParaRPr lang="cs-CZ" sz="2400" dirty="0">
              <a:latin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	krm	- </a:t>
            </a:r>
            <a:r>
              <a:rPr lang="cs-CZ" sz="2400" dirty="0" err="1">
                <a:latin typeface="Times New Roman" pitchFamily="18" charset="0"/>
              </a:rPr>
              <a:t>ítko</a:t>
            </a:r>
            <a:r>
              <a:rPr lang="cs-CZ" sz="2400" dirty="0">
                <a:latin typeface="Times New Roman" pitchFamily="18" charset="0"/>
              </a:rPr>
              <a:t>		</a:t>
            </a:r>
            <a:r>
              <a:rPr lang="cs-CZ" sz="2400" dirty="0" smtClean="0">
                <a:latin typeface="Times New Roman" pitchFamily="18" charset="0"/>
              </a:rPr>
              <a:t>	</a:t>
            </a:r>
            <a:r>
              <a:rPr lang="cs-CZ" sz="2400" dirty="0" err="1" smtClean="0">
                <a:latin typeface="Times New Roman" pitchFamily="18" charset="0"/>
              </a:rPr>
              <a:t>vý</a:t>
            </a:r>
            <a:r>
              <a:rPr lang="cs-CZ" sz="2400" dirty="0">
                <a:latin typeface="Times New Roman" pitchFamily="18" charset="0"/>
              </a:rPr>
              <a:t>	- stroj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		</a:t>
            </a:r>
            <a:r>
              <a:rPr lang="cs-CZ" sz="2400" dirty="0" smtClean="0">
                <a:latin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</a:rPr>
              <a:t>elec</a:t>
            </a:r>
            <a:r>
              <a:rPr lang="cs-CZ" sz="2400" dirty="0">
                <a:latin typeface="Times New Roman" pitchFamily="18" charset="0"/>
              </a:rPr>
              <a:t>		</a:t>
            </a:r>
            <a:r>
              <a:rPr lang="cs-CZ" sz="2400" dirty="0" smtClean="0">
                <a:latin typeface="Times New Roman" pitchFamily="18" charset="0"/>
              </a:rPr>
              <a:t>	po</a:t>
            </a:r>
            <a:endParaRPr lang="cs-CZ" sz="2400" dirty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0904" y="764704"/>
            <a:ext cx="51125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Trénuj čtení slov s písmenem h </a:t>
            </a:r>
            <a:r>
              <a:rPr lang="cs-CZ" sz="1600" dirty="0" err="1" smtClean="0">
                <a:latin typeface="Times New Roman" pitchFamily="18" charset="0"/>
              </a:rPr>
              <a:t>H</a:t>
            </a:r>
            <a:r>
              <a:rPr lang="cs-CZ" sz="1600" dirty="0" smtClean="0">
                <a:latin typeface="Times New Roman" pitchFamily="18" charset="0"/>
              </a:rPr>
              <a:t>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103258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had	</a:t>
            </a:r>
            <a:r>
              <a:rPr lang="cs-CZ" sz="2400" dirty="0" smtClean="0">
                <a:latin typeface="Times New Roman" pitchFamily="18" charset="0"/>
              </a:rPr>
              <a:t>     hlas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 Hana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hora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	husa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Praha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hádej	</a:t>
            </a:r>
            <a:r>
              <a:rPr lang="cs-CZ" sz="2400" dirty="0" smtClean="0">
                <a:latin typeface="Times New Roman" pitchFamily="18" charset="0"/>
              </a:rPr>
              <a:t>     hlad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 Hano</a:t>
            </a:r>
            <a:r>
              <a:rPr lang="cs-CZ" sz="2400" dirty="0">
                <a:latin typeface="Times New Roman" pitchFamily="18" charset="0"/>
              </a:rPr>
              <a:t>!	</a:t>
            </a:r>
            <a:r>
              <a:rPr lang="cs-CZ" sz="2400" dirty="0" smtClean="0">
                <a:latin typeface="Times New Roman" pitchFamily="18" charset="0"/>
              </a:rPr>
              <a:t>    hory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	houser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prášek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</a:rPr>
              <a:t>hádanka    hladký     Hanka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horem</a:t>
            </a:r>
            <a:r>
              <a:rPr lang="cs-CZ" sz="2400" dirty="0">
                <a:latin typeface="Times New Roman" pitchFamily="18" charset="0"/>
              </a:rPr>
              <a:t>	house	</a:t>
            </a:r>
            <a:r>
              <a:rPr lang="cs-CZ" sz="2400" dirty="0" smtClean="0">
                <a:latin typeface="Times New Roman" pitchFamily="18" charset="0"/>
              </a:rPr>
              <a:t>   práh</a:t>
            </a:r>
            <a:endParaRPr lang="cs-CZ" sz="2400" dirty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5876" y="2492896"/>
            <a:ext cx="35821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Tvoř různá slova a použij je </a:t>
            </a:r>
            <a:r>
              <a:rPr lang="cs-CZ" sz="1600" dirty="0" smtClean="0">
                <a:latin typeface="Times New Roman" pitchFamily="18" charset="0"/>
              </a:rPr>
              <a:t>ve </a:t>
            </a:r>
            <a:r>
              <a:rPr lang="cs-CZ" sz="1600" dirty="0">
                <a:latin typeface="Times New Roman" pitchFamily="18" charset="0"/>
              </a:rPr>
              <a:t>větách.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3748" y="4388679"/>
            <a:ext cx="47525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Nyní vyznač v pavoucích slova, která se do věty </a:t>
            </a:r>
            <a:r>
              <a:rPr lang="cs-CZ" sz="1600" dirty="0" smtClean="0">
                <a:latin typeface="Times New Roman" pitchFamily="18" charset="0"/>
              </a:rPr>
              <a:t>hodí.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876" y="5157192"/>
            <a:ext cx="7542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</a:rPr>
              <a:t>	                      </a:t>
            </a:r>
            <a:r>
              <a:rPr lang="cs-CZ" sz="2400" dirty="0" smtClean="0">
                <a:latin typeface="Times New Roman" pitchFamily="18" charset="0"/>
              </a:rPr>
              <a:t>dráty</a:t>
            </a:r>
            <a:r>
              <a:rPr lang="cs-CZ" sz="2400" dirty="0">
                <a:latin typeface="Times New Roman" pitchFamily="18" charset="0"/>
              </a:rPr>
              <a:t>.	                            </a:t>
            </a:r>
            <a:r>
              <a:rPr lang="cs-CZ" sz="2400" dirty="0" smtClean="0">
                <a:latin typeface="Times New Roman" pitchFamily="18" charset="0"/>
              </a:rPr>
              <a:t>       jedem</a:t>
            </a:r>
            <a:r>
              <a:rPr lang="cs-CZ" sz="2400" dirty="0">
                <a:latin typeface="Times New Roman" pitchFamily="18" charset="0"/>
              </a:rPr>
              <a:t>.	</a:t>
            </a:r>
          </a:p>
          <a:p>
            <a:r>
              <a:rPr lang="cs-CZ" sz="2400" dirty="0">
                <a:latin typeface="Times New Roman" pitchFamily="18" charset="0"/>
              </a:rPr>
              <a:t>Orel má ostré      </a:t>
            </a:r>
            <a:r>
              <a:rPr lang="cs-CZ" sz="2400" dirty="0" smtClean="0">
                <a:latin typeface="Times New Roman" pitchFamily="18" charset="0"/>
              </a:rPr>
              <a:t> hnáty</a:t>
            </a:r>
            <a:r>
              <a:rPr lang="cs-CZ" sz="2400" dirty="0">
                <a:latin typeface="Times New Roman" pitchFamily="18" charset="0"/>
              </a:rPr>
              <a:t>. 	Dáme si čaj s      </a:t>
            </a:r>
            <a:r>
              <a:rPr lang="cs-CZ" sz="2400" dirty="0" smtClean="0">
                <a:latin typeface="Times New Roman" pitchFamily="18" charset="0"/>
              </a:rPr>
              <a:t>       medem</a:t>
            </a:r>
            <a:r>
              <a:rPr lang="cs-CZ" sz="2400" dirty="0">
                <a:latin typeface="Times New Roman" pitchFamily="18" charset="0"/>
              </a:rPr>
              <a:t>.</a:t>
            </a:r>
          </a:p>
          <a:p>
            <a:r>
              <a:rPr lang="cs-CZ" sz="2400" dirty="0">
                <a:latin typeface="Times New Roman" pitchFamily="18" charset="0"/>
              </a:rPr>
              <a:t>                            </a:t>
            </a:r>
            <a:r>
              <a:rPr lang="cs-CZ" sz="2400" dirty="0" smtClean="0">
                <a:latin typeface="Times New Roman" pitchFamily="18" charset="0"/>
              </a:rPr>
              <a:t> drápy</a:t>
            </a:r>
            <a:r>
              <a:rPr lang="cs-CZ" sz="2400" dirty="0">
                <a:latin typeface="Times New Roman" pitchFamily="18" charset="0"/>
              </a:rPr>
              <a:t>.                                            </a:t>
            </a:r>
            <a:r>
              <a:rPr lang="cs-CZ" sz="2400" dirty="0" smtClean="0">
                <a:latin typeface="Times New Roman" pitchFamily="18" charset="0"/>
              </a:rPr>
              <a:t>ledem.	</a:t>
            </a:r>
            <a:endParaRPr lang="cs-CZ" sz="2400" dirty="0"/>
          </a:p>
        </p:txBody>
      </p:sp>
      <p:pic>
        <p:nvPicPr>
          <p:cNvPr id="1029" name="Picture 5" descr="C:\Users\Hana\AppData\Local\Microsoft\Windows\Temporary Internet Files\Content.IE5\R9XYZ99P\MC900036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273" y="3999675"/>
            <a:ext cx="110002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G7JM31I2\MC90042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836368"/>
            <a:ext cx="1287599" cy="126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802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Procvičování čtení slov s písmenem h </a:t>
            </a:r>
            <a:r>
              <a:rPr lang="cs-CZ" sz="2400" dirty="0" err="1"/>
              <a:t>H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1256" y="2826677"/>
            <a:ext cx="7427168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	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0904" y="764704"/>
            <a:ext cx="51125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Trénuj čtení slov s písmenem h </a:t>
            </a:r>
            <a:r>
              <a:rPr lang="cs-CZ" sz="1600" dirty="0" err="1" smtClean="0">
                <a:latin typeface="Times New Roman" pitchFamily="18" charset="0"/>
              </a:rPr>
              <a:t>H</a:t>
            </a:r>
            <a:r>
              <a:rPr lang="cs-CZ" sz="1600" dirty="0" smtClean="0">
                <a:latin typeface="Times New Roman" pitchFamily="18" charset="0"/>
              </a:rPr>
              <a:t>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103258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had	</a:t>
            </a:r>
            <a:r>
              <a:rPr lang="cs-CZ" sz="2400" dirty="0" smtClean="0">
                <a:latin typeface="Times New Roman" pitchFamily="18" charset="0"/>
              </a:rPr>
              <a:t>     hlas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 Hana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hora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	husa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Praha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hádej	</a:t>
            </a:r>
            <a:r>
              <a:rPr lang="cs-CZ" sz="2400" dirty="0" smtClean="0">
                <a:latin typeface="Times New Roman" pitchFamily="18" charset="0"/>
              </a:rPr>
              <a:t>     hlad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 Hano</a:t>
            </a:r>
            <a:r>
              <a:rPr lang="cs-CZ" sz="2400" dirty="0">
                <a:latin typeface="Times New Roman" pitchFamily="18" charset="0"/>
              </a:rPr>
              <a:t>!	</a:t>
            </a:r>
            <a:r>
              <a:rPr lang="cs-CZ" sz="2400" dirty="0" smtClean="0">
                <a:latin typeface="Times New Roman" pitchFamily="18" charset="0"/>
              </a:rPr>
              <a:t>    hory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	houser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prášek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</a:rPr>
              <a:t>hádanka    hladký     Hanka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horem</a:t>
            </a:r>
            <a:r>
              <a:rPr lang="cs-CZ" sz="2400" dirty="0">
                <a:latin typeface="Times New Roman" pitchFamily="18" charset="0"/>
              </a:rPr>
              <a:t>	house	</a:t>
            </a:r>
            <a:r>
              <a:rPr lang="cs-CZ" sz="2400" dirty="0" smtClean="0">
                <a:latin typeface="Times New Roman" pitchFamily="18" charset="0"/>
              </a:rPr>
              <a:t>   práh</a:t>
            </a:r>
            <a:endParaRPr lang="cs-CZ" sz="2400" dirty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5876" y="2492896"/>
            <a:ext cx="35821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Tvoř různá slova a použij je </a:t>
            </a:r>
            <a:r>
              <a:rPr lang="cs-CZ" sz="1600" dirty="0" smtClean="0">
                <a:latin typeface="Times New Roman" pitchFamily="18" charset="0"/>
              </a:rPr>
              <a:t>ve </a:t>
            </a:r>
            <a:r>
              <a:rPr lang="cs-CZ" sz="1600" dirty="0">
                <a:latin typeface="Times New Roman" pitchFamily="18" charset="0"/>
              </a:rPr>
              <a:t>větách.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3748" y="4388679"/>
            <a:ext cx="47525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Nyní vyznač v pavoucích slova, která se do věty </a:t>
            </a:r>
            <a:r>
              <a:rPr lang="cs-CZ" sz="1600" dirty="0" smtClean="0">
                <a:latin typeface="Times New Roman" pitchFamily="18" charset="0"/>
              </a:rPr>
              <a:t>hodí.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876" y="5157192"/>
            <a:ext cx="7542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</a:rPr>
              <a:t>	                      </a:t>
            </a:r>
            <a:r>
              <a:rPr lang="cs-CZ" sz="2400" dirty="0" smtClean="0">
                <a:latin typeface="Times New Roman" pitchFamily="18" charset="0"/>
              </a:rPr>
              <a:t>dráty</a:t>
            </a:r>
            <a:r>
              <a:rPr lang="cs-CZ" sz="2400" dirty="0">
                <a:latin typeface="Times New Roman" pitchFamily="18" charset="0"/>
              </a:rPr>
              <a:t>.	                            </a:t>
            </a:r>
            <a:r>
              <a:rPr lang="cs-CZ" sz="2400" dirty="0" smtClean="0">
                <a:latin typeface="Times New Roman" pitchFamily="18" charset="0"/>
              </a:rPr>
              <a:t>       jedem</a:t>
            </a:r>
            <a:r>
              <a:rPr lang="cs-CZ" sz="2400" dirty="0">
                <a:latin typeface="Times New Roman" pitchFamily="18" charset="0"/>
              </a:rPr>
              <a:t>.	</a:t>
            </a:r>
          </a:p>
          <a:p>
            <a:r>
              <a:rPr lang="cs-CZ" sz="2400" dirty="0">
                <a:latin typeface="Times New Roman" pitchFamily="18" charset="0"/>
              </a:rPr>
              <a:t>Orel má ostré      </a:t>
            </a:r>
            <a:r>
              <a:rPr lang="cs-CZ" sz="2400" dirty="0" smtClean="0">
                <a:latin typeface="Times New Roman" pitchFamily="18" charset="0"/>
              </a:rPr>
              <a:t> hnáty</a:t>
            </a:r>
            <a:r>
              <a:rPr lang="cs-CZ" sz="2400" dirty="0">
                <a:latin typeface="Times New Roman" pitchFamily="18" charset="0"/>
              </a:rPr>
              <a:t>. 	Dáme si čaj s      </a:t>
            </a:r>
            <a:r>
              <a:rPr lang="cs-CZ" sz="2400" dirty="0" smtClean="0">
                <a:latin typeface="Times New Roman" pitchFamily="18" charset="0"/>
              </a:rPr>
              <a:t>       medem</a:t>
            </a:r>
            <a:r>
              <a:rPr lang="cs-CZ" sz="2400" dirty="0">
                <a:latin typeface="Times New Roman" pitchFamily="18" charset="0"/>
              </a:rPr>
              <a:t>.</a:t>
            </a:r>
          </a:p>
          <a:p>
            <a:r>
              <a:rPr lang="cs-CZ" sz="2400" dirty="0">
                <a:latin typeface="Times New Roman" pitchFamily="18" charset="0"/>
              </a:rPr>
              <a:t>                            </a:t>
            </a:r>
            <a:r>
              <a:rPr lang="cs-CZ" sz="2400" dirty="0" smtClean="0">
                <a:latin typeface="Times New Roman" pitchFamily="18" charset="0"/>
              </a:rPr>
              <a:t> drápy</a:t>
            </a:r>
            <a:r>
              <a:rPr lang="cs-CZ" sz="2400" dirty="0">
                <a:latin typeface="Times New Roman" pitchFamily="18" charset="0"/>
              </a:rPr>
              <a:t>.                                            </a:t>
            </a:r>
            <a:r>
              <a:rPr lang="cs-CZ" sz="2400" dirty="0" smtClean="0">
                <a:latin typeface="Times New Roman" pitchFamily="18" charset="0"/>
              </a:rPr>
              <a:t>ledem.	</a:t>
            </a:r>
            <a:endParaRPr lang="cs-CZ" sz="2400" dirty="0"/>
          </a:p>
        </p:txBody>
      </p:sp>
      <p:pic>
        <p:nvPicPr>
          <p:cNvPr id="1029" name="Picture 5" descr="C:\Users\Hana\AppData\Local\Microsoft\Windows\Temporary Internet Files\Content.IE5\R9XYZ99P\MC900036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273" y="4221088"/>
            <a:ext cx="110002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G7JM31I2\MC90042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95874"/>
            <a:ext cx="1287599" cy="126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45876" y="2924944"/>
            <a:ext cx="33660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Maminka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krmí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své miminko.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Ptáci se slétají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krmítka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Jelen je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krmelce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sám.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155" y="2924944"/>
            <a:ext cx="34789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Pila je ostrý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nástroj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Horolezec musí mít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výstroj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Pes nosí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postroj.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6357521"/>
            <a:ext cx="7200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64288" y="5949280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164288" y="6357521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5344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116632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088739"/>
            <a:ext cx="4474840" cy="345638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</a:rPr>
              <a:t>V dáli jsou vysoké hory.</a:t>
            </a:r>
          </a:p>
          <a:p>
            <a:r>
              <a:rPr lang="cs-CZ" sz="2400" dirty="0">
                <a:latin typeface="Times New Roman" pitchFamily="18" charset="0"/>
              </a:rPr>
              <a:t>Koza leze mezi záhony.</a:t>
            </a:r>
          </a:p>
          <a:p>
            <a:r>
              <a:rPr lang="cs-CZ" sz="2400" dirty="0">
                <a:latin typeface="Times New Roman" pitchFamily="18" charset="0"/>
              </a:rPr>
              <a:t>Helenka pase husu.</a:t>
            </a:r>
          </a:p>
          <a:p>
            <a:r>
              <a:rPr lang="cs-CZ" sz="2400" dirty="0">
                <a:latin typeface="Times New Roman" pitchFamily="18" charset="0"/>
              </a:rPr>
              <a:t>Helena má hůlku.</a:t>
            </a:r>
          </a:p>
          <a:p>
            <a:r>
              <a:rPr lang="cs-CZ" sz="2400" dirty="0">
                <a:latin typeface="Times New Roman" pitchFamily="18" charset="0"/>
              </a:rPr>
              <a:t>Husa má </a:t>
            </a:r>
            <a:r>
              <a:rPr lang="cs-CZ" sz="2400" dirty="0" smtClean="0">
                <a:latin typeface="Times New Roman" pitchFamily="18" charset="0"/>
              </a:rPr>
              <a:t>2 </a:t>
            </a:r>
            <a:r>
              <a:rPr lang="cs-CZ" sz="2400" dirty="0">
                <a:latin typeface="Times New Roman" pitchFamily="18" charset="0"/>
              </a:rPr>
              <a:t>nohy.</a:t>
            </a:r>
          </a:p>
          <a:p>
            <a:r>
              <a:rPr lang="cs-CZ" sz="2400" dirty="0" smtClean="0">
                <a:latin typeface="Times New Roman" pitchFamily="18" charset="0"/>
              </a:rPr>
              <a:t>Teta Hela </a:t>
            </a:r>
            <a:r>
              <a:rPr lang="cs-CZ" sz="2400" dirty="0">
                <a:latin typeface="Times New Roman" pitchFamily="18" charset="0"/>
              </a:rPr>
              <a:t>nosí šátek.</a:t>
            </a:r>
          </a:p>
          <a:p>
            <a:r>
              <a:rPr lang="cs-CZ" sz="2400" dirty="0">
                <a:latin typeface="Times New Roman" pitchFamily="18" charset="0"/>
              </a:rPr>
              <a:t>Hynek se houpá houpy, hou.</a:t>
            </a:r>
          </a:p>
          <a:p>
            <a:endParaRPr lang="cs-CZ" sz="2400" dirty="0">
              <a:latin typeface="Times New Roman" pitchFamily="18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92696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Spoj s obrázkem pouze ty věty, které k němu patří.</a:t>
            </a:r>
          </a:p>
          <a:p>
            <a:endParaRPr lang="cs-CZ" sz="1600" dirty="0"/>
          </a:p>
        </p:txBody>
      </p:sp>
      <p:pic>
        <p:nvPicPr>
          <p:cNvPr id="1028" name="Picture 4" descr="C:\Users\Hana\AppData\Local\Microsoft\Windows\Temporary Internet Files\Content.IE5\8QD3VPXL\MC900036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3833" y="1431230"/>
            <a:ext cx="1098883" cy="83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C900209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6757" y="1124744"/>
            <a:ext cx="87897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TKF9H1P3\MP9003168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769" y="2629070"/>
            <a:ext cx="1173407" cy="77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XZIJI8UI\MC9000200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6612" y="2629070"/>
            <a:ext cx="93610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6744" y="436787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Hádej a maluj. Co nebo kdo je to ?</a:t>
            </a:r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728" y="4952654"/>
            <a:ext cx="41044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>
                <a:latin typeface="Times New Roman" pitchFamily="18" charset="0"/>
              </a:rPr>
              <a:t>Je to marioneta </a:t>
            </a:r>
            <a:r>
              <a:rPr lang="cs-CZ" sz="2000" dirty="0" smtClean="0">
                <a:latin typeface="Times New Roman" pitchFamily="18" charset="0"/>
              </a:rPr>
              <a:t>neboli </a:t>
            </a:r>
            <a:r>
              <a:rPr lang="cs-CZ" sz="2000" dirty="0">
                <a:latin typeface="Times New Roman" pitchFamily="18" charset="0"/>
              </a:rPr>
              <a:t>velká </a:t>
            </a:r>
            <a:r>
              <a:rPr lang="cs-CZ" sz="2000" dirty="0" smtClean="0">
                <a:latin typeface="Times New Roman" pitchFamily="18" charset="0"/>
              </a:rPr>
              <a:t>loutka</a:t>
            </a:r>
            <a:r>
              <a:rPr lang="cs-CZ" sz="2000" dirty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Má veliké oči i uši. Je to kluk. Nemá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maminku, jen tátu a psa __</a:t>
            </a:r>
            <a:r>
              <a:rPr lang="cs-CZ" sz="2000" dirty="0" err="1">
                <a:latin typeface="Times New Roman" pitchFamily="18" charset="0"/>
              </a:rPr>
              <a:t>eryka</a:t>
            </a:r>
            <a:r>
              <a:rPr lang="cs-CZ" sz="2000" dirty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Kdo je to?  Už víš?   Namaluj ho.</a:t>
            </a:r>
          </a:p>
          <a:p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932040" y="4367878"/>
            <a:ext cx="3672408" cy="20854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8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116632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088739"/>
            <a:ext cx="4474840" cy="345638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</a:rPr>
              <a:t>V dáli jsou vysoké hory.</a:t>
            </a:r>
          </a:p>
          <a:p>
            <a:r>
              <a:rPr lang="cs-CZ" sz="2400" dirty="0">
                <a:latin typeface="Times New Roman" pitchFamily="18" charset="0"/>
              </a:rPr>
              <a:t>Koza leze mezi záhony.</a:t>
            </a:r>
          </a:p>
          <a:p>
            <a:r>
              <a:rPr lang="cs-CZ" sz="2400" dirty="0">
                <a:latin typeface="Times New Roman" pitchFamily="18" charset="0"/>
              </a:rPr>
              <a:t>Helenka pase husu.</a:t>
            </a:r>
          </a:p>
          <a:p>
            <a:r>
              <a:rPr lang="cs-CZ" sz="2400" dirty="0">
                <a:latin typeface="Times New Roman" pitchFamily="18" charset="0"/>
              </a:rPr>
              <a:t>Helena má hůlku.</a:t>
            </a:r>
          </a:p>
          <a:p>
            <a:r>
              <a:rPr lang="cs-CZ" sz="2400" dirty="0">
                <a:latin typeface="Times New Roman" pitchFamily="18" charset="0"/>
              </a:rPr>
              <a:t>Husa má </a:t>
            </a:r>
            <a:r>
              <a:rPr lang="cs-CZ" sz="2400" dirty="0" smtClean="0">
                <a:latin typeface="Times New Roman" pitchFamily="18" charset="0"/>
              </a:rPr>
              <a:t>2 </a:t>
            </a:r>
            <a:r>
              <a:rPr lang="cs-CZ" sz="2400" dirty="0">
                <a:latin typeface="Times New Roman" pitchFamily="18" charset="0"/>
              </a:rPr>
              <a:t>nohy.</a:t>
            </a:r>
          </a:p>
          <a:p>
            <a:r>
              <a:rPr lang="cs-CZ" sz="2400" dirty="0" smtClean="0">
                <a:latin typeface="Times New Roman" pitchFamily="18" charset="0"/>
              </a:rPr>
              <a:t>Teta Hela </a:t>
            </a:r>
            <a:r>
              <a:rPr lang="cs-CZ" sz="2400" dirty="0">
                <a:latin typeface="Times New Roman" pitchFamily="18" charset="0"/>
              </a:rPr>
              <a:t>nosí šátek.</a:t>
            </a:r>
          </a:p>
          <a:p>
            <a:r>
              <a:rPr lang="cs-CZ" sz="2400" dirty="0">
                <a:latin typeface="Times New Roman" pitchFamily="18" charset="0"/>
              </a:rPr>
              <a:t>Hynek se houpá houpy, hou.</a:t>
            </a:r>
          </a:p>
          <a:p>
            <a:endParaRPr lang="cs-CZ" sz="2400" dirty="0">
              <a:latin typeface="Times New Roman" pitchFamily="18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92696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Spoj s obrázkem pouze ty věty, které k němu patří.</a:t>
            </a:r>
          </a:p>
          <a:p>
            <a:endParaRPr lang="cs-CZ" sz="1600" dirty="0"/>
          </a:p>
        </p:txBody>
      </p:sp>
      <p:pic>
        <p:nvPicPr>
          <p:cNvPr id="1028" name="Picture 4" descr="C:\Users\Hana\AppData\Local\Microsoft\Windows\Temporary Internet Files\Content.IE5\8QD3VPXL\MC900036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3833" y="1431230"/>
            <a:ext cx="1098883" cy="83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C900209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1973" y="967889"/>
            <a:ext cx="87897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TKF9H1P3\MP9003168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769" y="2629070"/>
            <a:ext cx="1173407" cy="77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XZIJI8UI\MC9000200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6612" y="2629070"/>
            <a:ext cx="93610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6744" y="436787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Hádej a maluj. Co nebo kdo je to ?</a:t>
            </a:r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728" y="4952654"/>
            <a:ext cx="41044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>
                <a:latin typeface="Times New Roman" pitchFamily="18" charset="0"/>
              </a:rPr>
              <a:t>Je to marioneta nebo-</a:t>
            </a:r>
            <a:r>
              <a:rPr lang="cs-CZ" sz="2000" dirty="0" err="1">
                <a:latin typeface="Times New Roman" pitchFamily="18" charset="0"/>
              </a:rPr>
              <a:t>li</a:t>
            </a:r>
            <a:r>
              <a:rPr lang="cs-CZ" sz="2000" dirty="0">
                <a:latin typeface="Times New Roman" pitchFamily="18" charset="0"/>
              </a:rPr>
              <a:t> velká </a:t>
            </a:r>
            <a:r>
              <a:rPr lang="cs-CZ" sz="2000" dirty="0" smtClean="0">
                <a:latin typeface="Times New Roman" pitchFamily="18" charset="0"/>
              </a:rPr>
              <a:t>loutka</a:t>
            </a:r>
            <a:r>
              <a:rPr lang="cs-CZ" sz="2000" dirty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Má veliké oči i uši. Je to kluk. Nemá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maminku, jen tátu a psa __</a:t>
            </a:r>
            <a:r>
              <a:rPr lang="cs-CZ" sz="2000" dirty="0" err="1">
                <a:latin typeface="Times New Roman" pitchFamily="18" charset="0"/>
              </a:rPr>
              <a:t>eryka</a:t>
            </a:r>
            <a:r>
              <a:rPr lang="cs-CZ" sz="2000" dirty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000" dirty="0">
                <a:latin typeface="Times New Roman" pitchFamily="18" charset="0"/>
              </a:rPr>
              <a:t>Kdo je to?  Už víš?   Namaluj ho.</a:t>
            </a:r>
          </a:p>
          <a:p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932040" y="4367878"/>
            <a:ext cx="3672408" cy="20854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72300" y="60212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Hurvínek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851920" y="1277471"/>
            <a:ext cx="792088" cy="12154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252716" y="1841595"/>
            <a:ext cx="2391292" cy="41782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600946" y="1628800"/>
            <a:ext cx="1043062" cy="13884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252716" y="3501008"/>
            <a:ext cx="239129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840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85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5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154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336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Anotace:</vt:lpstr>
      <vt:lpstr>Procvičování čtení slov s písmenem h H. Pracovní list.</vt:lpstr>
      <vt:lpstr>Procvičování čtení slov s písmenem h H. Řešení PL.</vt:lpstr>
      <vt:lpstr>Čtení s porozuměním. Pracovní list.</vt:lpstr>
      <vt:lpstr>Čtení s porozuměním. Řešení PL.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28</cp:revision>
  <dcterms:created xsi:type="dcterms:W3CDTF">2012-11-10T17:17:50Z</dcterms:created>
  <dcterms:modified xsi:type="dcterms:W3CDTF">2013-05-25T08:21:04Z</dcterms:modified>
</cp:coreProperties>
</file>