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62" r:id="rId4"/>
    <p:sldId id="259" r:id="rId5"/>
    <p:sldId id="263" r:id="rId6"/>
    <p:sldId id="266" r:id="rId7"/>
    <p:sldId id="264" r:id="rId8"/>
    <p:sldId id="265" r:id="rId9"/>
    <p:sldId id="267" r:id="rId10"/>
    <p:sldId id="268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208" autoAdjust="0"/>
    <p:restoredTop sz="93682" autoAdjust="0"/>
  </p:normalViewPr>
  <p:slideViewPr>
    <p:cSldViewPr>
      <p:cViewPr varScale="1">
        <p:scale>
          <a:sx n="69" d="100"/>
          <a:sy n="69" d="100"/>
        </p:scale>
        <p:origin x="-52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</a:rPr>
            <a:t>NÁZEV</a:t>
          </a:r>
          <a:r>
            <a:rPr lang="cs-CZ" sz="2000" smtClean="0">
              <a:latin typeface="Calibri" pitchFamily="34" charset="0"/>
            </a:rPr>
            <a:t>:</a:t>
          </a:r>
          <a:r>
            <a:rPr lang="cs-CZ" sz="2000" baseline="0" smtClean="0">
              <a:latin typeface="Calibri" pitchFamily="34" charset="0"/>
            </a:rPr>
            <a:t> </a:t>
          </a:r>
          <a:r>
            <a:rPr lang="cs-CZ" sz="2000" baseline="0" smtClean="0">
              <a:latin typeface="Calibri" pitchFamily="34" charset="0"/>
            </a:rPr>
            <a:t>VY_32_INOVACE_01_F+Z_06</a:t>
          </a:r>
          <a:endParaRPr lang="cs-CZ" sz="2000" dirty="0">
            <a:latin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</a:rPr>
            <a:t>NÁZEV ŠKOLY:</a:t>
          </a:r>
          <a:r>
            <a:rPr lang="cs-CZ" sz="1100" dirty="0" smtClean="0">
              <a:latin typeface="Calibri" pitchFamily="34" charset="0"/>
            </a:rPr>
            <a:t>Základní škola, Uherský Ostroh, okres Uherské Hradiště, příspěvková organizace</a:t>
          </a:r>
          <a:endParaRPr lang="cs-CZ" sz="2000" dirty="0">
            <a:latin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</a:rPr>
            <a:t>AUTOR: RNDr. Ivana </a:t>
          </a:r>
          <a:r>
            <a:rPr lang="cs-CZ" sz="2000" dirty="0" err="1" smtClean="0">
              <a:latin typeface="Calibri" pitchFamily="34" charset="0"/>
            </a:rPr>
            <a:t>Bělohradová</a:t>
          </a:r>
          <a:endParaRPr lang="cs-CZ" sz="2000" dirty="0">
            <a:latin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</a:rPr>
            <a:t>TÉMA: F – 7.B – Laboratorní váhy</a:t>
          </a:r>
          <a:endParaRPr lang="cs-CZ" sz="2000" dirty="0">
            <a:latin typeface="Calibri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</a:rPr>
            <a:t>ČÍSLO </a:t>
          </a:r>
          <a:r>
            <a:rPr lang="cs-CZ" sz="2000" smtClean="0">
              <a:latin typeface="Calibri" pitchFamily="34" charset="0"/>
            </a:rPr>
            <a:t>PROJEKTU: CZ.1.07/1.4.00/21.1616 </a:t>
          </a:r>
          <a:endParaRPr lang="cs-CZ" sz="2000" dirty="0">
            <a:latin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gradFill rotWithShape="0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5400000" scaled="0"/>
        </a:gra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gradFill rotWithShape="0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gradFill rotWithShape="0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5400000" scaled="0"/>
        </a:gra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gradFill rotWithShape="0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gradFill rotWithShape="0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5400000" scaled="0"/>
        </a:gra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VY_32_INOVACE_01_TEMA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3.11.2011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3.11.2011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685800" y="135729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>
                <a:ln w="12700">
                  <a:solidFill>
                    <a:schemeClr val="tx2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ANOTACE</a:t>
            </a:r>
            <a:endParaRPr lang="cs-CZ" dirty="0">
              <a:ln w="12700">
                <a:solidFill>
                  <a:schemeClr val="tx2">
                    <a:lumMod val="40000"/>
                    <a:lumOff val="60000"/>
                  </a:schemeClr>
                </a:solidFill>
                <a:prstDash val="solid"/>
              </a:ln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Calibri" pitchFamily="34" charset="0"/>
              </a:rPr>
              <a:t>Po podrobném seznámení s laboratorními vahami a s postupem měření, poslouží  prezentace k připomenutí či shrnutí.</a:t>
            </a:r>
          </a:p>
          <a:p>
            <a:r>
              <a:rPr lang="cs-CZ" sz="2800" dirty="0" smtClean="0">
                <a:latin typeface="Calibri" pitchFamily="34" charset="0"/>
              </a:rPr>
              <a:t>Materiál jsem využila ke zopakování důležitých informací před první laboratorní prací, ve které žáci s vahami samostatně pracují.</a:t>
            </a:r>
          </a:p>
          <a:p>
            <a:r>
              <a:rPr lang="cs-CZ" sz="2800" dirty="0" smtClean="0">
                <a:latin typeface="Calibri" pitchFamily="34" charset="0"/>
              </a:rPr>
              <a:t>Odezva žáků pozitivní, další výhodou materiálu je časová nenáročnost.</a:t>
            </a:r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215206" y="6143644"/>
            <a:ext cx="500066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H900402852.JPG"/>
          <p:cNvPicPr>
            <a:picLocks noChangeAspect="1"/>
          </p:cNvPicPr>
          <p:nvPr/>
        </p:nvPicPr>
        <p:blipFill>
          <a:blip r:embed="rId2"/>
          <a:srcRect l="22308" t="13077" r="24615" b="15384"/>
          <a:stretch>
            <a:fillRect/>
          </a:stretch>
        </p:blipFill>
        <p:spPr>
          <a:xfrm>
            <a:off x="642910" y="3643314"/>
            <a:ext cx="1878128" cy="253139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71612"/>
            <a:ext cx="7239000" cy="2500330"/>
          </a:xfrm>
        </p:spPr>
        <p:txBody>
          <a:bodyPr>
            <a:noAutofit/>
          </a:bodyPr>
          <a:lstStyle/>
          <a:p>
            <a:pPr algn="ctr"/>
            <a:r>
              <a:rPr lang="cs-CZ" sz="7200" b="0" cap="none" dirty="0" smtClean="0">
                <a:ln w="12700">
                  <a:solidFill>
                    <a:schemeClr val="tx2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88900" dist="38100" dir="18900000" algn="bl" rotWithShape="0">
                    <a:schemeClr val="tx2">
                      <a:lumMod val="60000"/>
                      <a:lumOff val="40000"/>
                      <a:alpha val="78000"/>
                    </a:schemeClr>
                  </a:outerShdw>
                </a:effectLst>
              </a:rPr>
              <a:t>Laboratorní</a:t>
            </a:r>
            <a:r>
              <a:rPr lang="cs-CZ" sz="8000" b="0" cap="none" dirty="0" smtClean="0">
                <a:ln w="12700">
                  <a:solidFill>
                    <a:schemeClr val="tx2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88900" dist="38100" dir="18900000" algn="bl" rotWithShape="0">
                    <a:schemeClr val="tx2">
                      <a:lumMod val="60000"/>
                      <a:lumOff val="40000"/>
                      <a:alpha val="78000"/>
                    </a:schemeClr>
                  </a:outerShdw>
                </a:effectLst>
              </a:rPr>
              <a:t> váhy </a:t>
            </a:r>
            <a:br>
              <a:rPr lang="cs-CZ" sz="8000" b="0" cap="none" dirty="0" smtClean="0">
                <a:ln w="12700">
                  <a:solidFill>
                    <a:schemeClr val="tx2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88900" dist="38100" dir="18900000" algn="bl" rotWithShape="0">
                    <a:schemeClr val="tx2">
                      <a:lumMod val="60000"/>
                      <a:lumOff val="40000"/>
                      <a:alpha val="78000"/>
                    </a:schemeClr>
                  </a:outerShdw>
                </a:effectLst>
              </a:rPr>
            </a:br>
            <a:r>
              <a:rPr lang="cs-CZ" sz="7200" b="0" cap="none" dirty="0" smtClean="0">
                <a:ln w="12700">
                  <a:solidFill>
                    <a:schemeClr val="tx2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88900" dist="38100" dir="18900000" algn="bl" rotWithShape="0">
                    <a:schemeClr val="tx2">
                      <a:lumMod val="60000"/>
                      <a:lumOff val="40000"/>
                      <a:alpha val="78000"/>
                    </a:schemeClr>
                  </a:outerShdw>
                </a:effectLst>
              </a:rPr>
              <a:t>a vážení</a:t>
            </a: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7215206" y="6143644"/>
            <a:ext cx="500066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Zpět nebo Předchozí 4">
            <a:hlinkClick r:id="" action="ppaction://hlinkshowjump?jump=previousslide" highlightClick="1"/>
          </p:cNvPr>
          <p:cNvSpPr/>
          <p:nvPr/>
        </p:nvSpPr>
        <p:spPr>
          <a:xfrm>
            <a:off x="6643702" y="6143644"/>
            <a:ext cx="500066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cap="none" dirty="0" smtClean="0">
                <a:ln w="12700">
                  <a:solidFill>
                    <a:schemeClr val="tx2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Vážení</a:t>
            </a:r>
            <a:endParaRPr lang="cs-CZ" cap="none" dirty="0">
              <a:ln w="12700">
                <a:solidFill>
                  <a:schemeClr val="tx2">
                    <a:lumMod val="40000"/>
                    <a:lumOff val="60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4177038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cs-CZ" sz="2800" dirty="0" smtClean="0">
                <a:latin typeface="Calibri" pitchFamily="34" charset="0"/>
              </a:rPr>
              <a:t>Hmotnost zjistíme pomocí vah – vážením.</a:t>
            </a:r>
          </a:p>
          <a:p>
            <a:pPr>
              <a:spcBef>
                <a:spcPts val="0"/>
              </a:spcBef>
            </a:pPr>
            <a:r>
              <a:rPr lang="cs-CZ" sz="2800" dirty="0" smtClean="0">
                <a:latin typeface="Calibri" pitchFamily="34" charset="0"/>
              </a:rPr>
              <a:t>Porovnáváme-li hmotnost předmětu s hmotností závaží, provádíme vážení.</a:t>
            </a:r>
          </a:p>
          <a:p>
            <a:pPr>
              <a:spcBef>
                <a:spcPts val="0"/>
              </a:spcBef>
            </a:pPr>
            <a:r>
              <a:rPr lang="cs-CZ" sz="2800" dirty="0" smtClean="0">
                <a:latin typeface="Calibri" pitchFamily="34" charset="0"/>
              </a:rPr>
              <a:t>K vážení budeme používat laboratorní váhy.</a:t>
            </a:r>
          </a:p>
          <a:p>
            <a:pPr>
              <a:spcBef>
                <a:spcPts val="0"/>
              </a:spcBef>
              <a:buNone/>
            </a:pPr>
            <a:r>
              <a:rPr lang="cs-CZ" sz="2800" dirty="0" smtClean="0">
                <a:latin typeface="Calibri" pitchFamily="34" charset="0"/>
              </a:rPr>
              <a:t>   </a:t>
            </a: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215206" y="6143644"/>
            <a:ext cx="500066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Zpět nebo Předchozí 4">
            <a:hlinkClick r:id="" action="ppaction://hlinkshowjump?jump=previousslide" highlightClick="1"/>
          </p:cNvPr>
          <p:cNvSpPr/>
          <p:nvPr/>
        </p:nvSpPr>
        <p:spPr>
          <a:xfrm>
            <a:off x="6643702" y="6143644"/>
            <a:ext cx="500066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váhy.jpg"/>
          <p:cNvPicPr>
            <a:picLocks noChangeAspect="1"/>
          </p:cNvPicPr>
          <p:nvPr/>
        </p:nvPicPr>
        <p:blipFill>
          <a:blip r:embed="rId2" cstate="print">
            <a:lum contrast="16000"/>
          </a:blip>
          <a:stretch>
            <a:fillRect/>
          </a:stretch>
        </p:blipFill>
        <p:spPr>
          <a:xfrm>
            <a:off x="2571736" y="3643314"/>
            <a:ext cx="2559480" cy="2357454"/>
          </a:xfrm>
          <a:prstGeom prst="rect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cap="none" dirty="0" smtClean="0">
                <a:ln w="12700">
                  <a:solidFill>
                    <a:schemeClr val="tx2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Laboratorní váhy - popis</a:t>
            </a:r>
            <a:endParaRPr lang="cs-CZ" cap="none" dirty="0">
              <a:ln w="12700">
                <a:solidFill>
                  <a:schemeClr val="tx2">
                    <a:lumMod val="40000"/>
                    <a:lumOff val="60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2" name="Zástupný symbol pro obsah 7" descr="váhy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4797" b="2457"/>
          <a:stretch>
            <a:fillRect/>
          </a:stretch>
        </p:blipFill>
        <p:spPr>
          <a:xfrm>
            <a:off x="1500166" y="1643050"/>
            <a:ext cx="4889333" cy="4176729"/>
          </a:xfrm>
          <a:prstGeom prst="rect">
            <a:avLst/>
          </a:prstGeom>
        </p:spPr>
      </p:pic>
      <p:cxnSp>
        <p:nvCxnSpPr>
          <p:cNvPr id="14" name="Přímá spojovací šipka 13"/>
          <p:cNvCxnSpPr>
            <a:endCxn id="33" idx="3"/>
          </p:cNvCxnSpPr>
          <p:nvPr/>
        </p:nvCxnSpPr>
        <p:spPr>
          <a:xfrm rot="10800000" flipV="1">
            <a:off x="1194680" y="4429132"/>
            <a:ext cx="2591503" cy="184666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6200000" flipH="1">
            <a:off x="2178827" y="5393545"/>
            <a:ext cx="1500198" cy="71438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5400000">
            <a:off x="5393537" y="5607859"/>
            <a:ext cx="785818" cy="42862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0800000">
            <a:off x="1214414" y="3786190"/>
            <a:ext cx="2643206" cy="7143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rot="5400000">
            <a:off x="1250133" y="5679297"/>
            <a:ext cx="714380" cy="35719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5400000">
            <a:off x="3607587" y="5607859"/>
            <a:ext cx="714380" cy="7143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4071934" y="2000240"/>
            <a:ext cx="2928958" cy="285752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7000892" y="2143116"/>
            <a:ext cx="925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vahadlo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85720" y="3643314"/>
            <a:ext cx="9560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ukazatel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214282" y="4429132"/>
            <a:ext cx="9803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stupnice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785786" y="6286520"/>
            <a:ext cx="14053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stavěcí šroub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643438" y="6286520"/>
            <a:ext cx="14053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stavěcí šroub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3143240" y="6488668"/>
            <a:ext cx="12648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   misky vah</a:t>
            </a:r>
            <a:endParaRPr lang="cs-CZ" dirty="0">
              <a:latin typeface="Calibri" pitchFamily="34" charset="0"/>
            </a:endParaRPr>
          </a:p>
        </p:txBody>
      </p:sp>
      <p:cxnSp>
        <p:nvCxnSpPr>
          <p:cNvPr id="20" name="Přímá spojovací šipka 19"/>
          <p:cNvCxnSpPr/>
          <p:nvPr/>
        </p:nvCxnSpPr>
        <p:spPr>
          <a:xfrm rot="5400000">
            <a:off x="4071934" y="5214950"/>
            <a:ext cx="1571636" cy="1000132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3143240" y="6000768"/>
            <a:ext cx="15813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aretační šroub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1" name="Tlačítko akce: Dopředu nebo Další 20">
            <a:hlinkClick r:id="" action="ppaction://hlinkshowjump?jump=nextslide" highlightClick="1"/>
          </p:cNvPr>
          <p:cNvSpPr/>
          <p:nvPr/>
        </p:nvSpPr>
        <p:spPr>
          <a:xfrm>
            <a:off x="7215206" y="6143644"/>
            <a:ext cx="500066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lačítko akce: Zpět nebo Předchozí 22">
            <a:hlinkClick r:id="" action="ppaction://hlinkshowjump?jump=previousslide" highlightClick="1"/>
          </p:cNvPr>
          <p:cNvSpPr/>
          <p:nvPr/>
        </p:nvSpPr>
        <p:spPr>
          <a:xfrm>
            <a:off x="6643702" y="6143644"/>
            <a:ext cx="500066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cap="none" dirty="0" smtClean="0">
                <a:ln w="12700">
                  <a:solidFill>
                    <a:schemeClr val="tx2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Sada závaží</a:t>
            </a:r>
            <a:endParaRPr lang="cs-CZ" cap="none" dirty="0">
              <a:ln w="12700">
                <a:solidFill>
                  <a:schemeClr val="tx2">
                    <a:lumMod val="40000"/>
                    <a:lumOff val="60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" name="Zástupný symbol pro obsah 5" descr="závaží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80326" y="1609725"/>
            <a:ext cx="4992747" cy="4176713"/>
          </a:xfrm>
        </p:spPr>
      </p:pic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7215206" y="6143644"/>
            <a:ext cx="500066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6643702" y="6143644"/>
            <a:ext cx="500066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7239000" cy="1143000"/>
          </a:xfrm>
        </p:spPr>
        <p:txBody>
          <a:bodyPr>
            <a:normAutofit/>
          </a:bodyPr>
          <a:lstStyle/>
          <a:p>
            <a:r>
              <a:rPr lang="cs-CZ" cap="none" dirty="0" smtClean="0">
                <a:ln w="12700">
                  <a:solidFill>
                    <a:schemeClr val="tx2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Postup při vážení</a:t>
            </a:r>
            <a:endParaRPr lang="cs-CZ" cap="none" dirty="0">
              <a:ln w="12700">
                <a:solidFill>
                  <a:schemeClr val="tx2">
                    <a:lumMod val="40000"/>
                    <a:lumOff val="60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7239000" cy="417703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sz="2800" dirty="0" smtClean="0">
                <a:latin typeface="Calibri" pitchFamily="34" charset="0"/>
              </a:rPr>
              <a:t>Pomocí stavěcích šroubů vyrovnáme desku vah, aby byla vodorovná. K určení vodorovné polohy použijeme malou olovnici nebo libelu.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sz="2800" dirty="0" smtClean="0">
                <a:latin typeface="Calibri" pitchFamily="34" charset="0"/>
              </a:rPr>
              <a:t>Vyvážíme prázdné váhy – použijeme např. kousky papíru.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sz="2800" dirty="0" smtClean="0">
                <a:latin typeface="Calibri" pitchFamily="34" charset="0"/>
              </a:rPr>
              <a:t>Na jednu z misek </a:t>
            </a:r>
            <a:r>
              <a:rPr lang="cs-CZ" sz="2800" dirty="0" err="1" smtClean="0">
                <a:latin typeface="Calibri" pitchFamily="34" charset="0"/>
              </a:rPr>
              <a:t>zaaretovaných</a:t>
            </a:r>
            <a:r>
              <a:rPr lang="cs-CZ" sz="2800" dirty="0" smtClean="0">
                <a:latin typeface="Calibri" pitchFamily="34" charset="0"/>
              </a:rPr>
              <a:t> vah položíme předmět, jehož hmotnost zjišťujeme.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sz="2800" dirty="0" smtClean="0">
                <a:latin typeface="Calibri" pitchFamily="34" charset="0"/>
              </a:rPr>
              <a:t>Na druhou misku dáme závaží.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sz="2800" dirty="0" err="1" smtClean="0">
                <a:latin typeface="Calibri" pitchFamily="34" charset="0"/>
              </a:rPr>
              <a:t>Odaretujeme</a:t>
            </a:r>
            <a:r>
              <a:rPr lang="cs-CZ" sz="2800" dirty="0" smtClean="0">
                <a:latin typeface="Calibri" pitchFamily="34" charset="0"/>
              </a:rPr>
              <a:t> váhy a pomocí ukazatele zjistíme, na kterou stranu se váhy přikloní.</a:t>
            </a:r>
          </a:p>
          <a:p>
            <a:pPr>
              <a:spcBef>
                <a:spcPts val="0"/>
              </a:spcBef>
              <a:buNone/>
            </a:pPr>
            <a:endParaRPr lang="cs-CZ" sz="2800" dirty="0" smtClean="0">
              <a:latin typeface="Calibri" pitchFamily="34" charset="0"/>
            </a:endParaRPr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215206" y="6143644"/>
            <a:ext cx="500066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6643702" y="6143644"/>
            <a:ext cx="500066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7239000" cy="4177038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cs-CZ" dirty="0" smtClean="0">
                <a:latin typeface="Calibri" pitchFamily="34" charset="0"/>
              </a:rPr>
              <a:t>Váhy </a:t>
            </a:r>
            <a:r>
              <a:rPr lang="cs-CZ" dirty="0" err="1" smtClean="0">
                <a:latin typeface="Calibri" pitchFamily="34" charset="0"/>
              </a:rPr>
              <a:t>zaaretujeme</a:t>
            </a:r>
            <a:r>
              <a:rPr lang="cs-CZ" dirty="0" smtClean="0">
                <a:latin typeface="Calibri" pitchFamily="34" charset="0"/>
              </a:rPr>
              <a:t> a podle potřeby přidáme nebo ubereme závaží. To opakujeme tak dlouho, dokud nenastane rovnováha.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latin typeface="Calibri" pitchFamily="34" charset="0"/>
              </a:rPr>
              <a:t>Hmotnost závaží sečteme a tak určíme hmotnost váženého předmětu.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latin typeface="Calibri" pitchFamily="34" charset="0"/>
              </a:rPr>
              <a:t>Na konec ještě určíme odchylku měření, které je rovna polovině hmotnosti nejmenšího závaží.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7239000" cy="1143000"/>
          </a:xfrm>
        </p:spPr>
        <p:txBody>
          <a:bodyPr>
            <a:normAutofit/>
          </a:bodyPr>
          <a:lstStyle/>
          <a:p>
            <a:r>
              <a:rPr lang="cs-CZ" cap="none" dirty="0" smtClean="0">
                <a:ln w="12700">
                  <a:solidFill>
                    <a:schemeClr val="tx2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Postup při vážení - pokračování</a:t>
            </a:r>
            <a:endParaRPr lang="cs-CZ" cap="none" dirty="0">
              <a:ln w="12700">
                <a:solidFill>
                  <a:schemeClr val="tx2">
                    <a:lumMod val="40000"/>
                    <a:lumOff val="60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7215206" y="6143644"/>
            <a:ext cx="500066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Zpět nebo Předchozí 8">
            <a:hlinkClick r:id="" action="ppaction://hlinkshowjump?jump=previousslide" highlightClick="1"/>
          </p:cNvPr>
          <p:cNvSpPr/>
          <p:nvPr/>
        </p:nvSpPr>
        <p:spPr>
          <a:xfrm>
            <a:off x="6643702" y="6143644"/>
            <a:ext cx="500066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cap="none" dirty="0" smtClean="0">
                <a:ln w="12700">
                  <a:solidFill>
                    <a:schemeClr val="tx2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Doplň tabulku</a:t>
            </a:r>
            <a:endParaRPr lang="cs-CZ" cap="none" dirty="0">
              <a:ln w="12700">
                <a:solidFill>
                  <a:schemeClr val="tx2">
                    <a:lumMod val="40000"/>
                    <a:lumOff val="60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9725"/>
          <a:ext cx="7258072" cy="43196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4518"/>
                <a:gridCol w="1814518"/>
                <a:gridCol w="1814518"/>
                <a:gridCol w="1814518"/>
              </a:tblGrid>
              <a:tr h="719934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Calibri" pitchFamily="34" charset="0"/>
                        </a:rPr>
                        <a:t>cg</a:t>
                      </a:r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Calibri" pitchFamily="34" charset="0"/>
                        </a:rPr>
                        <a:t>g</a:t>
                      </a:r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Calibri" pitchFamily="34" charset="0"/>
                        </a:rPr>
                        <a:t>mg</a:t>
                      </a:r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Calibri" pitchFamily="34" charset="0"/>
                        </a:rPr>
                        <a:t>kg</a:t>
                      </a:r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</a:tr>
              <a:tr h="719934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578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</a:tr>
              <a:tr h="719934"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Calibri" pitchFamily="34" charset="0"/>
                        </a:rPr>
                        <a:t>2,6</a:t>
                      </a:r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</a:tr>
              <a:tr h="719934">
                <a:tc>
                  <a:txBody>
                    <a:bodyPr/>
                    <a:lstStyle/>
                    <a:p>
                      <a:pPr algn="ctr"/>
                      <a:endParaRPr lang="cs-CZ" sz="2800" b="0"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Calibri" pitchFamily="34" charset="0"/>
                        </a:rPr>
                        <a:t>97 600</a:t>
                      </a:r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</a:tr>
              <a:tr h="719934">
                <a:tc>
                  <a:txBody>
                    <a:bodyPr/>
                    <a:lstStyle/>
                    <a:p>
                      <a:pPr algn="ctr"/>
                      <a:endParaRPr lang="cs-CZ" sz="2800" b="0"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Calibri" pitchFamily="34" charset="0"/>
                        </a:rPr>
                        <a:t>0,03</a:t>
                      </a:r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</a:tr>
              <a:tr h="719934">
                <a:tc>
                  <a:txBody>
                    <a:bodyPr/>
                    <a:lstStyle/>
                    <a:p>
                      <a:pPr algn="ctr"/>
                      <a:endParaRPr lang="cs-CZ" sz="2800" b="0"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Calibri" pitchFamily="34" charset="0"/>
                        </a:rPr>
                        <a:t>140</a:t>
                      </a:r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0"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7215206" y="6143644"/>
            <a:ext cx="500066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6643702" y="6143644"/>
            <a:ext cx="500066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cap="none" dirty="0" smtClean="0">
                <a:ln w="12700">
                  <a:solidFill>
                    <a:schemeClr val="tx2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Doplň tabulku - výsledky</a:t>
            </a:r>
            <a:endParaRPr lang="cs-CZ" cap="none" dirty="0">
              <a:ln w="12700">
                <a:solidFill>
                  <a:schemeClr val="tx2">
                    <a:lumMod val="40000"/>
                    <a:lumOff val="60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9725"/>
          <a:ext cx="7258072" cy="43196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4518"/>
                <a:gridCol w="1814518"/>
                <a:gridCol w="1814518"/>
                <a:gridCol w="1814518"/>
              </a:tblGrid>
              <a:tr h="719934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Calibri" pitchFamily="34" charset="0"/>
                        </a:rPr>
                        <a:t>cg</a:t>
                      </a:r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Calibri" pitchFamily="34" charset="0"/>
                        </a:rPr>
                        <a:t>g</a:t>
                      </a:r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Calibri" pitchFamily="34" charset="0"/>
                        </a:rPr>
                        <a:t>mg</a:t>
                      </a:r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Calibri" pitchFamily="34" charset="0"/>
                        </a:rPr>
                        <a:t>kg</a:t>
                      </a:r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</a:tr>
              <a:tr h="719934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578</a:t>
                      </a:r>
                      <a:endParaRPr lang="cs-CZ" sz="2800" b="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rgbClr val="C00000"/>
                          </a:solidFill>
                          <a:latin typeface="Calibri" pitchFamily="34" charset="0"/>
                        </a:rPr>
                        <a:t>5,78</a:t>
                      </a:r>
                      <a:endParaRPr lang="cs-CZ" sz="2800" b="0" dirty="0">
                        <a:solidFill>
                          <a:srgbClr val="C00000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smtClean="0">
                          <a:solidFill>
                            <a:srgbClr val="C00000"/>
                          </a:solidFill>
                          <a:latin typeface="Calibri" pitchFamily="34" charset="0"/>
                        </a:rPr>
                        <a:t>5 780</a:t>
                      </a:r>
                      <a:endParaRPr lang="cs-CZ" sz="2800" b="0" dirty="0">
                        <a:solidFill>
                          <a:srgbClr val="C00000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smtClean="0">
                          <a:solidFill>
                            <a:srgbClr val="C00000"/>
                          </a:solidFill>
                          <a:latin typeface="Calibri" pitchFamily="34" charset="0"/>
                        </a:rPr>
                        <a:t>0,005 78</a:t>
                      </a:r>
                      <a:endParaRPr lang="cs-CZ" sz="2800" b="0" dirty="0">
                        <a:solidFill>
                          <a:srgbClr val="C00000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</a:tr>
              <a:tr h="719934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rgbClr val="C00000"/>
                          </a:solidFill>
                          <a:latin typeface="Calibri" pitchFamily="34" charset="0"/>
                        </a:rPr>
                        <a:t>260</a:t>
                      </a:r>
                      <a:endParaRPr lang="cs-CZ" sz="2800" b="0" dirty="0">
                        <a:solidFill>
                          <a:srgbClr val="C00000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Calibri" pitchFamily="34" charset="0"/>
                        </a:rPr>
                        <a:t>2,6</a:t>
                      </a:r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rgbClr val="C00000"/>
                          </a:solidFill>
                          <a:latin typeface="Calibri" pitchFamily="34" charset="0"/>
                        </a:rPr>
                        <a:t>2 600</a:t>
                      </a:r>
                      <a:endParaRPr lang="cs-CZ" sz="2800" b="0" dirty="0">
                        <a:solidFill>
                          <a:srgbClr val="C00000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rgbClr val="C00000"/>
                          </a:solidFill>
                          <a:latin typeface="Calibri" pitchFamily="34" charset="0"/>
                        </a:rPr>
                        <a:t>0,0026</a:t>
                      </a:r>
                      <a:endParaRPr lang="cs-CZ" sz="2800" b="0" dirty="0">
                        <a:solidFill>
                          <a:srgbClr val="C00000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</a:tr>
              <a:tr h="719934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rgbClr val="C00000"/>
                          </a:solidFill>
                          <a:latin typeface="Calibri" pitchFamily="34" charset="0"/>
                        </a:rPr>
                        <a:t>9 760</a:t>
                      </a:r>
                      <a:endParaRPr lang="cs-CZ" sz="2800" b="0" dirty="0">
                        <a:solidFill>
                          <a:srgbClr val="C00000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rgbClr val="C00000"/>
                          </a:solidFill>
                          <a:latin typeface="Calibri" pitchFamily="34" charset="0"/>
                        </a:rPr>
                        <a:t>97,6</a:t>
                      </a:r>
                      <a:endParaRPr lang="cs-CZ" sz="2800" b="0" dirty="0">
                        <a:solidFill>
                          <a:srgbClr val="C00000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Calibri" pitchFamily="34" charset="0"/>
                        </a:rPr>
                        <a:t>97 600</a:t>
                      </a:r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rgbClr val="C00000"/>
                          </a:solidFill>
                          <a:latin typeface="Calibri" pitchFamily="34" charset="0"/>
                        </a:rPr>
                        <a:t>0,0976</a:t>
                      </a:r>
                      <a:endParaRPr lang="cs-CZ" sz="2800" b="0" dirty="0">
                        <a:solidFill>
                          <a:srgbClr val="C00000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</a:tr>
              <a:tr h="719934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rgbClr val="C00000"/>
                          </a:solidFill>
                          <a:latin typeface="Calibri" pitchFamily="34" charset="0"/>
                        </a:rPr>
                        <a:t>3 000</a:t>
                      </a:r>
                      <a:endParaRPr lang="cs-CZ" sz="2800" b="0" dirty="0">
                        <a:solidFill>
                          <a:srgbClr val="C00000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rgbClr val="C00000"/>
                          </a:solidFill>
                          <a:latin typeface="Calibri" pitchFamily="34" charset="0"/>
                        </a:rPr>
                        <a:t>30</a:t>
                      </a:r>
                      <a:endParaRPr lang="cs-CZ" sz="2800" b="0" dirty="0">
                        <a:solidFill>
                          <a:srgbClr val="C00000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rgbClr val="C00000"/>
                          </a:solidFill>
                          <a:latin typeface="Calibri" pitchFamily="34" charset="0"/>
                        </a:rPr>
                        <a:t>30 000</a:t>
                      </a:r>
                      <a:endParaRPr lang="cs-CZ" sz="2800" b="0" dirty="0">
                        <a:solidFill>
                          <a:srgbClr val="C00000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Calibri" pitchFamily="34" charset="0"/>
                        </a:rPr>
                        <a:t>0,03</a:t>
                      </a:r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</a:tr>
              <a:tr h="719934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rgbClr val="C00000"/>
                          </a:solidFill>
                          <a:latin typeface="Calibri" pitchFamily="34" charset="0"/>
                        </a:rPr>
                        <a:t>14 000</a:t>
                      </a:r>
                      <a:endParaRPr lang="cs-CZ" sz="2800" b="0" dirty="0">
                        <a:solidFill>
                          <a:srgbClr val="C00000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Calibri" pitchFamily="34" charset="0"/>
                        </a:rPr>
                        <a:t>140</a:t>
                      </a:r>
                      <a:endParaRPr lang="cs-CZ" sz="2800" b="0" dirty="0"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rgbClr val="C00000"/>
                          </a:solidFill>
                          <a:latin typeface="Calibri" pitchFamily="34" charset="0"/>
                        </a:rPr>
                        <a:t>140 000</a:t>
                      </a:r>
                      <a:endParaRPr lang="cs-CZ" sz="2800" b="0" dirty="0">
                        <a:solidFill>
                          <a:srgbClr val="C00000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rgbClr val="C00000"/>
                          </a:solidFill>
                          <a:latin typeface="Calibri" pitchFamily="34" charset="0"/>
                        </a:rPr>
                        <a:t>0,14</a:t>
                      </a:r>
                      <a:endParaRPr lang="cs-CZ" sz="2800" b="0" dirty="0">
                        <a:solidFill>
                          <a:srgbClr val="C00000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7215206" y="6143644"/>
            <a:ext cx="500066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6643702" y="6143644"/>
            <a:ext cx="500066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7239000" cy="1143000"/>
          </a:xfrm>
        </p:spPr>
        <p:txBody>
          <a:bodyPr>
            <a:normAutofit/>
          </a:bodyPr>
          <a:lstStyle/>
          <a:p>
            <a:r>
              <a:rPr lang="en-US" cap="none" dirty="0" err="1" smtClean="0">
                <a:ln w="12700">
                  <a:solidFill>
                    <a:schemeClr val="tx2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Citace</a:t>
            </a:r>
            <a:endParaRPr lang="cs-CZ" cap="none" dirty="0">
              <a:ln w="12700">
                <a:solidFill>
                  <a:schemeClr val="tx2">
                    <a:lumMod val="40000"/>
                    <a:lumOff val="60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3534096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Calibri" pitchFamily="34" charset="0"/>
                <a:hlinkClick r:id="rId2"/>
              </a:rPr>
              <a:t>www.office.</a:t>
            </a:r>
            <a:r>
              <a:rPr lang="cs-CZ" sz="2800" dirty="0" err="1" smtClean="0">
                <a:latin typeface="Calibri" pitchFamily="34" charset="0"/>
                <a:hlinkClick r:id="rId2"/>
              </a:rPr>
              <a:t>microsoft.com</a:t>
            </a:r>
            <a:endParaRPr lang="cs-CZ" sz="2800" dirty="0" smtClean="0">
              <a:latin typeface="Calibri" pitchFamily="34" charset="0"/>
            </a:endParaRPr>
          </a:p>
          <a:p>
            <a:r>
              <a:rPr lang="cs-CZ" sz="2800" dirty="0" smtClean="0">
                <a:latin typeface="Calibri" pitchFamily="34" charset="0"/>
              </a:rPr>
              <a:t>Ilustrace: archiv autora</a:t>
            </a:r>
          </a:p>
          <a:p>
            <a:r>
              <a:rPr lang="cs-CZ" sz="2800" dirty="0" smtClean="0">
                <a:latin typeface="Calibri" pitchFamily="34" charset="0"/>
              </a:rPr>
              <a:t>Text: vlastní autorské dílo</a:t>
            </a:r>
          </a:p>
        </p:txBody>
      </p:sp>
    </p:spTree>
    <p:extLst>
      <p:ext uri="{BB962C8B-B14F-4D97-AF65-F5344CB8AC3E}">
        <p14:creationId xmlns:p14="http://schemas.microsoft.com/office/powerpoint/2010/main" xmlns="" val="3292663656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256</TotalTime>
  <Words>308</Words>
  <Application>Microsoft Office PowerPoint</Application>
  <PresentationFormat>Předvádění na obrazovce (4:3)</PresentationFormat>
  <Paragraphs>75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Snímek 1</vt:lpstr>
      <vt:lpstr>ANOTACE</vt:lpstr>
      <vt:lpstr>Laboratorní váhy  a vážení</vt:lpstr>
      <vt:lpstr>Vážení</vt:lpstr>
      <vt:lpstr>Laboratorní váhy - popis</vt:lpstr>
      <vt:lpstr>Sada závaží</vt:lpstr>
      <vt:lpstr>Postup při vážení</vt:lpstr>
      <vt:lpstr>Postup při vážení - pokračování</vt:lpstr>
      <vt:lpstr>Doplň tabulku</vt:lpstr>
      <vt:lpstr>Doplň tabulku - výsledky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ZŠ Uh.Ostroh</cp:lastModifiedBy>
  <cp:revision>49</cp:revision>
  <dcterms:created xsi:type="dcterms:W3CDTF">2011-06-20T10:40:08Z</dcterms:created>
  <dcterms:modified xsi:type="dcterms:W3CDTF">2011-11-03T11:44:08Z</dcterms:modified>
</cp:coreProperties>
</file>