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2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2178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1841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1159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4892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6522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8499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6602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1411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2913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6264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4125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94CDC-61D5-4310-B53E-84A5478E90E6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81133-418B-46A0-BE3D-F9AAAF9872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1295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www.clker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92500"/>
          </a:bodyPr>
          <a:lstStyle/>
          <a:p>
            <a:r>
              <a:rPr lang="cs-CZ" sz="2800" dirty="0" smtClean="0"/>
              <a:t>Škola: 		Základní škola a Mateřská škola, 			</a:t>
            </a:r>
            <a:r>
              <a:rPr lang="cs-CZ" sz="2800" smtClean="0"/>
              <a:t>		Kostelní </a:t>
            </a:r>
            <a:r>
              <a:rPr lang="cs-CZ" sz="2800" dirty="0" smtClean="0"/>
              <a:t>560, Svoboda n. Úpou,</a:t>
            </a:r>
          </a:p>
          <a:p>
            <a:pPr marL="0" indent="0">
              <a:buNone/>
            </a:pPr>
            <a:r>
              <a:rPr lang="cs-CZ" sz="2800" dirty="0" smtClean="0"/>
              <a:t>			okres Trutnov </a:t>
            </a:r>
          </a:p>
          <a:p>
            <a:r>
              <a:rPr lang="cs-CZ" sz="2800" dirty="0" smtClean="0"/>
              <a:t>Autor: 		Mgr. Hana </a:t>
            </a:r>
            <a:r>
              <a:rPr lang="cs-CZ" sz="2800" dirty="0" err="1" smtClean="0"/>
              <a:t>Klomínská</a:t>
            </a:r>
            <a:endParaRPr lang="cs-CZ" sz="2800" dirty="0" smtClean="0"/>
          </a:p>
          <a:p>
            <a:r>
              <a:rPr lang="cs-CZ" sz="2800" dirty="0" smtClean="0"/>
              <a:t>Datum:  		březen 2013</a:t>
            </a:r>
          </a:p>
          <a:p>
            <a:r>
              <a:rPr lang="cs-CZ" sz="2800" dirty="0" smtClean="0"/>
              <a:t>Název: 		VY_12_INOVACE_1.2.1_ ČJ1,2_16</a:t>
            </a:r>
          </a:p>
          <a:p>
            <a:r>
              <a:rPr lang="cs-CZ" sz="2800" dirty="0" smtClean="0"/>
              <a:t>Téma:		Hláska a písmeno ž </a:t>
            </a:r>
            <a:r>
              <a:rPr lang="cs-CZ" sz="2800" dirty="0" err="1" smtClean="0"/>
              <a:t>Ž</a:t>
            </a:r>
            <a:r>
              <a:rPr lang="cs-CZ" sz="2800" dirty="0" smtClean="0"/>
              <a:t>. Na zahradě u školy.</a:t>
            </a:r>
          </a:p>
          <a:p>
            <a:r>
              <a:rPr lang="cs-CZ" sz="2800" dirty="0" smtClean="0"/>
              <a:t>Ročník:		1. – 2.</a:t>
            </a:r>
          </a:p>
          <a:p>
            <a:r>
              <a:rPr lang="cs-CZ" sz="2800" dirty="0" smtClean="0"/>
              <a:t>Číslo projektu:	CZ.1.07/1.4.00/21.3068</a:t>
            </a:r>
          </a:p>
          <a:p>
            <a:endParaRPr lang="cs-CZ" sz="2800" dirty="0"/>
          </a:p>
        </p:txBody>
      </p:sp>
      <p:pic>
        <p:nvPicPr>
          <p:cNvPr id="4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404664"/>
            <a:ext cx="5270303" cy="9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58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731377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	</a:t>
            </a:r>
            <a:r>
              <a:rPr lang="cs-CZ" sz="2800" dirty="0"/>
              <a:t>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073427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Pracovní listy se snaží kromě procvičení slov na ž </a:t>
            </a:r>
            <a:r>
              <a:rPr lang="cs-CZ" sz="2400" dirty="0" err="1" smtClean="0"/>
              <a:t>Ž</a:t>
            </a:r>
            <a:r>
              <a:rPr lang="cs-CZ" sz="2400" dirty="0" smtClean="0"/>
              <a:t> </a:t>
            </a:r>
          </a:p>
          <a:p>
            <a:pPr>
              <a:buNone/>
            </a:pPr>
            <a:r>
              <a:rPr lang="cs-CZ" sz="2400" dirty="0" smtClean="0"/>
              <a:t>	prověřit čtenářské dovednosti na slovech se shluky souhlásek </a:t>
            </a:r>
          </a:p>
          <a:p>
            <a:pPr>
              <a:buNone/>
            </a:pPr>
            <a:r>
              <a:rPr lang="cs-CZ" sz="2400" dirty="0"/>
              <a:t> </a:t>
            </a:r>
            <a:r>
              <a:rPr lang="cs-CZ" sz="2400" dirty="0" smtClean="0"/>
              <a:t>  	v první slabice. Téma textu lze využít pro opakování látky</a:t>
            </a:r>
          </a:p>
          <a:p>
            <a:pPr>
              <a:buNone/>
            </a:pPr>
            <a:r>
              <a:rPr lang="cs-CZ" sz="2400" dirty="0"/>
              <a:t>	</a:t>
            </a:r>
            <a:r>
              <a:rPr lang="cs-CZ" sz="2400" dirty="0" smtClean="0"/>
              <a:t>z Prvouky. ( Zahrada)</a:t>
            </a:r>
          </a:p>
          <a:p>
            <a:pPr>
              <a:buNone/>
            </a:pPr>
            <a:endParaRPr lang="cs-CZ" sz="2400" dirty="0"/>
          </a:p>
          <a:p>
            <a:r>
              <a:rPr lang="cs-CZ" sz="2400" dirty="0" smtClean="0"/>
              <a:t>Nejprve si čtením slov ve sloupečcích vyzkoušíme, jací</a:t>
            </a:r>
          </a:p>
          <a:p>
            <a:pPr>
              <a:buNone/>
            </a:pPr>
            <a:r>
              <a:rPr lang="cs-CZ" sz="2400" dirty="0" smtClean="0"/>
              <a:t>	jsme už dobří čtenáři. Potom si přečteme o dětech na </a:t>
            </a:r>
          </a:p>
          <a:p>
            <a:pPr>
              <a:buNone/>
            </a:pPr>
            <a:r>
              <a:rPr lang="cs-CZ" sz="2400" dirty="0" smtClean="0"/>
              <a:t>	obrázcích a povíme si o tom, co dělají. Na závěr vás čeká jednoduchá hádanka.</a:t>
            </a:r>
          </a:p>
          <a:p>
            <a:endParaRPr lang="cs-CZ" sz="2400" dirty="0"/>
          </a:p>
          <a:p>
            <a:r>
              <a:rPr lang="cs-CZ" sz="2400" dirty="0" smtClean="0"/>
              <a:t>K pracovnímu listu pro žáky náleží jeho řešení vypracované pro prezentaci na interaktivní tabuli.</a:t>
            </a:r>
          </a:p>
          <a:p>
            <a:endParaRPr lang="cs-CZ" sz="2400" dirty="0" smtClean="0"/>
          </a:p>
          <a:p>
            <a:pPr>
              <a:buNone/>
            </a:pPr>
            <a:endParaRPr lang="cs-CZ" sz="2400" dirty="0"/>
          </a:p>
          <a:p>
            <a:pPr>
              <a:buNone/>
            </a:pP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5200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76064"/>
          </a:xfrm>
        </p:spPr>
        <p:txBody>
          <a:bodyPr>
            <a:normAutofit/>
          </a:bodyPr>
          <a:lstStyle/>
          <a:p>
            <a:r>
              <a:rPr lang="cs-CZ" sz="2000" b="1" dirty="0" smtClean="0"/>
              <a:t>Procvičování čtení slov na ž </a:t>
            </a:r>
            <a:r>
              <a:rPr lang="cs-CZ" sz="2000" b="1" dirty="0" err="1" smtClean="0"/>
              <a:t>Ž</a:t>
            </a:r>
            <a:r>
              <a:rPr lang="cs-CZ" sz="2000" b="1" dirty="0" smtClean="0"/>
              <a:t> a slov se shlukem souhlásek v první slabice.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8925" y="4237231"/>
            <a:ext cx="8236621" cy="20162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</a:rPr>
              <a:t>krása	     tráva	 spala	      psala	 vjede  	    hrášek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</a:rPr>
              <a:t>kráva	     troje	 stojí	      plela	 vleze	    hlasy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</a:rPr>
              <a:t>Klára	     tvoje	 spojí	      ptala se	 vloží	    hledá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</a:rPr>
              <a:t>klasy	     tvrdý	 stále	      ploty	 všude	    hlava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5301" y="828001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</a:rPr>
              <a:t>  Čti pozorně následující slova. Pokud některému nerozumíš, zeptej se na jeho význam.  </a:t>
            </a:r>
          </a:p>
          <a:p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8925" y="1412776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</a:rPr>
              <a:t>žena	   může	         růže	   žokej	         lyže	 žížala</a:t>
            </a:r>
          </a:p>
          <a:p>
            <a:r>
              <a:rPr lang="cs-CZ" sz="2400" dirty="0" smtClean="0">
                <a:latin typeface="Times New Roman" pitchFamily="18" charset="0"/>
              </a:rPr>
              <a:t>žene	   maže	         kůže	   žolík	         líže	 křížala</a:t>
            </a:r>
          </a:p>
          <a:p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8924" y="3652456"/>
            <a:ext cx="7759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</a:rPr>
              <a:t>Nyní si vyzkoušejme čtení obtížnějších slov.  Čti slova pod sebou.</a:t>
            </a:r>
          </a:p>
          <a:p>
            <a:endParaRPr lang="cs-CZ" sz="1600" dirty="0"/>
          </a:p>
        </p:txBody>
      </p:sp>
      <p:pic>
        <p:nvPicPr>
          <p:cNvPr id="1028" name="Picture 4" descr="C:\Users\Hana\AppData\Local\Microsoft\Windows\Temporary Internet Files\Content.IE5\ZRLIDS1G\MC90030021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5" y="2348880"/>
            <a:ext cx="1100113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na\AppData\Local\Microsoft\Windows\Temporary Internet Files\Content.IE5\AUO00YTA\MC90043916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851918" y="2402808"/>
            <a:ext cx="993513" cy="954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ana\AppData\Local\Microsoft\Windows\Temporary Internet Files\Content.IE5\SRVBK8WR\MC9004406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3" y="2348880"/>
            <a:ext cx="976553" cy="100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268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2914" y="389389"/>
            <a:ext cx="8229600" cy="360040"/>
          </a:xfrm>
        </p:spPr>
        <p:txBody>
          <a:bodyPr>
            <a:noAutofit/>
          </a:bodyPr>
          <a:lstStyle/>
          <a:p>
            <a:r>
              <a:rPr lang="cs-CZ" sz="2000" dirty="0" smtClean="0">
                <a:latin typeface="Times New Roman" pitchFamily="18" charset="0"/>
              </a:rPr>
              <a:t>Prohlédni si obrázky, přečti text a potom vyřeš následující úkoly. (PL) </a:t>
            </a:r>
            <a:br>
              <a:rPr lang="cs-CZ" sz="2000" dirty="0" smtClean="0">
                <a:latin typeface="Times New Roman" pitchFamily="18" charset="0"/>
              </a:rPr>
            </a:b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0332640" y="5445223"/>
            <a:ext cx="393932" cy="1240359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3" name="Picture 5" descr="C:\Users\Hana\AppData\Local\Microsoft\Windows\Temporary Internet Files\Content.IE5\TKF9H1P3\MC900396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277378"/>
            <a:ext cx="1717243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ana\AppData\Local\Microsoft\Windows\Temporary Internet Files\Content.IE5\WLK3XNVV\MC9003543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226" y="1159567"/>
            <a:ext cx="1968812" cy="178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ana\AppData\Local\Microsoft\Windows\Temporary Internet Files\Content.IE5\AUO00YTA\MC90043750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099270"/>
            <a:ext cx="1250950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ana\AppData\Local\Microsoft\Windows\Temporary Internet Files\Content.IE5\G7JM31I2\MC9003983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267" y="3519139"/>
            <a:ext cx="1792454" cy="154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381470" y="749429"/>
            <a:ext cx="439248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</a:rPr>
              <a:t>U školy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Na záhonu u školy je živo.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Žáci mají mnoho práce.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Počasí jim přeje. 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Dnes sázejí nové mladé stromky.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Na podzim sázeli červené růže.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Starší žáci ryjí rýčem jámy.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Mladší žáci sázejí a zalévají. 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Pan učitel jim pomáhá. 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Učíme se pracovat s hlínou </a:t>
            </a:r>
            <a:r>
              <a:rPr lang="cs-CZ" sz="2400" dirty="0" smtClean="0">
                <a:latin typeface="Times New Roman" pitchFamily="18" charset="0"/>
              </a:rPr>
              <a:t>                    a s </a:t>
            </a:r>
            <a:r>
              <a:rPr lang="cs-CZ" sz="2400" dirty="0" smtClean="0">
                <a:latin typeface="Times New Roman" pitchFamily="18" charset="0"/>
              </a:rPr>
              <a:t>rostlinami. </a:t>
            </a:r>
          </a:p>
          <a:p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5537" y="5212189"/>
            <a:ext cx="4973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</a:rPr>
              <a:t>.</a:t>
            </a:r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51721" y="5111280"/>
            <a:ext cx="408275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</a:rPr>
              <a:t>Pracují žáci u školy na jaře?	</a:t>
            </a:r>
          </a:p>
          <a:p>
            <a:r>
              <a:rPr lang="cs-CZ" sz="2400" dirty="0" smtClean="0">
                <a:latin typeface="Times New Roman" pitchFamily="18" charset="0"/>
              </a:rPr>
              <a:t>Sázejí mladé stromečky?	</a:t>
            </a:r>
          </a:p>
          <a:p>
            <a:r>
              <a:rPr lang="cs-CZ" sz="2400" dirty="0" smtClean="0">
                <a:latin typeface="Times New Roman" pitchFamily="18" charset="0"/>
              </a:rPr>
              <a:t>Sázeli také tulipány?	</a:t>
            </a:r>
            <a:r>
              <a:rPr lang="cs-CZ" sz="2000" dirty="0" smtClean="0">
                <a:latin typeface="Times New Roman" pitchFamily="18" charset="0"/>
              </a:rPr>
              <a:t>	 </a:t>
            </a:r>
          </a:p>
          <a:p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1804" y="5262703"/>
            <a:ext cx="1043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Otázky: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49080" y="4981356"/>
            <a:ext cx="724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ano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49080" y="5458027"/>
            <a:ext cx="899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smtClean="0"/>
              <a:t>ano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94616" y="591969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ano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380312" y="4981355"/>
            <a:ext cx="1106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ne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380312" y="545802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smtClean="0"/>
              <a:t>ne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236296" y="591969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ne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95068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2914" y="389389"/>
            <a:ext cx="8229600" cy="360040"/>
          </a:xfrm>
        </p:spPr>
        <p:txBody>
          <a:bodyPr>
            <a:noAutofit/>
          </a:bodyPr>
          <a:lstStyle/>
          <a:p>
            <a:r>
              <a:rPr lang="cs-CZ" sz="2000" dirty="0" smtClean="0">
                <a:latin typeface="Times New Roman" pitchFamily="18" charset="0"/>
              </a:rPr>
              <a:t>Prohlédni si obrázky, přečti text a potom vyřeš následující úkoly. (Řešení)</a:t>
            </a:r>
            <a:br>
              <a:rPr lang="cs-CZ" sz="2000" dirty="0" smtClean="0">
                <a:latin typeface="Times New Roman" pitchFamily="18" charset="0"/>
              </a:rPr>
            </a:b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 flipV="1">
            <a:off x="10332640" y="6685582"/>
            <a:ext cx="393932" cy="17241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3" name="Picture 5" descr="C:\Users\Hana\AppData\Local\Microsoft\Windows\Temporary Internet Files\Content.IE5\TKF9H1P3\MC900396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277378"/>
            <a:ext cx="1717243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ana\AppData\Local\Microsoft\Windows\Temporary Internet Files\Content.IE5\WLK3XNVV\MC9003543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226" y="1159567"/>
            <a:ext cx="1968812" cy="178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ana\AppData\Local\Microsoft\Windows\Temporary Internet Files\Content.IE5\AUO00YTA\MC90043750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099270"/>
            <a:ext cx="1250950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ana\AppData\Local\Microsoft\Windows\Temporary Internet Files\Content.IE5\G7JM31I2\MC9003983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267" y="3519139"/>
            <a:ext cx="1792454" cy="1547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381470" y="749429"/>
            <a:ext cx="439248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</a:rPr>
              <a:t>U školy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Na záhonu u školy je živo.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Žáci mají mnoho práce.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Počasí jim přeje. 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Dnes sázejí nové mladé stromky.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Na podzim sázeli červené růže.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Starší žáci ryjí rýčem jámy.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Mladší žáci sázejí a zalévají. 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Pan učitel jim pomáhá. </a:t>
            </a:r>
          </a:p>
          <a:p>
            <a:pPr algn="ctr"/>
            <a:r>
              <a:rPr lang="cs-CZ" sz="2400" dirty="0" smtClean="0">
                <a:latin typeface="Times New Roman" pitchFamily="18" charset="0"/>
              </a:rPr>
              <a:t>Učíme se pracovat s </a:t>
            </a:r>
            <a:r>
              <a:rPr lang="cs-CZ" sz="2400" dirty="0" smtClean="0">
                <a:latin typeface="Times New Roman" pitchFamily="18" charset="0"/>
              </a:rPr>
              <a:t>hlínou</a:t>
            </a:r>
            <a:endParaRPr lang="cs-CZ" sz="2400" dirty="0" smtClean="0">
              <a:latin typeface="Times New Roman" pitchFamily="18" charset="0"/>
            </a:endParaRPr>
          </a:p>
          <a:p>
            <a:pPr algn="ctr"/>
            <a:r>
              <a:rPr lang="cs-CZ" sz="2400" dirty="0" smtClean="0">
                <a:latin typeface="Times New Roman" pitchFamily="18" charset="0"/>
              </a:rPr>
              <a:t>a s </a:t>
            </a:r>
            <a:r>
              <a:rPr lang="cs-CZ" sz="2400" dirty="0" smtClean="0">
                <a:latin typeface="Times New Roman" pitchFamily="18" charset="0"/>
              </a:rPr>
              <a:t>rostlinami. </a:t>
            </a:r>
          </a:p>
          <a:p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5537" y="5212189"/>
            <a:ext cx="49735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</a:rPr>
              <a:t>.</a:t>
            </a:r>
            <a:endParaRPr lang="cs-CZ" sz="1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51721" y="5111280"/>
            <a:ext cx="408275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</a:rPr>
              <a:t>Pracují žáci u školy na jaře?	</a:t>
            </a:r>
          </a:p>
          <a:p>
            <a:r>
              <a:rPr lang="cs-CZ" sz="2400" dirty="0" smtClean="0">
                <a:latin typeface="Times New Roman" pitchFamily="18" charset="0"/>
              </a:rPr>
              <a:t>Sázejí mladé stromečky?	</a:t>
            </a:r>
          </a:p>
          <a:p>
            <a:r>
              <a:rPr lang="cs-CZ" sz="2400" dirty="0" smtClean="0">
                <a:latin typeface="Times New Roman" pitchFamily="18" charset="0"/>
              </a:rPr>
              <a:t>Sázeli také tulipány?	</a:t>
            </a:r>
            <a:r>
              <a:rPr lang="cs-CZ" sz="2000" dirty="0" smtClean="0">
                <a:latin typeface="Times New Roman" pitchFamily="18" charset="0"/>
              </a:rPr>
              <a:t>	 </a:t>
            </a:r>
          </a:p>
          <a:p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1804" y="5262703"/>
            <a:ext cx="1043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Otázky: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49080" y="4981356"/>
            <a:ext cx="253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715771" y="5447369"/>
            <a:ext cx="724878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400" dirty="0" smtClean="0"/>
              <a:t>ano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94616" y="591969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59353" y="5123593"/>
            <a:ext cx="71460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ne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066245" y="5865332"/>
            <a:ext cx="714605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ne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80171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3" grpId="0" animBg="1"/>
      <p:bldP spid="14" grpId="0"/>
      <p:bldP spid="15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Použitý materiál: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Databáze volně šiřitelných obrázků - </a:t>
            </a: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www.clker.com</a:t>
            </a:r>
            <a:endParaRPr lang="cs-CZ" sz="2400" dirty="0"/>
          </a:p>
          <a:p>
            <a:r>
              <a:rPr lang="cs-CZ" sz="2400" dirty="0" smtClean="0">
                <a:hlinkClick r:id="rId3"/>
              </a:rPr>
              <a:t>www.office.</a:t>
            </a:r>
            <a:r>
              <a:rPr lang="cs-CZ" sz="2400" dirty="0" err="1" smtClean="0">
                <a:hlinkClick r:id="rId3"/>
              </a:rPr>
              <a:t>microsoft.com</a:t>
            </a:r>
            <a:endParaRPr lang="cs-CZ" sz="2400" smtClean="0"/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xmlns="" val="186225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253</Words>
  <Application>Microsoft Office PowerPoint</Application>
  <PresentationFormat>Předvádění na obrazovce (4:3)</PresentationFormat>
  <Paragraphs>77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 Anotace:</vt:lpstr>
      <vt:lpstr>Procvičování čtení slov na ž Ž a slov se shlukem souhlásek v první slabice.</vt:lpstr>
      <vt:lpstr>Prohlédni si obrázky, přečti text a potom vyřeš následující úkoly. (PL)  </vt:lpstr>
      <vt:lpstr>Prohlédni si obrázky, přečti text a potom vyřeš následující úkoly. (Řešení) </vt:lpstr>
      <vt:lpstr>Použitý materiál: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Dum</cp:lastModifiedBy>
  <cp:revision>11</cp:revision>
  <dcterms:created xsi:type="dcterms:W3CDTF">2013-04-03T13:27:19Z</dcterms:created>
  <dcterms:modified xsi:type="dcterms:W3CDTF">2013-05-25T08:25:26Z</dcterms:modified>
</cp:coreProperties>
</file>