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E12C3-BB60-49C1-B584-25C033B084BE}" type="datetimeFigureOut">
              <a:rPr lang="cs-CZ" smtClean="0"/>
              <a:t>25. 5. 2013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D68-C0B2-4241-BB97-8E6AA0916509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E12C3-BB60-49C1-B584-25C033B084BE}" type="datetimeFigureOut">
              <a:rPr lang="cs-CZ" smtClean="0"/>
              <a:t>25. 5. 2013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D68-C0B2-4241-BB97-8E6AA091650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E12C3-BB60-49C1-B584-25C033B084BE}" type="datetimeFigureOut">
              <a:rPr lang="cs-CZ" smtClean="0"/>
              <a:t>25. 5. 2013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D68-C0B2-4241-BB97-8E6AA09165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E12C3-BB60-49C1-B584-25C033B084BE}" type="datetimeFigureOut">
              <a:rPr lang="cs-CZ" smtClean="0"/>
              <a:t>25. 5. 2013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D68-C0B2-4241-BB97-8E6AA09165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E12C3-BB60-49C1-B584-25C033B084BE}" type="datetimeFigureOut">
              <a:rPr lang="cs-CZ" smtClean="0"/>
              <a:t>25. 5. 2013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D68-C0B2-4241-BB97-8E6AA09165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E12C3-BB60-49C1-B584-25C033B084BE}" type="datetimeFigureOut">
              <a:rPr lang="cs-CZ" smtClean="0"/>
              <a:t>25. 5. 2013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D68-C0B2-4241-BB97-8E6AA09165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E12C3-BB60-49C1-B584-25C033B084BE}" type="datetimeFigureOut">
              <a:rPr lang="cs-CZ" smtClean="0"/>
              <a:t>25. 5. 2013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D68-C0B2-4241-BB97-8E6AA09165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E12C3-BB60-49C1-B584-25C033B084BE}" type="datetimeFigureOut">
              <a:rPr lang="cs-CZ" smtClean="0"/>
              <a:t>25. 5. 2013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D68-C0B2-4241-BB97-8E6AA09165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E12C3-BB60-49C1-B584-25C033B084BE}" type="datetimeFigureOut">
              <a:rPr lang="cs-CZ" smtClean="0"/>
              <a:t>25. 5. 2013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D68-C0B2-4241-BB97-8E6AA09165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E12C3-BB60-49C1-B584-25C033B084BE}" type="datetimeFigureOut">
              <a:rPr lang="cs-CZ" smtClean="0"/>
              <a:t>25. 5. 2013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D68-C0B2-4241-BB97-8E6AA09165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E12C3-BB60-49C1-B584-25C033B084BE}" type="datetimeFigureOut">
              <a:rPr lang="cs-CZ" smtClean="0"/>
              <a:t>25. 5. 2013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D68-C0B2-4241-BB97-8E6AA09165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4F0E12C3-BB60-49C1-B584-25C033B084BE}" type="datetimeFigureOut">
              <a:rPr lang="cs-CZ" smtClean="0"/>
              <a:t>25. 5. 2013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AE155D68-C0B2-4241-BB97-8E6AA0916509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7zskolin.cz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5013176"/>
            <a:ext cx="8064896" cy="1512168"/>
          </a:xfrm>
        </p:spPr>
        <p:txBody>
          <a:bodyPr>
            <a:normAutofit fontScale="85000" lnSpcReduction="20000"/>
          </a:bodyPr>
          <a:lstStyle/>
          <a:p>
            <a:r>
              <a:rPr lang="cs-CZ" dirty="0">
                <a:solidFill>
                  <a:schemeClr val="bg1"/>
                </a:solidFill>
              </a:rPr>
              <a:t>Autorem materiálu a všech jeho částí, není-li uvedeno jinak, je Radek Dlouhý, </a:t>
            </a:r>
          </a:p>
          <a:p>
            <a:r>
              <a:rPr lang="cs-CZ" dirty="0">
                <a:solidFill>
                  <a:schemeClr val="bg1"/>
                </a:solidFill>
              </a:rPr>
              <a:t>Základní škola Kolín III., Masarykova 412</a:t>
            </a:r>
          </a:p>
          <a:p>
            <a:r>
              <a:rPr lang="cs-CZ" dirty="0">
                <a:solidFill>
                  <a:schemeClr val="bg1"/>
                </a:solidFill>
              </a:rPr>
              <a:t>Dostupné na </a:t>
            </a:r>
            <a:r>
              <a:rPr lang="cs-CZ" u="sng" dirty="0">
                <a:solidFill>
                  <a:schemeClr val="bg1"/>
                </a:solidFill>
                <a:hlinkClick r:id="rId2"/>
              </a:rPr>
              <a:t>www.7zskolin.cz</a:t>
            </a:r>
            <a:r>
              <a:rPr lang="cs-CZ" dirty="0">
                <a:solidFill>
                  <a:schemeClr val="bg1"/>
                </a:solidFill>
              </a:rPr>
              <a:t>. </a:t>
            </a:r>
          </a:p>
          <a:p>
            <a:r>
              <a:rPr lang="cs-CZ" dirty="0">
                <a:solidFill>
                  <a:schemeClr val="bg1"/>
                </a:solidFill>
              </a:rPr>
              <a:t>Spolufinancované z ESF, akce EU peníze školám</a:t>
            </a:r>
          </a:p>
          <a:p>
            <a:r>
              <a:rPr lang="cs-CZ" dirty="0">
                <a:solidFill>
                  <a:schemeClr val="bg1"/>
                </a:solidFill>
              </a:rPr>
              <a:t> 1.4 Operační program Vzdělávání pro konkurenceschopnost.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25831" y="2636912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b="1" dirty="0" smtClean="0">
                <a:solidFill>
                  <a:schemeClr val="bg1"/>
                </a:solidFill>
              </a:rPr>
              <a:t>Too / Enough</a:t>
            </a:r>
            <a:endParaRPr lang="en-GB" sz="72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62" y="272586"/>
            <a:ext cx="8587738" cy="209817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509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562074"/>
          </a:xfrm>
        </p:spPr>
        <p:txBody>
          <a:bodyPr/>
          <a:lstStyle/>
          <a:p>
            <a:pPr algn="ctr"/>
            <a:r>
              <a:rPr lang="en-GB" smtClean="0"/>
              <a:t>Too / Enough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9600" y="908720"/>
            <a:ext cx="7924800" cy="5400600"/>
          </a:xfrm>
        </p:spPr>
        <p:txBody>
          <a:bodyPr/>
          <a:lstStyle/>
          <a:p>
            <a:pPr marL="0" indent="0">
              <a:buNone/>
            </a:pPr>
            <a:r>
              <a:rPr lang="en-GB" smtClean="0"/>
              <a:t>Použití </a:t>
            </a:r>
            <a:r>
              <a:rPr lang="en-GB" i="1" smtClean="0"/>
              <a:t>TOO</a:t>
            </a:r>
            <a:r>
              <a:rPr lang="en-GB" smtClean="0"/>
              <a:t> nebo </a:t>
            </a:r>
            <a:r>
              <a:rPr lang="en-GB" i="1" smtClean="0"/>
              <a:t>ENOUGH</a:t>
            </a:r>
            <a:endParaRPr lang="en-GB" i="1"/>
          </a:p>
        </p:txBody>
      </p:sp>
      <p:cxnSp>
        <p:nvCxnSpPr>
          <p:cNvPr id="5" name="Přímá spojnice 4"/>
          <p:cNvCxnSpPr/>
          <p:nvPr/>
        </p:nvCxnSpPr>
        <p:spPr>
          <a:xfrm>
            <a:off x="1187624" y="1556792"/>
            <a:ext cx="0" cy="4032448"/>
          </a:xfrm>
          <a:prstGeom prst="line">
            <a:avLst/>
          </a:prstGeom>
          <a:ln w="22225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ál 6"/>
          <p:cNvSpPr/>
          <p:nvPr/>
        </p:nvSpPr>
        <p:spPr>
          <a:xfrm>
            <a:off x="1079612" y="1517576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ál 7"/>
          <p:cNvSpPr/>
          <p:nvPr/>
        </p:nvSpPr>
        <p:spPr>
          <a:xfrm>
            <a:off x="1079612" y="5481228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ál 8"/>
          <p:cNvSpPr/>
          <p:nvPr/>
        </p:nvSpPr>
        <p:spPr>
          <a:xfrm>
            <a:off x="1087987" y="3465004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ovéPole 10"/>
          <p:cNvSpPr txBox="1"/>
          <p:nvPr/>
        </p:nvSpPr>
        <p:spPr>
          <a:xfrm>
            <a:off x="1348853" y="1333200"/>
            <a:ext cx="20350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/>
              <a:t>TOO (much)</a:t>
            </a:r>
            <a:endParaRPr lang="en-GB" sz="3200"/>
          </a:p>
        </p:txBody>
      </p:sp>
      <p:sp>
        <p:nvSpPr>
          <p:cNvPr id="12" name="TextovéPole 11"/>
          <p:cNvSpPr txBox="1"/>
          <p:nvPr/>
        </p:nvSpPr>
        <p:spPr>
          <a:xfrm>
            <a:off x="1348853" y="3280628"/>
            <a:ext cx="1710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/>
              <a:t>ENOUGH</a:t>
            </a:r>
            <a:endParaRPr lang="en-GB" sz="3200"/>
          </a:p>
        </p:txBody>
      </p:sp>
      <p:sp>
        <p:nvSpPr>
          <p:cNvPr id="13" name="TextovéPole 12"/>
          <p:cNvSpPr txBox="1"/>
          <p:nvPr/>
        </p:nvSpPr>
        <p:spPr>
          <a:xfrm>
            <a:off x="1348853" y="5296852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/>
              <a:t>NOT ENOUGH</a:t>
            </a:r>
            <a:endParaRPr lang="en-GB" sz="3200"/>
          </a:p>
        </p:txBody>
      </p:sp>
      <p:cxnSp>
        <p:nvCxnSpPr>
          <p:cNvPr id="15" name="Přímá spojnice se šipkou 14"/>
          <p:cNvCxnSpPr>
            <a:stCxn id="12" idx="3"/>
          </p:cNvCxnSpPr>
          <p:nvPr/>
        </p:nvCxnSpPr>
        <p:spPr>
          <a:xfrm flipV="1">
            <a:off x="3059832" y="3573015"/>
            <a:ext cx="648072" cy="1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aoblený obdélník 15"/>
          <p:cNvSpPr/>
          <p:nvPr/>
        </p:nvSpPr>
        <p:spPr>
          <a:xfrm>
            <a:off x="3941141" y="3068960"/>
            <a:ext cx="4807323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ovéPole 16"/>
          <p:cNvSpPr txBox="1"/>
          <p:nvPr/>
        </p:nvSpPr>
        <p:spPr>
          <a:xfrm>
            <a:off x="4211960" y="3008855"/>
            <a:ext cx="48073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smtClean="0">
                <a:solidFill>
                  <a:schemeClr val="bg1"/>
                </a:solidFill>
              </a:rPr>
              <a:t>DOST – Všechno je perfektní, mám všeho dost a nic víc nepotřebuji. Nebo mám právě dost. (JUST ENOUGH)</a:t>
            </a:r>
            <a:endParaRPr lang="en-GB" sz="2400">
              <a:solidFill>
                <a:schemeClr val="bg1"/>
              </a:solidFill>
            </a:endParaRPr>
          </a:p>
        </p:txBody>
      </p:sp>
      <p:cxnSp>
        <p:nvCxnSpPr>
          <p:cNvPr id="18" name="Přímá spojnice se šipkou 17"/>
          <p:cNvCxnSpPr/>
          <p:nvPr/>
        </p:nvCxnSpPr>
        <p:spPr>
          <a:xfrm flipV="1">
            <a:off x="3401081" y="1625586"/>
            <a:ext cx="648072" cy="1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aoblený obdélník 18"/>
          <p:cNvSpPr/>
          <p:nvPr/>
        </p:nvSpPr>
        <p:spPr>
          <a:xfrm>
            <a:off x="4355976" y="1333200"/>
            <a:ext cx="4320480" cy="87166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ovéPole 19"/>
          <p:cNvSpPr txBox="1"/>
          <p:nvPr/>
        </p:nvSpPr>
        <p:spPr>
          <a:xfrm>
            <a:off x="4455381" y="1362279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smtClean="0">
                <a:solidFill>
                  <a:schemeClr val="bg1"/>
                </a:solidFill>
              </a:rPr>
              <a:t>Mám více než potřebuji, mám až moc (too much) </a:t>
            </a:r>
            <a:endParaRPr lang="en-GB" sz="2400">
              <a:solidFill>
                <a:schemeClr val="bg1"/>
              </a:solidFill>
            </a:endParaRPr>
          </a:p>
        </p:txBody>
      </p:sp>
      <p:cxnSp>
        <p:nvCxnSpPr>
          <p:cNvPr id="21" name="Přímá spojnice se šipkou 20"/>
          <p:cNvCxnSpPr/>
          <p:nvPr/>
        </p:nvCxnSpPr>
        <p:spPr>
          <a:xfrm flipV="1">
            <a:off x="3887924" y="5589238"/>
            <a:ext cx="648072" cy="1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aoblený obdélník 21"/>
          <p:cNvSpPr/>
          <p:nvPr/>
        </p:nvSpPr>
        <p:spPr>
          <a:xfrm>
            <a:off x="4716016" y="4869160"/>
            <a:ext cx="3960440" cy="101246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ovéPole 22"/>
          <p:cNvSpPr txBox="1"/>
          <p:nvPr/>
        </p:nvSpPr>
        <p:spPr>
          <a:xfrm>
            <a:off x="4815421" y="4959894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smtClean="0">
                <a:solidFill>
                  <a:schemeClr val="bg1"/>
                </a:solidFill>
              </a:rPr>
              <a:t>Nemám tolik, kolik potřebuji. Nemám dost (NOT ENOUGH)</a:t>
            </a:r>
            <a:endParaRPr lang="en-GB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75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490066"/>
          </a:xfrm>
        </p:spPr>
        <p:txBody>
          <a:bodyPr/>
          <a:lstStyle/>
          <a:p>
            <a:pPr algn="ctr"/>
            <a:r>
              <a:rPr lang="en-GB" dirty="0" smtClean="0"/>
              <a:t>Example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52736"/>
            <a:ext cx="2531415" cy="1584176"/>
          </a:xfrm>
        </p:spPr>
      </p:pic>
      <p:sp>
        <p:nvSpPr>
          <p:cNvPr id="5" name="TextovéPole 4"/>
          <p:cNvSpPr txBox="1"/>
          <p:nvPr/>
        </p:nvSpPr>
        <p:spPr>
          <a:xfrm>
            <a:off x="3142068" y="1405662"/>
            <a:ext cx="5832648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00" dirty="0" smtClean="0"/>
              <a:t>Police man: Do you know how fast you were driving?</a:t>
            </a:r>
            <a:endParaRPr lang="en-GB" sz="23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204864"/>
            <a:ext cx="2684016" cy="2113663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742251" y="3038557"/>
            <a:ext cx="208823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00" dirty="0" smtClean="0"/>
              <a:t>Driver: Too fast?</a:t>
            </a:r>
            <a:endParaRPr lang="en-GB" sz="2300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789040"/>
            <a:ext cx="2711171" cy="2034669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419872" y="4581128"/>
            <a:ext cx="5256584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00" dirty="0" smtClean="0"/>
              <a:t>Policeman</a:t>
            </a:r>
            <a:r>
              <a:rPr lang="cs-CZ" sz="2300" dirty="0" smtClean="0"/>
              <a:t>: No, not fast </a:t>
            </a:r>
            <a:r>
              <a:rPr lang="en-GB" sz="2300" dirty="0" smtClean="0"/>
              <a:t>enough</a:t>
            </a:r>
            <a:r>
              <a:rPr lang="cs-CZ" sz="2300" dirty="0" smtClean="0"/>
              <a:t>. </a:t>
            </a:r>
            <a:r>
              <a:rPr lang="en-GB" sz="2300" dirty="0" smtClean="0"/>
              <a:t>Here</a:t>
            </a:r>
            <a:r>
              <a:rPr lang="cs-CZ" sz="2300" dirty="0" smtClean="0"/>
              <a:t> </a:t>
            </a:r>
            <a:r>
              <a:rPr lang="en-GB" sz="2300" dirty="0" smtClean="0"/>
              <a:t>is</a:t>
            </a:r>
            <a:r>
              <a:rPr lang="cs-CZ" sz="2300" dirty="0" smtClean="0"/>
              <a:t> 60 </a:t>
            </a:r>
            <a:r>
              <a:rPr lang="en-GB" sz="2300" dirty="0" smtClean="0"/>
              <a:t>km/h zone, you were going 40 km/h. I have to give you a fine.</a:t>
            </a:r>
            <a:endParaRPr lang="en-GB" sz="2300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373216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71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562074"/>
          </a:xfrm>
        </p:spPr>
        <p:txBody>
          <a:bodyPr/>
          <a:lstStyle/>
          <a:p>
            <a:pPr algn="ctr"/>
            <a:r>
              <a:rPr lang="cs-CZ" dirty="0" smtClean="0"/>
              <a:t>TOO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9600" y="908720"/>
            <a:ext cx="7924800" cy="4806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u="sng" dirty="0" smtClean="0"/>
              <a:t>Too</a:t>
            </a:r>
            <a:r>
              <a:rPr lang="en-GB" sz="3600" dirty="0" smtClean="0"/>
              <a:t> + adverb / adjective   </a:t>
            </a:r>
          </a:p>
          <a:p>
            <a:pPr marL="0" indent="0">
              <a:buNone/>
            </a:pPr>
            <a:r>
              <a:rPr lang="en-GB" sz="3600" dirty="0" smtClean="0"/>
              <a:t>	(Too fast,  Too easy,  Too sharp)</a:t>
            </a:r>
            <a:endParaRPr lang="cs-CZ" sz="3600" dirty="0" smtClean="0"/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Ex.: </a:t>
            </a:r>
            <a:r>
              <a:rPr lang="cs-CZ" sz="3200" dirty="0" smtClean="0"/>
              <a:t>I </a:t>
            </a:r>
            <a:r>
              <a:rPr lang="en-GB" sz="3200" dirty="0" smtClean="0"/>
              <a:t>love you too much.    	 </a:t>
            </a:r>
            <a:r>
              <a:rPr lang="en-GB" sz="2400" dirty="0" err="1" smtClean="0"/>
              <a:t>Něco</a:t>
            </a:r>
            <a:r>
              <a:rPr lang="en-GB" sz="2400" dirty="0" smtClean="0"/>
              <a:t> je </a:t>
            </a:r>
            <a:r>
              <a:rPr lang="en-GB" sz="2400" dirty="0" err="1" smtClean="0"/>
              <a:t>špatně</a:t>
            </a:r>
            <a:r>
              <a:rPr lang="en-GB" sz="2400" dirty="0" smtClean="0"/>
              <a:t>. </a:t>
            </a:r>
            <a:r>
              <a:rPr lang="en-GB" sz="2400" dirty="0" err="1" smtClean="0"/>
              <a:t>Miluje</a:t>
            </a:r>
            <a:r>
              <a:rPr lang="en-GB" sz="2400" dirty="0" smtClean="0"/>
              <a:t> </a:t>
            </a:r>
            <a:r>
              <a:rPr lang="en-GB" sz="2400" dirty="0" err="1" smtClean="0"/>
              <a:t>mě</a:t>
            </a:r>
            <a:r>
              <a:rPr lang="en-GB" sz="2400" dirty="0" smtClean="0"/>
              <a:t> </a:t>
            </a:r>
            <a:r>
              <a:rPr lang="en-GB" sz="2400" dirty="0" err="1" smtClean="0"/>
              <a:t>až</a:t>
            </a:r>
            <a:r>
              <a:rPr lang="en-GB" sz="2400" dirty="0" smtClean="0"/>
              <a:t> </a:t>
            </a:r>
            <a:r>
              <a:rPr lang="en-GB" sz="2400" dirty="0" err="1" smtClean="0"/>
              <a:t>moc</a:t>
            </a:r>
            <a:r>
              <a:rPr lang="en-GB" sz="2400" dirty="0" smtClean="0"/>
              <a:t>. (</a:t>
            </a:r>
            <a:r>
              <a:rPr lang="en-GB" sz="2400" dirty="0" err="1" smtClean="0"/>
              <a:t>asi</a:t>
            </a:r>
            <a:r>
              <a:rPr lang="en-GB" sz="2400" dirty="0" smtClean="0"/>
              <a:t> v tom </a:t>
            </a:r>
            <a:r>
              <a:rPr lang="en-GB" sz="2400" dirty="0" err="1" smtClean="0"/>
              <a:t>něco</a:t>
            </a:r>
            <a:r>
              <a:rPr lang="en-GB" sz="2400" dirty="0" smtClean="0"/>
              <a:t> </a:t>
            </a:r>
            <a:r>
              <a:rPr lang="en-GB" sz="2400" dirty="0" err="1" smtClean="0"/>
              <a:t>bude</a:t>
            </a:r>
            <a:r>
              <a:rPr lang="en-GB" sz="3200" dirty="0" smtClean="0"/>
              <a:t>)</a:t>
            </a:r>
          </a:p>
          <a:p>
            <a:pPr marL="0" indent="0">
              <a:buNone/>
            </a:pPr>
            <a:r>
              <a:rPr lang="en-GB" sz="3200" dirty="0" smtClean="0"/>
              <a:t>		NEGATIVNÍ VÝZNAM.</a:t>
            </a:r>
            <a:endParaRPr lang="en-GB" sz="3200" dirty="0"/>
          </a:p>
        </p:txBody>
      </p:sp>
      <p:cxnSp>
        <p:nvCxnSpPr>
          <p:cNvPr id="7" name="Pravoúhlá spojnice 6"/>
          <p:cNvCxnSpPr/>
          <p:nvPr/>
        </p:nvCxnSpPr>
        <p:spPr>
          <a:xfrm>
            <a:off x="683568" y="1484784"/>
            <a:ext cx="1743650" cy="1368152"/>
          </a:xfrm>
          <a:prstGeom prst="bentConnector3">
            <a:avLst>
              <a:gd name="adj1" fmla="val 44438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2575636" y="2564904"/>
            <a:ext cx="40889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Too</a:t>
            </a:r>
            <a:r>
              <a:rPr lang="cs-CZ" sz="2800" dirty="0" smtClean="0"/>
              <a:t> – má vždy </a:t>
            </a:r>
            <a:r>
              <a:rPr lang="cs-CZ" sz="2800" dirty="0" smtClean="0">
                <a:solidFill>
                  <a:srgbClr val="FF0000"/>
                </a:solidFill>
              </a:rPr>
              <a:t>negativní</a:t>
            </a:r>
            <a:r>
              <a:rPr lang="cs-CZ" sz="2800" dirty="0" smtClean="0"/>
              <a:t> význam </a:t>
            </a:r>
            <a:r>
              <a:rPr lang="cs-CZ" sz="2800" dirty="0" smtClean="0">
                <a:solidFill>
                  <a:srgbClr val="FF0000"/>
                </a:solidFill>
              </a:rPr>
              <a:t>! ! !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509120"/>
            <a:ext cx="2880320" cy="2160240"/>
          </a:xfrm>
          <a:prstGeom prst="rect">
            <a:avLst/>
          </a:prstGeom>
        </p:spPr>
      </p:pic>
      <p:cxnSp>
        <p:nvCxnSpPr>
          <p:cNvPr id="21" name="Přímá spojnice se šipkou 20"/>
          <p:cNvCxnSpPr/>
          <p:nvPr/>
        </p:nvCxnSpPr>
        <p:spPr>
          <a:xfrm>
            <a:off x="4620135" y="4221088"/>
            <a:ext cx="599937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4320166" y="4725144"/>
            <a:ext cx="467858" cy="28803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702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562074"/>
          </a:xfrm>
        </p:spPr>
        <p:txBody>
          <a:bodyPr/>
          <a:lstStyle/>
          <a:p>
            <a:pPr algn="ctr"/>
            <a:r>
              <a:rPr lang="cs-CZ" dirty="0" smtClean="0"/>
              <a:t>NOT </a:t>
            </a:r>
            <a:r>
              <a:rPr lang="cs-CZ" dirty="0" err="1" smtClean="0"/>
              <a:t>Enough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9600" y="980728"/>
            <a:ext cx="7924800" cy="4734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u="sng" dirty="0" smtClean="0"/>
              <a:t>Not</a:t>
            </a:r>
            <a:r>
              <a:rPr lang="en-GB" sz="3600" dirty="0" smtClean="0"/>
              <a:t> + adverb / adjective </a:t>
            </a:r>
            <a:r>
              <a:rPr lang="en-GB" sz="3600" u="sng" dirty="0" smtClean="0"/>
              <a:t>enough</a:t>
            </a:r>
            <a:r>
              <a:rPr lang="cs-CZ" sz="3600" dirty="0" smtClean="0"/>
              <a:t> – </a:t>
            </a:r>
            <a:r>
              <a:rPr lang="cs-CZ" sz="2000" dirty="0" smtClean="0"/>
              <a:t>něčeho není dost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3600" dirty="0" smtClean="0"/>
              <a:t>Ex.: </a:t>
            </a:r>
            <a:r>
              <a:rPr lang="en-US" sz="3200" dirty="0"/>
              <a:t>This T-shirt is</a:t>
            </a:r>
            <a:r>
              <a:rPr lang="en-US" sz="3200" dirty="0">
                <a:solidFill>
                  <a:srgbClr val="FFFF00"/>
                </a:solidFill>
              </a:rPr>
              <a:t>n't</a:t>
            </a:r>
            <a:r>
              <a:rPr lang="en-US" sz="3200" dirty="0"/>
              <a:t>  </a:t>
            </a:r>
            <a:r>
              <a:rPr lang="cs-CZ" sz="3200" dirty="0" smtClean="0"/>
              <a:t>big </a:t>
            </a:r>
            <a:r>
              <a:rPr lang="cs-CZ" sz="3200" dirty="0" err="1" smtClean="0">
                <a:solidFill>
                  <a:srgbClr val="FFFF00"/>
                </a:solidFill>
              </a:rPr>
              <a:t>enough</a:t>
            </a:r>
            <a:r>
              <a:rPr lang="cs-CZ" sz="3200" dirty="0" smtClean="0"/>
              <a:t> </a:t>
            </a:r>
            <a:r>
              <a:rPr lang="en-US" sz="3200" dirty="0" smtClean="0"/>
              <a:t>for </a:t>
            </a:r>
            <a:r>
              <a:rPr lang="en-US" sz="3200" dirty="0"/>
              <a:t>me. I need a </a:t>
            </a:r>
            <a:r>
              <a:rPr lang="cs-CZ" sz="3200" dirty="0" smtClean="0"/>
              <a:t>	</a:t>
            </a:r>
            <a:r>
              <a:rPr lang="en-US" sz="3200" dirty="0" smtClean="0"/>
              <a:t>bigger </a:t>
            </a:r>
            <a:r>
              <a:rPr lang="en-US" sz="3200" dirty="0"/>
              <a:t>one</a:t>
            </a:r>
            <a:r>
              <a:rPr lang="en-US" sz="3200" dirty="0" smtClean="0"/>
              <a:t>.</a:t>
            </a:r>
            <a:endParaRPr lang="cs-CZ" sz="32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(To tričko </a:t>
            </a:r>
            <a:r>
              <a:rPr lang="cs-CZ" sz="2400" dirty="0" smtClean="0">
                <a:solidFill>
                  <a:srgbClr val="FFFF00"/>
                </a:solidFill>
              </a:rPr>
              <a:t>není dost</a:t>
            </a:r>
            <a:r>
              <a:rPr lang="cs-CZ" sz="2400" dirty="0" smtClean="0"/>
              <a:t> velké, potřebuji větší.)</a:t>
            </a:r>
            <a:endParaRPr lang="en-GB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852935"/>
            <a:ext cx="2441371" cy="2988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884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562074"/>
          </a:xfrm>
        </p:spPr>
        <p:txBody>
          <a:bodyPr/>
          <a:lstStyle/>
          <a:p>
            <a:pPr algn="ctr"/>
            <a:r>
              <a:rPr lang="en-GB" dirty="0" smtClean="0"/>
              <a:t>enough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9600" y="908720"/>
            <a:ext cx="7924800" cy="480628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sz="3600" dirty="0" smtClean="0"/>
              <a:t>Adverb / Adjective + </a:t>
            </a:r>
            <a:r>
              <a:rPr lang="en-GB" sz="3600" u="sng" dirty="0" smtClean="0"/>
              <a:t>Enough</a:t>
            </a:r>
          </a:p>
          <a:p>
            <a:pPr marL="0" indent="0">
              <a:buNone/>
            </a:pPr>
            <a:r>
              <a:rPr lang="cs-CZ" sz="3600" dirty="0" smtClean="0"/>
              <a:t>Ex.: </a:t>
            </a:r>
            <a:r>
              <a:rPr lang="en-US" sz="3200" dirty="0"/>
              <a:t>The exam was  </a:t>
            </a:r>
            <a:r>
              <a:rPr lang="en-GB" sz="3200" dirty="0" smtClean="0">
                <a:solidFill>
                  <a:srgbClr val="FFFF00"/>
                </a:solidFill>
              </a:rPr>
              <a:t>easy enough </a:t>
            </a:r>
            <a:r>
              <a:rPr lang="en-US" sz="3200" dirty="0" smtClean="0"/>
              <a:t>for </a:t>
            </a:r>
            <a:r>
              <a:rPr lang="en-US" sz="3200" dirty="0"/>
              <a:t>the students </a:t>
            </a:r>
            <a:r>
              <a:rPr lang="cs-CZ" sz="3200" dirty="0" smtClean="0"/>
              <a:t>	</a:t>
            </a:r>
            <a:r>
              <a:rPr lang="en-US" sz="3200" dirty="0" smtClean="0"/>
              <a:t>to </a:t>
            </a:r>
            <a:r>
              <a:rPr lang="en-US" sz="3200" dirty="0"/>
              <a:t>pass it</a:t>
            </a:r>
            <a:r>
              <a:rPr lang="en-US" sz="3200" dirty="0" smtClean="0"/>
              <a:t>.</a:t>
            </a:r>
            <a:endParaRPr lang="cs-CZ" sz="3200" dirty="0" smtClean="0"/>
          </a:p>
          <a:p>
            <a:pPr marL="0" indent="0">
              <a:buNone/>
            </a:pPr>
            <a:r>
              <a:rPr lang="cs-CZ" sz="3200" dirty="0"/>
              <a:t>	</a:t>
            </a:r>
            <a:r>
              <a:rPr lang="cs-CZ" sz="2400" dirty="0" smtClean="0"/>
              <a:t>(Ta písemka byla pro studenty </a:t>
            </a:r>
            <a:r>
              <a:rPr lang="cs-CZ" sz="2400" dirty="0" smtClean="0">
                <a:solidFill>
                  <a:srgbClr val="FFFF00"/>
                </a:solidFill>
              </a:rPr>
              <a:t>dost lehká</a:t>
            </a:r>
            <a:r>
              <a:rPr lang="cs-CZ" sz="2400" dirty="0" smtClean="0"/>
              <a:t>, aby ji udělali.)</a:t>
            </a:r>
            <a:endParaRPr lang="en-GB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717032"/>
            <a:ext cx="2880320" cy="192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637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562074"/>
          </a:xfrm>
        </p:spPr>
        <p:txBody>
          <a:bodyPr/>
          <a:lstStyle/>
          <a:p>
            <a:pPr algn="ctr"/>
            <a:r>
              <a:rPr lang="cs-CZ" dirty="0" smtClean="0"/>
              <a:t>TOO / NOT ENOUGH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9600" y="836712"/>
            <a:ext cx="7924800" cy="4878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u="sng" dirty="0" smtClean="0"/>
              <a:t>Summer</a:t>
            </a:r>
            <a:r>
              <a:rPr lang="en-GB" sz="4800" dirty="0" smtClean="0"/>
              <a:t>: It is </a:t>
            </a:r>
            <a:r>
              <a:rPr lang="en-GB" sz="4800" dirty="0" smtClean="0">
                <a:solidFill>
                  <a:srgbClr val="FFFF00"/>
                </a:solidFill>
              </a:rPr>
              <a:t>too</a:t>
            </a:r>
            <a:r>
              <a:rPr lang="en-GB" sz="4800" dirty="0" smtClean="0"/>
              <a:t> hot.</a:t>
            </a:r>
          </a:p>
          <a:p>
            <a:pPr marL="0" indent="0">
              <a:buNone/>
            </a:pPr>
            <a:endParaRPr lang="en-GB" sz="4800" dirty="0" smtClean="0"/>
          </a:p>
          <a:p>
            <a:pPr marL="0" indent="0">
              <a:buNone/>
            </a:pPr>
            <a:endParaRPr lang="cs-CZ" sz="4800" u="sng" dirty="0" smtClean="0"/>
          </a:p>
          <a:p>
            <a:pPr marL="0" indent="0">
              <a:buNone/>
            </a:pPr>
            <a:r>
              <a:rPr lang="en-GB" sz="4800" u="sng" dirty="0" smtClean="0"/>
              <a:t>Winter</a:t>
            </a:r>
            <a:r>
              <a:rPr lang="en-GB" sz="4800" dirty="0" smtClean="0"/>
              <a:t>: It is </a:t>
            </a:r>
            <a:r>
              <a:rPr lang="en-GB" sz="4800" dirty="0" smtClean="0">
                <a:solidFill>
                  <a:srgbClr val="FFFF00"/>
                </a:solidFill>
              </a:rPr>
              <a:t>not</a:t>
            </a:r>
            <a:r>
              <a:rPr lang="en-GB" sz="4800" dirty="0" smtClean="0"/>
              <a:t> hot </a:t>
            </a:r>
            <a:r>
              <a:rPr lang="en-GB" sz="4800" dirty="0" smtClean="0">
                <a:solidFill>
                  <a:srgbClr val="FFFF00"/>
                </a:solidFill>
              </a:rPr>
              <a:t>enough</a:t>
            </a:r>
            <a:r>
              <a:rPr lang="en-GB" sz="4800" dirty="0" smtClean="0"/>
              <a:t>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71552"/>
            <a:ext cx="2596338" cy="194421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574617"/>
            <a:ext cx="1905000" cy="1905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831632" y="6294951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Stále si na něco stěžujeme.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6697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54997" y="2098179"/>
            <a:ext cx="7924800" cy="39421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Obrázky dostupné na:</a:t>
            </a:r>
          </a:p>
          <a:p>
            <a:pPr marL="0" indent="0">
              <a:buNone/>
            </a:pPr>
            <a:r>
              <a:rPr lang="cs-CZ" sz="1100" dirty="0">
                <a:solidFill>
                  <a:schemeClr val="bg1"/>
                </a:solidFill>
              </a:rPr>
              <a:t>http://i.telegraph.co.uk/multimedia/archive/02002/police_2002909b.jpg</a:t>
            </a:r>
          </a:p>
          <a:p>
            <a:pPr marL="0" indent="0">
              <a:buNone/>
            </a:pPr>
            <a:r>
              <a:rPr lang="cs-CZ" sz="1100" dirty="0">
                <a:solidFill>
                  <a:schemeClr val="bg1"/>
                </a:solidFill>
              </a:rPr>
              <a:t>http://t1.gstatic.com/images?q=tbn:ANd9GcQc0t34QksCHCT81E7spM4TUu1onW5ge9mfZ9PNQiveHFHmYJL-</a:t>
            </a:r>
          </a:p>
          <a:p>
            <a:pPr marL="0" indent="0">
              <a:buNone/>
            </a:pPr>
            <a:r>
              <a:rPr lang="cs-CZ" sz="1100" dirty="0">
                <a:solidFill>
                  <a:schemeClr val="bg1"/>
                </a:solidFill>
              </a:rPr>
              <a:t>http://i186.photobucket.com/albums/x70/AnthonyMarr/1.gif</a:t>
            </a:r>
          </a:p>
          <a:p>
            <a:pPr marL="0" indent="0">
              <a:buNone/>
            </a:pPr>
            <a:r>
              <a:rPr lang="cs-CZ" sz="1100" dirty="0">
                <a:solidFill>
                  <a:schemeClr val="bg1"/>
                </a:solidFill>
              </a:rPr>
              <a:t>http://www.grossfachhandel.de/Verkehrszeichen/Zone_60_Anfang_Verkehrsschild_/VB-274.56-ZA60.jpg</a:t>
            </a:r>
          </a:p>
          <a:p>
            <a:pPr marL="0" indent="0">
              <a:buNone/>
            </a:pPr>
            <a:r>
              <a:rPr lang="cs-CZ" sz="1100" dirty="0">
                <a:solidFill>
                  <a:schemeClr val="bg1"/>
                </a:solidFill>
              </a:rPr>
              <a:t>http://media1.santabanta.com/full1/Emotions/Love/love-43d.jpg</a:t>
            </a:r>
          </a:p>
          <a:p>
            <a:pPr marL="0" indent="0">
              <a:buNone/>
            </a:pPr>
            <a:r>
              <a:rPr lang="cs-CZ" sz="1100" dirty="0">
                <a:solidFill>
                  <a:schemeClr val="bg1"/>
                </a:solidFill>
              </a:rPr>
              <a:t>http://musclemenzone.com/wp-content/uploads/2010/12/Bodybuilder-Firas-Catler-Tight-Shirt.jpg</a:t>
            </a:r>
          </a:p>
          <a:p>
            <a:pPr marL="0" indent="0">
              <a:buNone/>
            </a:pPr>
            <a:r>
              <a:rPr lang="cs-CZ" sz="1100" dirty="0">
                <a:solidFill>
                  <a:schemeClr val="bg1"/>
                </a:solidFill>
              </a:rPr>
              <a:t>http://www.study-skills.ca/blog/wp-content/uploads/2011/05/final-exam.jpg</a:t>
            </a:r>
          </a:p>
          <a:p>
            <a:pPr marL="0" indent="0">
              <a:buNone/>
            </a:pPr>
            <a:r>
              <a:rPr lang="cs-CZ" sz="1100" dirty="0">
                <a:solidFill>
                  <a:schemeClr val="bg1"/>
                </a:solidFill>
              </a:rPr>
              <a:t>http://3.bp.blogspot.com/-5KlZ8SoVgv4/Ti2bcZDnlYI/AAAAAAAAACE/qOKDcDmcC4s/s1600/dog-fan-blowing.jpg</a:t>
            </a:r>
          </a:p>
          <a:p>
            <a:pPr marL="0" indent="0">
              <a:buNone/>
            </a:pPr>
            <a:r>
              <a:rPr lang="cs-CZ" sz="1100" dirty="0">
                <a:solidFill>
                  <a:schemeClr val="bg1"/>
                </a:solidFill>
              </a:rPr>
              <a:t>http://www.shanghaiexpat.com/upload/keepwarm/cat_cold_weather.jpg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587738" cy="209817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1094436"/>
      </p:ext>
    </p:extLst>
  </p:cSld>
  <p:clrMapOvr>
    <a:masterClrMapping/>
  </p:clrMapOvr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85</TotalTime>
  <Words>242</Words>
  <Application>Microsoft Office PowerPoint</Application>
  <PresentationFormat>Předvádění na obrazovce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Horizont</vt:lpstr>
      <vt:lpstr>Too / Enough</vt:lpstr>
      <vt:lpstr>Too / Enough</vt:lpstr>
      <vt:lpstr>Example</vt:lpstr>
      <vt:lpstr>TOO</vt:lpstr>
      <vt:lpstr>NOT Enough</vt:lpstr>
      <vt:lpstr>enough</vt:lpstr>
      <vt:lpstr>TOO / NOT ENOUGH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Too / Enough</dc:title>
  <dc:creator>Radek Dlouhý</dc:creator>
  <cp:lastModifiedBy>Radek Dlouhý</cp:lastModifiedBy>
  <cp:revision>12</cp:revision>
  <dcterms:created xsi:type="dcterms:W3CDTF">2013-05-25T08:09:43Z</dcterms:created>
  <dcterms:modified xsi:type="dcterms:W3CDTF">2013-05-25T09:34:53Z</dcterms:modified>
</cp:coreProperties>
</file>