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57" r:id="rId4"/>
    <p:sldId id="261" r:id="rId5"/>
    <p:sldId id="26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3423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5847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5293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359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4907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54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1002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1607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414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612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0805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ACF7D2-7895-430A-83C0-4DF78DC0FF4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EF4873-0F10-4EF3-8B4F-E8753AEDD6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368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ČJ1,2_17</a:t>
            </a:r>
          </a:p>
          <a:p>
            <a:r>
              <a:rPr lang="cs-CZ" sz="2800" dirty="0" smtClean="0"/>
              <a:t>Téma:		Hláska a písmeno c </a:t>
            </a:r>
            <a:r>
              <a:rPr lang="cs-CZ" sz="2800" dirty="0" err="1" smtClean="0"/>
              <a:t>C</a:t>
            </a:r>
            <a:r>
              <a:rPr lang="cs-CZ" sz="2800" dirty="0" smtClean="0"/>
              <a:t> č </a:t>
            </a:r>
            <a:r>
              <a:rPr lang="cs-CZ" sz="2800" dirty="0" err="1" smtClean="0"/>
              <a:t>Č</a:t>
            </a:r>
            <a:r>
              <a:rPr lang="cs-CZ" sz="2800" dirty="0" smtClean="0"/>
              <a:t>. Zdraví.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01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Pracovní </a:t>
            </a:r>
            <a:r>
              <a:rPr lang="cs-CZ" sz="2400" dirty="0"/>
              <a:t>list </a:t>
            </a:r>
            <a:r>
              <a:rPr lang="cs-CZ" sz="2400" dirty="0" smtClean="0"/>
              <a:t>podporuje </a:t>
            </a:r>
            <a:r>
              <a:rPr lang="cs-CZ" sz="2400" dirty="0"/>
              <a:t>zdokonalení čtení slov s </a:t>
            </a:r>
            <a:r>
              <a:rPr lang="cs-CZ" sz="2400" dirty="0" smtClean="0"/>
              <a:t>písmeny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c </a:t>
            </a:r>
            <a:r>
              <a:rPr lang="cs-CZ" sz="2400" dirty="0" err="1" smtClean="0"/>
              <a:t>C</a:t>
            </a:r>
            <a:r>
              <a:rPr lang="cs-CZ" sz="2400" dirty="0" smtClean="0"/>
              <a:t> </a:t>
            </a:r>
            <a:r>
              <a:rPr lang="cs-CZ" sz="2400" dirty="0"/>
              <a:t>a </a:t>
            </a:r>
            <a:r>
              <a:rPr lang="cs-CZ" sz="2400" dirty="0" smtClean="0"/>
              <a:t>č </a:t>
            </a:r>
            <a:r>
              <a:rPr lang="cs-CZ" sz="2400" dirty="0" err="1" smtClean="0"/>
              <a:t>Č</a:t>
            </a:r>
            <a:r>
              <a:rPr lang="cs-CZ" sz="2400" dirty="0"/>
              <a:t>. Obsahuje text a následně otázky </a:t>
            </a:r>
            <a:r>
              <a:rPr lang="cs-CZ" sz="2400" dirty="0" smtClean="0"/>
              <a:t>typu </a:t>
            </a:r>
            <a:r>
              <a:rPr lang="cs-CZ" sz="2400" dirty="0"/>
              <a:t>ano / ne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na </a:t>
            </a:r>
            <a:r>
              <a:rPr lang="cs-CZ" sz="2400" dirty="0"/>
              <a:t>prověření vnímání obsahu </a:t>
            </a:r>
            <a:r>
              <a:rPr lang="cs-CZ" sz="2400" dirty="0" smtClean="0"/>
              <a:t>přečtených vět</a:t>
            </a:r>
            <a:r>
              <a:rPr lang="cs-CZ" sz="2400" dirty="0"/>
              <a:t>. Text </a:t>
            </a:r>
            <a:r>
              <a:rPr lang="cs-CZ" sz="2400" dirty="0" smtClean="0"/>
              <a:t>navazuje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na  téma </a:t>
            </a:r>
            <a:r>
              <a:rPr lang="cs-CZ" sz="2400" dirty="0"/>
              <a:t>nemoc a zdraví v prvouce</a:t>
            </a:r>
            <a:r>
              <a:rPr lang="cs-CZ" sz="2400" dirty="0" smtClean="0"/>
              <a:t>. Lze ho použít do folie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i na interaktivní tabuli.</a:t>
            </a:r>
            <a:endParaRPr lang="cs-CZ" sz="2400" dirty="0"/>
          </a:p>
          <a:p>
            <a:pPr>
              <a:buNone/>
            </a:pPr>
            <a:endParaRPr lang="cs-CZ" sz="2400" dirty="0"/>
          </a:p>
          <a:p>
            <a:r>
              <a:rPr lang="cs-CZ" sz="2400" dirty="0"/>
              <a:t>Procvič si čtení slov ve sloupečcích. </a:t>
            </a:r>
            <a:r>
              <a:rPr lang="cs-CZ" sz="2400" dirty="0" smtClean="0"/>
              <a:t>Potom vymýšlej další podobná slova s koncovkami  – </a:t>
            </a:r>
            <a:r>
              <a:rPr lang="cs-CZ" sz="2400" dirty="0" err="1" smtClean="0"/>
              <a:t>čka</a:t>
            </a:r>
            <a:r>
              <a:rPr lang="cs-CZ" sz="2400" dirty="0" smtClean="0"/>
              <a:t>. </a:t>
            </a:r>
          </a:p>
          <a:p>
            <a:endParaRPr lang="cs-CZ" sz="2400" dirty="0"/>
          </a:p>
          <a:p>
            <a:r>
              <a:rPr lang="cs-CZ" sz="2400" dirty="0" smtClean="0"/>
              <a:t>Přečti si o holčičce, která onemocněla. </a:t>
            </a:r>
          </a:p>
          <a:p>
            <a:pPr>
              <a:buNone/>
            </a:pPr>
            <a:endParaRPr lang="cs-CZ" sz="2400" dirty="0"/>
          </a:p>
          <a:p>
            <a:pPr>
              <a:buNone/>
            </a:pP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962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517"/>
            <a:ext cx="8229600" cy="8367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Procvičování čtení slov s písmeny c </a:t>
            </a:r>
            <a:r>
              <a:rPr lang="cs-CZ" sz="2400" dirty="0" err="1" smtClean="0"/>
              <a:t>C</a:t>
            </a:r>
            <a:r>
              <a:rPr lang="cs-CZ" sz="2400" dirty="0" smtClean="0"/>
              <a:t> č </a:t>
            </a:r>
            <a:r>
              <a:rPr lang="cs-CZ" sz="2400" dirty="0" err="1" smtClean="0"/>
              <a:t>Č</a:t>
            </a:r>
            <a:r>
              <a:rPr lang="cs-CZ" sz="2400" dirty="0" smtClean="0"/>
              <a:t>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5517" y="4725144"/>
            <a:ext cx="7819038" cy="19442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Ahoj! Jmenuji se Katka a jsem nemocná. Mám horečku, rýmu </a:t>
            </a:r>
          </a:p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a kašel. Musím být v posteli. Hraji si s panenkou. Maminka </a:t>
            </a:r>
          </a:p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mi čte pohádky. Já umím také číst. Četla jsem o víle, čertovi </a:t>
            </a:r>
          </a:p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a o zlém drakovi. Musím pít čaj s citronem a polykat prášky</a:t>
            </a:r>
            <a:r>
              <a:rPr lang="cs-CZ" sz="2400" dirty="0" smtClean="0">
                <a:latin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752997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  Čti nahlas slova pod sebou.</a:t>
            </a: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11987" y="752996"/>
            <a:ext cx="53804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ovoce	         ulice	       lavice	</a:t>
            </a:r>
          </a:p>
          <a:p>
            <a:r>
              <a:rPr lang="cs-CZ" sz="2400" dirty="0" smtClean="0">
                <a:latin typeface="Times New Roman" pitchFamily="18" charset="0"/>
              </a:rPr>
              <a:t>ovace	         opice	       police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718" y="278682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    Po přečtení následujících slov se pokus pokračovat ve vymýšlení slov podobných.</a:t>
            </a:r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4661" y="1700808"/>
            <a:ext cx="59798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pečivo	         míč	       čaj</a:t>
            </a:r>
          </a:p>
          <a:p>
            <a:r>
              <a:rPr lang="cs-CZ" sz="2400" dirty="0" smtClean="0">
                <a:latin typeface="Times New Roman" pitchFamily="18" charset="0"/>
              </a:rPr>
              <a:t>	koláč	         rýč	       čas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896" y="3079213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 Kulička – palička – stolička – mašlička – kasička – lavička …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908102"/>
            <a:ext cx="1368152" cy="46166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Nemoc.</a:t>
            </a:r>
            <a:endParaRPr lang="cs-CZ" sz="2400" dirty="0"/>
          </a:p>
        </p:txBody>
      </p:sp>
      <p:pic>
        <p:nvPicPr>
          <p:cNvPr id="1027" name="Picture 3" descr="C:\Users\Hana\AppData\Local\Microsoft\Windows\Temporary Internet Files\Content.IE5\K69VQYQ2\MP9004486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043935" y="3837545"/>
            <a:ext cx="936104" cy="7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AUO00YTA\MP9004020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13630"/>
            <a:ext cx="677008" cy="72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36Q9D0YU\MC9002816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08295"/>
            <a:ext cx="839419" cy="96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O8PYBGKM\MC9002902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151" y="1168494"/>
            <a:ext cx="1350475" cy="107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JDHMGB1G\MC9002325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9909"/>
            <a:ext cx="1069394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7896" y="6318593"/>
            <a:ext cx="49867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Podtrhni nebo vybarvi slova, která jsou na obrázcích.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540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517"/>
            <a:ext cx="8229600" cy="83671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Procvičování čtení slov s písmeny c </a:t>
            </a:r>
            <a:r>
              <a:rPr lang="cs-CZ" sz="2400" dirty="0" err="1" smtClean="0"/>
              <a:t>C</a:t>
            </a:r>
            <a:r>
              <a:rPr lang="cs-CZ" sz="2400" dirty="0" smtClean="0"/>
              <a:t> č </a:t>
            </a:r>
            <a:r>
              <a:rPr lang="cs-CZ" sz="2400" dirty="0" err="1" smtClean="0"/>
              <a:t>Č</a:t>
            </a:r>
            <a:r>
              <a:rPr lang="cs-CZ" sz="2400" dirty="0" smtClean="0"/>
              <a:t>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05517" y="4725144"/>
            <a:ext cx="7819038" cy="19442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Ahoj! Jmenuji se Katka a jsem nemocná. Mám horečku, rýmu </a:t>
            </a:r>
          </a:p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a kašel. Musím být v posteli. Hraji si s panenkou. Maminka </a:t>
            </a:r>
          </a:p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mi čte pohádky. Já umím také číst. Četla jsem o víle, čertovi </a:t>
            </a:r>
          </a:p>
          <a:p>
            <a:pPr marL="0" indent="0">
              <a:buNone/>
            </a:pPr>
            <a:r>
              <a:rPr lang="cs-CZ" sz="3400" dirty="0" smtClean="0">
                <a:latin typeface="Times New Roman" pitchFamily="18" charset="0"/>
              </a:rPr>
              <a:t>a o zlém drakovi. Musím pít čaj s citronem a polykat prášky</a:t>
            </a:r>
            <a:r>
              <a:rPr lang="cs-CZ" sz="2400" dirty="0" smtClean="0">
                <a:latin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752997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  Čti nahlas slova pod sebou.</a:t>
            </a:r>
          </a:p>
          <a:p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11987" y="752996"/>
            <a:ext cx="53804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ovoce	         ulice	       lavice	</a:t>
            </a:r>
          </a:p>
          <a:p>
            <a:r>
              <a:rPr lang="cs-CZ" sz="2400" dirty="0" smtClean="0">
                <a:latin typeface="Times New Roman" pitchFamily="18" charset="0"/>
              </a:rPr>
              <a:t>ovace	         opice	       police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9718" y="2786826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    Po přečtení následujících slov se pokus pokračovat ve vymýšlení slov podobných.</a:t>
            </a:r>
          </a:p>
          <a:p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4661" y="1700808"/>
            <a:ext cx="597989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</a:rPr>
              <a:t>pečivo	         míč	       čaj</a:t>
            </a:r>
          </a:p>
          <a:p>
            <a:r>
              <a:rPr lang="cs-CZ" sz="2400" dirty="0" smtClean="0">
                <a:latin typeface="Times New Roman" pitchFamily="18" charset="0"/>
              </a:rPr>
              <a:t>	koláč	         rýč	       čas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7896" y="3079213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</a:rPr>
              <a:t> Kulička – palička – stolička – mašlička – kasička – lavička …</a:t>
            </a:r>
          </a:p>
          <a:p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908102"/>
            <a:ext cx="1368152" cy="461665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Nemoc.</a:t>
            </a:r>
            <a:endParaRPr lang="cs-CZ" sz="2400" dirty="0"/>
          </a:p>
        </p:txBody>
      </p:sp>
      <p:pic>
        <p:nvPicPr>
          <p:cNvPr id="1027" name="Picture 3" descr="C:\Users\Hana\AppData\Local\Microsoft\Windows\Temporary Internet Files\Content.IE5\K69VQYQ2\MP9004486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3043935" y="3837545"/>
            <a:ext cx="936104" cy="7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AUO00YTA\MP9004020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13630"/>
            <a:ext cx="677008" cy="72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36Q9D0YU\MC9002816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2938" y="3696337"/>
            <a:ext cx="839419" cy="960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O8PYBGKM\MC9002902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151" y="1168494"/>
            <a:ext cx="1350475" cy="107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JDHMGB1G\MC9002325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9909"/>
            <a:ext cx="1069394" cy="757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7896" y="6318593"/>
            <a:ext cx="49867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 Podtrhni nebo vybarvi slova, která jsou na obrázcích.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436096" y="5445224"/>
            <a:ext cx="144016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427984" y="6237312"/>
            <a:ext cx="172819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1432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10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56414"/>
            <a:ext cx="8229600" cy="606698"/>
          </a:xfrm>
        </p:spPr>
        <p:txBody>
          <a:bodyPr>
            <a:noAutofit/>
          </a:bodyPr>
          <a:lstStyle/>
          <a:p>
            <a:r>
              <a:rPr lang="cs-CZ" sz="2000" dirty="0" smtClean="0">
                <a:latin typeface="Times New Roman" pitchFamily="18" charset="0"/>
              </a:rPr>
              <a:t>Nyní odpovídej na následující otázky. Zakroužkuj ANO či NE.</a:t>
            </a:r>
            <a:br>
              <a:rPr lang="cs-CZ" sz="2000" dirty="0" smtClean="0">
                <a:latin typeface="Times New Roman" pitchFamily="18" charset="0"/>
              </a:rPr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908720"/>
            <a:ext cx="7931224" cy="31249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</a:rPr>
              <a:t>Jmenuje se nemocná holčička Katka?	    ano    ne</a:t>
            </a:r>
          </a:p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</a:rPr>
              <a:t>Má zlomenou nohu?			    	    ano    ne</a:t>
            </a:r>
          </a:p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</a:rPr>
              <a:t>Její lék je sirup a kapky do nosu?		    ano    ne</a:t>
            </a:r>
          </a:p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</a:rPr>
              <a:t>Umí číst?				     	    ano    ne</a:t>
            </a:r>
          </a:p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</a:rPr>
              <a:t>Čte maminka časopis?		    	    ano    ne</a:t>
            </a:r>
          </a:p>
          <a:p>
            <a:pPr marL="0" indent="0">
              <a:buNone/>
            </a:pPr>
            <a:r>
              <a:rPr lang="cs-CZ" sz="2600" dirty="0" smtClean="0">
                <a:latin typeface="Times New Roman" pitchFamily="18" charset="0"/>
              </a:rPr>
              <a:t>Pije čaj s medem a s citronem?		    ano    ne</a:t>
            </a:r>
          </a:p>
          <a:p>
            <a:endParaRPr lang="cs-CZ" dirty="0" smtClean="0">
              <a:latin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6635262" y="996145"/>
            <a:ext cx="679938" cy="375455"/>
          </a:xfrm>
          <a:custGeom>
            <a:avLst/>
            <a:gdLst>
              <a:gd name="connsiteX0" fmla="*/ 269630 w 679938"/>
              <a:gd name="connsiteY0" fmla="*/ 317 h 375455"/>
              <a:gd name="connsiteX1" fmla="*/ 128953 w 679938"/>
              <a:gd name="connsiteY1" fmla="*/ 12040 h 375455"/>
              <a:gd name="connsiteX2" fmla="*/ 93784 w 679938"/>
              <a:gd name="connsiteY2" fmla="*/ 23763 h 375455"/>
              <a:gd name="connsiteX3" fmla="*/ 58615 w 679938"/>
              <a:gd name="connsiteY3" fmla="*/ 58932 h 375455"/>
              <a:gd name="connsiteX4" fmla="*/ 35169 w 679938"/>
              <a:gd name="connsiteY4" fmla="*/ 140993 h 375455"/>
              <a:gd name="connsiteX5" fmla="*/ 0 w 679938"/>
              <a:gd name="connsiteY5" fmla="*/ 234778 h 375455"/>
              <a:gd name="connsiteX6" fmla="*/ 11723 w 679938"/>
              <a:gd name="connsiteY6" fmla="*/ 269947 h 375455"/>
              <a:gd name="connsiteX7" fmla="*/ 58615 w 679938"/>
              <a:gd name="connsiteY7" fmla="*/ 352009 h 375455"/>
              <a:gd name="connsiteX8" fmla="*/ 222738 w 679938"/>
              <a:gd name="connsiteY8" fmla="*/ 375455 h 375455"/>
              <a:gd name="connsiteX9" fmla="*/ 597876 w 679938"/>
              <a:gd name="connsiteY9" fmla="*/ 352009 h 375455"/>
              <a:gd name="connsiteX10" fmla="*/ 621323 w 679938"/>
              <a:gd name="connsiteY10" fmla="*/ 328563 h 375455"/>
              <a:gd name="connsiteX11" fmla="*/ 633046 w 679938"/>
              <a:gd name="connsiteY11" fmla="*/ 293393 h 375455"/>
              <a:gd name="connsiteX12" fmla="*/ 656492 w 679938"/>
              <a:gd name="connsiteY12" fmla="*/ 258224 h 375455"/>
              <a:gd name="connsiteX13" fmla="*/ 679938 w 679938"/>
              <a:gd name="connsiteY13" fmla="*/ 187886 h 375455"/>
              <a:gd name="connsiteX14" fmla="*/ 644769 w 679938"/>
              <a:gd name="connsiteY14" fmla="*/ 129270 h 375455"/>
              <a:gd name="connsiteX15" fmla="*/ 574430 w 679938"/>
              <a:gd name="connsiteY15" fmla="*/ 105824 h 375455"/>
              <a:gd name="connsiteX16" fmla="*/ 504092 w 679938"/>
              <a:gd name="connsiteY16" fmla="*/ 82378 h 375455"/>
              <a:gd name="connsiteX17" fmla="*/ 433753 w 679938"/>
              <a:gd name="connsiteY17" fmla="*/ 58932 h 375455"/>
              <a:gd name="connsiteX18" fmla="*/ 398584 w 679938"/>
              <a:gd name="connsiteY18" fmla="*/ 47209 h 375455"/>
              <a:gd name="connsiteX19" fmla="*/ 363415 w 679938"/>
              <a:gd name="connsiteY19" fmla="*/ 23763 h 375455"/>
              <a:gd name="connsiteX20" fmla="*/ 269630 w 679938"/>
              <a:gd name="connsiteY20" fmla="*/ 317 h 37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79938" h="375455">
                <a:moveTo>
                  <a:pt x="269630" y="317"/>
                </a:moveTo>
                <a:cubicBezTo>
                  <a:pt x="230553" y="-1637"/>
                  <a:pt x="175595" y="5821"/>
                  <a:pt x="128953" y="12040"/>
                </a:cubicBezTo>
                <a:cubicBezTo>
                  <a:pt x="116704" y="13673"/>
                  <a:pt x="104066" y="16908"/>
                  <a:pt x="93784" y="23763"/>
                </a:cubicBezTo>
                <a:cubicBezTo>
                  <a:pt x="79990" y="32959"/>
                  <a:pt x="70338" y="47209"/>
                  <a:pt x="58615" y="58932"/>
                </a:cubicBezTo>
                <a:cubicBezTo>
                  <a:pt x="30509" y="143249"/>
                  <a:pt x="64607" y="37960"/>
                  <a:pt x="35169" y="140993"/>
                </a:cubicBezTo>
                <a:cubicBezTo>
                  <a:pt x="25979" y="173158"/>
                  <a:pt x="12390" y="203803"/>
                  <a:pt x="0" y="234778"/>
                </a:cubicBezTo>
                <a:cubicBezTo>
                  <a:pt x="3908" y="246501"/>
                  <a:pt x="8328" y="258065"/>
                  <a:pt x="11723" y="269947"/>
                </a:cubicBezTo>
                <a:cubicBezTo>
                  <a:pt x="19959" y="298774"/>
                  <a:pt x="19778" y="340587"/>
                  <a:pt x="58615" y="352009"/>
                </a:cubicBezTo>
                <a:cubicBezTo>
                  <a:pt x="111633" y="367602"/>
                  <a:pt x="168030" y="367640"/>
                  <a:pt x="222738" y="375455"/>
                </a:cubicBezTo>
                <a:cubicBezTo>
                  <a:pt x="375589" y="324505"/>
                  <a:pt x="152785" y="395082"/>
                  <a:pt x="597876" y="352009"/>
                </a:cubicBezTo>
                <a:cubicBezTo>
                  <a:pt x="608877" y="350944"/>
                  <a:pt x="613507" y="336378"/>
                  <a:pt x="621323" y="328563"/>
                </a:cubicBezTo>
                <a:cubicBezTo>
                  <a:pt x="625231" y="316840"/>
                  <a:pt x="627520" y="304446"/>
                  <a:pt x="633046" y="293393"/>
                </a:cubicBezTo>
                <a:cubicBezTo>
                  <a:pt x="639347" y="280791"/>
                  <a:pt x="650770" y="271099"/>
                  <a:pt x="656492" y="258224"/>
                </a:cubicBezTo>
                <a:cubicBezTo>
                  <a:pt x="666529" y="235640"/>
                  <a:pt x="679938" y="187886"/>
                  <a:pt x="679938" y="187886"/>
                </a:cubicBezTo>
                <a:cubicBezTo>
                  <a:pt x="671917" y="163822"/>
                  <a:pt x="670515" y="142143"/>
                  <a:pt x="644769" y="129270"/>
                </a:cubicBezTo>
                <a:cubicBezTo>
                  <a:pt x="622664" y="118217"/>
                  <a:pt x="597876" y="113639"/>
                  <a:pt x="574430" y="105824"/>
                </a:cubicBezTo>
                <a:lnTo>
                  <a:pt x="504092" y="82378"/>
                </a:lnTo>
                <a:lnTo>
                  <a:pt x="433753" y="58932"/>
                </a:lnTo>
                <a:cubicBezTo>
                  <a:pt x="422030" y="55024"/>
                  <a:pt x="408866" y="54064"/>
                  <a:pt x="398584" y="47209"/>
                </a:cubicBezTo>
                <a:cubicBezTo>
                  <a:pt x="386861" y="39394"/>
                  <a:pt x="377084" y="27180"/>
                  <a:pt x="363415" y="23763"/>
                </a:cubicBezTo>
                <a:cubicBezTo>
                  <a:pt x="314797" y="11608"/>
                  <a:pt x="308707" y="2271"/>
                  <a:pt x="269630" y="317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7384473" y="1440325"/>
            <a:ext cx="735522" cy="444032"/>
          </a:xfrm>
          <a:custGeom>
            <a:avLst/>
            <a:gdLst>
              <a:gd name="connsiteX0" fmla="*/ 152400 w 735522"/>
              <a:gd name="connsiteY0" fmla="*/ 14402 h 444032"/>
              <a:gd name="connsiteX1" fmla="*/ 83127 w 735522"/>
              <a:gd name="connsiteY1" fmla="*/ 69820 h 444032"/>
              <a:gd name="connsiteX2" fmla="*/ 41563 w 735522"/>
              <a:gd name="connsiteY2" fmla="*/ 97530 h 444032"/>
              <a:gd name="connsiteX3" fmla="*/ 27709 w 735522"/>
              <a:gd name="connsiteY3" fmla="*/ 139093 h 444032"/>
              <a:gd name="connsiteX4" fmla="*/ 0 w 735522"/>
              <a:gd name="connsiteY4" fmla="*/ 236075 h 444032"/>
              <a:gd name="connsiteX5" fmla="*/ 13854 w 735522"/>
              <a:gd name="connsiteY5" fmla="*/ 346911 h 444032"/>
              <a:gd name="connsiteX6" fmla="*/ 27709 w 735522"/>
              <a:gd name="connsiteY6" fmla="*/ 388475 h 444032"/>
              <a:gd name="connsiteX7" fmla="*/ 69272 w 735522"/>
              <a:gd name="connsiteY7" fmla="*/ 402330 h 444032"/>
              <a:gd name="connsiteX8" fmla="*/ 96982 w 735522"/>
              <a:gd name="connsiteY8" fmla="*/ 430039 h 444032"/>
              <a:gd name="connsiteX9" fmla="*/ 581891 w 735522"/>
              <a:gd name="connsiteY9" fmla="*/ 430039 h 444032"/>
              <a:gd name="connsiteX10" fmla="*/ 637309 w 735522"/>
              <a:gd name="connsiteY10" fmla="*/ 360766 h 444032"/>
              <a:gd name="connsiteX11" fmla="*/ 692727 w 735522"/>
              <a:gd name="connsiteY11" fmla="*/ 291493 h 444032"/>
              <a:gd name="connsiteX12" fmla="*/ 720436 w 735522"/>
              <a:gd name="connsiteY12" fmla="*/ 249930 h 444032"/>
              <a:gd name="connsiteX13" fmla="*/ 720436 w 735522"/>
              <a:gd name="connsiteY13" fmla="*/ 69820 h 444032"/>
              <a:gd name="connsiteX14" fmla="*/ 665018 w 735522"/>
              <a:gd name="connsiteY14" fmla="*/ 55966 h 444032"/>
              <a:gd name="connsiteX15" fmla="*/ 554182 w 735522"/>
              <a:gd name="connsiteY15" fmla="*/ 548 h 444032"/>
              <a:gd name="connsiteX16" fmla="*/ 346363 w 735522"/>
              <a:gd name="connsiteY16" fmla="*/ 28257 h 444032"/>
              <a:gd name="connsiteX17" fmla="*/ 249382 w 735522"/>
              <a:gd name="connsiteY17" fmla="*/ 42111 h 444032"/>
              <a:gd name="connsiteX18" fmla="*/ 152400 w 735522"/>
              <a:gd name="connsiteY18" fmla="*/ 14402 h 444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735522" h="444032">
                <a:moveTo>
                  <a:pt x="152400" y="14402"/>
                </a:moveTo>
                <a:cubicBezTo>
                  <a:pt x="124691" y="19020"/>
                  <a:pt x="106784" y="52077"/>
                  <a:pt x="83127" y="69820"/>
                </a:cubicBezTo>
                <a:cubicBezTo>
                  <a:pt x="69806" y="79811"/>
                  <a:pt x="51965" y="84527"/>
                  <a:pt x="41563" y="97530"/>
                </a:cubicBezTo>
                <a:cubicBezTo>
                  <a:pt x="32440" y="108934"/>
                  <a:pt x="31721" y="125051"/>
                  <a:pt x="27709" y="139093"/>
                </a:cubicBezTo>
                <a:cubicBezTo>
                  <a:pt x="-7086" y="260877"/>
                  <a:pt x="33219" y="136413"/>
                  <a:pt x="0" y="236075"/>
                </a:cubicBezTo>
                <a:cubicBezTo>
                  <a:pt x="4618" y="273020"/>
                  <a:pt x="7194" y="310279"/>
                  <a:pt x="13854" y="346911"/>
                </a:cubicBezTo>
                <a:cubicBezTo>
                  <a:pt x="16466" y="361280"/>
                  <a:pt x="17382" y="378148"/>
                  <a:pt x="27709" y="388475"/>
                </a:cubicBezTo>
                <a:cubicBezTo>
                  <a:pt x="38035" y="398802"/>
                  <a:pt x="55418" y="397712"/>
                  <a:pt x="69272" y="402330"/>
                </a:cubicBezTo>
                <a:cubicBezTo>
                  <a:pt x="78509" y="411566"/>
                  <a:pt x="84254" y="427102"/>
                  <a:pt x="96982" y="430039"/>
                </a:cubicBezTo>
                <a:cubicBezTo>
                  <a:pt x="224904" y="459559"/>
                  <a:pt x="491909" y="433788"/>
                  <a:pt x="581891" y="430039"/>
                </a:cubicBezTo>
                <a:cubicBezTo>
                  <a:pt x="616713" y="325567"/>
                  <a:pt x="565689" y="450291"/>
                  <a:pt x="637309" y="360766"/>
                </a:cubicBezTo>
                <a:cubicBezTo>
                  <a:pt x="713789" y="265165"/>
                  <a:pt x="573610" y="370903"/>
                  <a:pt x="692727" y="291493"/>
                </a:cubicBezTo>
                <a:cubicBezTo>
                  <a:pt x="701963" y="277639"/>
                  <a:pt x="714589" y="265521"/>
                  <a:pt x="720436" y="249930"/>
                </a:cubicBezTo>
                <a:cubicBezTo>
                  <a:pt x="737918" y="203311"/>
                  <a:pt x="743023" y="110476"/>
                  <a:pt x="720436" y="69820"/>
                </a:cubicBezTo>
                <a:cubicBezTo>
                  <a:pt x="711189" y="53175"/>
                  <a:pt x="683491" y="60584"/>
                  <a:pt x="665018" y="55966"/>
                </a:cubicBezTo>
                <a:cubicBezTo>
                  <a:pt x="643210" y="-9458"/>
                  <a:pt x="660314" y="548"/>
                  <a:pt x="554182" y="548"/>
                </a:cubicBezTo>
                <a:cubicBezTo>
                  <a:pt x="496351" y="548"/>
                  <a:pt x="407075" y="18917"/>
                  <a:pt x="346363" y="28257"/>
                </a:cubicBezTo>
                <a:cubicBezTo>
                  <a:pt x="314088" y="33222"/>
                  <a:pt x="281965" y="39939"/>
                  <a:pt x="249382" y="42111"/>
                </a:cubicBezTo>
                <a:cubicBezTo>
                  <a:pt x="212518" y="44568"/>
                  <a:pt x="180109" y="9784"/>
                  <a:pt x="152400" y="14402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394260" y="1953491"/>
            <a:ext cx="618450" cy="387927"/>
          </a:xfrm>
          <a:custGeom>
            <a:avLst/>
            <a:gdLst>
              <a:gd name="connsiteX0" fmla="*/ 211885 w 618450"/>
              <a:gd name="connsiteY0" fmla="*/ 0 h 387927"/>
              <a:gd name="connsiteX1" fmla="*/ 4067 w 618450"/>
              <a:gd name="connsiteY1" fmla="*/ 13854 h 387927"/>
              <a:gd name="connsiteX2" fmla="*/ 17922 w 618450"/>
              <a:gd name="connsiteY2" fmla="*/ 55418 h 387927"/>
              <a:gd name="connsiteX3" fmla="*/ 31776 w 618450"/>
              <a:gd name="connsiteY3" fmla="*/ 360218 h 387927"/>
              <a:gd name="connsiteX4" fmla="*/ 225740 w 618450"/>
              <a:gd name="connsiteY4" fmla="*/ 374073 h 387927"/>
              <a:gd name="connsiteX5" fmla="*/ 378140 w 618450"/>
              <a:gd name="connsiteY5" fmla="*/ 387927 h 387927"/>
              <a:gd name="connsiteX6" fmla="*/ 530540 w 618450"/>
              <a:gd name="connsiteY6" fmla="*/ 374073 h 387927"/>
              <a:gd name="connsiteX7" fmla="*/ 544395 w 618450"/>
              <a:gd name="connsiteY7" fmla="*/ 332509 h 387927"/>
              <a:gd name="connsiteX8" fmla="*/ 585958 w 618450"/>
              <a:gd name="connsiteY8" fmla="*/ 304800 h 387927"/>
              <a:gd name="connsiteX9" fmla="*/ 599813 w 618450"/>
              <a:gd name="connsiteY9" fmla="*/ 263236 h 387927"/>
              <a:gd name="connsiteX10" fmla="*/ 599813 w 618450"/>
              <a:gd name="connsiteY10" fmla="*/ 55418 h 387927"/>
              <a:gd name="connsiteX11" fmla="*/ 502831 w 618450"/>
              <a:gd name="connsiteY11" fmla="*/ 41564 h 387927"/>
              <a:gd name="connsiteX12" fmla="*/ 378140 w 618450"/>
              <a:gd name="connsiteY12" fmla="*/ 27709 h 387927"/>
              <a:gd name="connsiteX13" fmla="*/ 336576 w 618450"/>
              <a:gd name="connsiteY13" fmla="*/ 13854 h 387927"/>
              <a:gd name="connsiteX14" fmla="*/ 156467 w 618450"/>
              <a:gd name="connsiteY14" fmla="*/ 0 h 3879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18450" h="387927">
                <a:moveTo>
                  <a:pt x="211885" y="0"/>
                </a:moveTo>
                <a:cubicBezTo>
                  <a:pt x="142612" y="4618"/>
                  <a:pt x="70822" y="-5219"/>
                  <a:pt x="4067" y="13854"/>
                </a:cubicBezTo>
                <a:cubicBezTo>
                  <a:pt x="-9975" y="17866"/>
                  <a:pt x="16757" y="40860"/>
                  <a:pt x="17922" y="55418"/>
                </a:cubicBezTo>
                <a:cubicBezTo>
                  <a:pt x="26032" y="156799"/>
                  <a:pt x="-23782" y="275029"/>
                  <a:pt x="31776" y="360218"/>
                </a:cubicBezTo>
                <a:cubicBezTo>
                  <a:pt x="67185" y="414511"/>
                  <a:pt x="161127" y="368904"/>
                  <a:pt x="225740" y="374073"/>
                </a:cubicBezTo>
                <a:cubicBezTo>
                  <a:pt x="276587" y="378141"/>
                  <a:pt x="327340" y="383309"/>
                  <a:pt x="378140" y="387927"/>
                </a:cubicBezTo>
                <a:cubicBezTo>
                  <a:pt x="428940" y="383309"/>
                  <a:pt x="482148" y="390204"/>
                  <a:pt x="530540" y="374073"/>
                </a:cubicBezTo>
                <a:cubicBezTo>
                  <a:pt x="544395" y="369455"/>
                  <a:pt x="535272" y="343913"/>
                  <a:pt x="544395" y="332509"/>
                </a:cubicBezTo>
                <a:cubicBezTo>
                  <a:pt x="554797" y="319507"/>
                  <a:pt x="572104" y="314036"/>
                  <a:pt x="585958" y="304800"/>
                </a:cubicBezTo>
                <a:cubicBezTo>
                  <a:pt x="590576" y="290945"/>
                  <a:pt x="596271" y="277404"/>
                  <a:pt x="599813" y="263236"/>
                </a:cubicBezTo>
                <a:cubicBezTo>
                  <a:pt x="613853" y="207075"/>
                  <a:pt x="633583" y="101852"/>
                  <a:pt x="599813" y="55418"/>
                </a:cubicBezTo>
                <a:cubicBezTo>
                  <a:pt x="580606" y="29008"/>
                  <a:pt x="535234" y="45614"/>
                  <a:pt x="502831" y="41564"/>
                </a:cubicBezTo>
                <a:cubicBezTo>
                  <a:pt x="461334" y="36377"/>
                  <a:pt x="419704" y="32327"/>
                  <a:pt x="378140" y="27709"/>
                </a:cubicBezTo>
                <a:cubicBezTo>
                  <a:pt x="364285" y="23091"/>
                  <a:pt x="351067" y="15665"/>
                  <a:pt x="336576" y="13854"/>
                </a:cubicBezTo>
                <a:cubicBezTo>
                  <a:pt x="276827" y="6385"/>
                  <a:pt x="156467" y="0"/>
                  <a:pt x="156467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6691551" y="2433589"/>
            <a:ext cx="637504" cy="392738"/>
          </a:xfrm>
          <a:custGeom>
            <a:avLst/>
            <a:gdLst>
              <a:gd name="connsiteX0" fmla="*/ 235722 w 637504"/>
              <a:gd name="connsiteY0" fmla="*/ 18666 h 392738"/>
              <a:gd name="connsiteX1" fmla="*/ 69467 w 637504"/>
              <a:gd name="connsiteY1" fmla="*/ 46375 h 392738"/>
              <a:gd name="connsiteX2" fmla="*/ 27904 w 637504"/>
              <a:gd name="connsiteY2" fmla="*/ 74084 h 392738"/>
              <a:gd name="connsiteX3" fmla="*/ 194 w 637504"/>
              <a:gd name="connsiteY3" fmla="*/ 157211 h 392738"/>
              <a:gd name="connsiteX4" fmla="*/ 14049 w 637504"/>
              <a:gd name="connsiteY4" fmla="*/ 323466 h 392738"/>
              <a:gd name="connsiteX5" fmla="*/ 69467 w 637504"/>
              <a:gd name="connsiteY5" fmla="*/ 378884 h 392738"/>
              <a:gd name="connsiteX6" fmla="*/ 374267 w 637504"/>
              <a:gd name="connsiteY6" fmla="*/ 392738 h 392738"/>
              <a:gd name="connsiteX7" fmla="*/ 526667 w 637504"/>
              <a:gd name="connsiteY7" fmla="*/ 378884 h 392738"/>
              <a:gd name="connsiteX8" fmla="*/ 554376 w 637504"/>
              <a:gd name="connsiteY8" fmla="*/ 337320 h 392738"/>
              <a:gd name="connsiteX9" fmla="*/ 595940 w 637504"/>
              <a:gd name="connsiteY9" fmla="*/ 295756 h 392738"/>
              <a:gd name="connsiteX10" fmla="*/ 637504 w 637504"/>
              <a:gd name="connsiteY10" fmla="*/ 87938 h 392738"/>
              <a:gd name="connsiteX11" fmla="*/ 623649 w 637504"/>
              <a:gd name="connsiteY11" fmla="*/ 32520 h 392738"/>
              <a:gd name="connsiteX12" fmla="*/ 415831 w 637504"/>
              <a:gd name="connsiteY12" fmla="*/ 18666 h 392738"/>
              <a:gd name="connsiteX13" fmla="*/ 360413 w 637504"/>
              <a:gd name="connsiteY13" fmla="*/ 32520 h 392738"/>
              <a:gd name="connsiteX14" fmla="*/ 318849 w 637504"/>
              <a:gd name="connsiteY14" fmla="*/ 46375 h 392738"/>
              <a:gd name="connsiteX15" fmla="*/ 235722 w 637504"/>
              <a:gd name="connsiteY15" fmla="*/ 18666 h 392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37504" h="392738">
                <a:moveTo>
                  <a:pt x="235722" y="18666"/>
                </a:moveTo>
                <a:cubicBezTo>
                  <a:pt x="194158" y="18666"/>
                  <a:pt x="94405" y="37023"/>
                  <a:pt x="69467" y="46375"/>
                </a:cubicBezTo>
                <a:cubicBezTo>
                  <a:pt x="53876" y="52222"/>
                  <a:pt x="41758" y="64848"/>
                  <a:pt x="27904" y="74084"/>
                </a:cubicBezTo>
                <a:cubicBezTo>
                  <a:pt x="18667" y="101793"/>
                  <a:pt x="-2232" y="128104"/>
                  <a:pt x="194" y="157211"/>
                </a:cubicBezTo>
                <a:cubicBezTo>
                  <a:pt x="4812" y="212629"/>
                  <a:pt x="6699" y="268343"/>
                  <a:pt x="14049" y="323466"/>
                </a:cubicBezTo>
                <a:cubicBezTo>
                  <a:pt x="19426" y="363796"/>
                  <a:pt x="27146" y="375498"/>
                  <a:pt x="69467" y="378884"/>
                </a:cubicBezTo>
                <a:cubicBezTo>
                  <a:pt x="170848" y="386994"/>
                  <a:pt x="272667" y="388120"/>
                  <a:pt x="374267" y="392738"/>
                </a:cubicBezTo>
                <a:cubicBezTo>
                  <a:pt x="425067" y="388120"/>
                  <a:pt x="477913" y="393885"/>
                  <a:pt x="526667" y="378884"/>
                </a:cubicBezTo>
                <a:cubicBezTo>
                  <a:pt x="542582" y="373987"/>
                  <a:pt x="543716" y="350112"/>
                  <a:pt x="554376" y="337320"/>
                </a:cubicBezTo>
                <a:cubicBezTo>
                  <a:pt x="566919" y="322268"/>
                  <a:pt x="582085" y="309611"/>
                  <a:pt x="595940" y="295756"/>
                </a:cubicBezTo>
                <a:cubicBezTo>
                  <a:pt x="636873" y="172956"/>
                  <a:pt x="620423" y="241658"/>
                  <a:pt x="637504" y="87938"/>
                </a:cubicBezTo>
                <a:cubicBezTo>
                  <a:pt x="632886" y="69465"/>
                  <a:pt x="634211" y="48363"/>
                  <a:pt x="623649" y="32520"/>
                </a:cubicBezTo>
                <a:cubicBezTo>
                  <a:pt x="582043" y="-29888"/>
                  <a:pt x="444289" y="16294"/>
                  <a:pt x="415831" y="18666"/>
                </a:cubicBezTo>
                <a:cubicBezTo>
                  <a:pt x="397358" y="23284"/>
                  <a:pt x="378722" y="27289"/>
                  <a:pt x="360413" y="32520"/>
                </a:cubicBezTo>
                <a:cubicBezTo>
                  <a:pt x="346371" y="36532"/>
                  <a:pt x="333381" y="44922"/>
                  <a:pt x="318849" y="46375"/>
                </a:cubicBezTo>
                <a:cubicBezTo>
                  <a:pt x="286682" y="49592"/>
                  <a:pt x="277286" y="18666"/>
                  <a:pt x="235722" y="18666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7398327" y="2907281"/>
            <a:ext cx="610690" cy="436785"/>
          </a:xfrm>
          <a:custGeom>
            <a:avLst/>
            <a:gdLst>
              <a:gd name="connsiteX0" fmla="*/ 96982 w 610690"/>
              <a:gd name="connsiteY0" fmla="*/ 2174 h 436785"/>
              <a:gd name="connsiteX1" fmla="*/ 27709 w 610690"/>
              <a:gd name="connsiteY1" fmla="*/ 126864 h 436785"/>
              <a:gd name="connsiteX2" fmla="*/ 0 w 610690"/>
              <a:gd name="connsiteY2" fmla="*/ 209992 h 436785"/>
              <a:gd name="connsiteX3" fmla="*/ 27709 w 610690"/>
              <a:gd name="connsiteY3" fmla="*/ 320828 h 436785"/>
              <a:gd name="connsiteX4" fmla="*/ 41564 w 610690"/>
              <a:gd name="connsiteY4" fmla="*/ 376246 h 436785"/>
              <a:gd name="connsiteX5" fmla="*/ 110837 w 610690"/>
              <a:gd name="connsiteY5" fmla="*/ 390101 h 436785"/>
              <a:gd name="connsiteX6" fmla="*/ 152400 w 610690"/>
              <a:gd name="connsiteY6" fmla="*/ 417810 h 436785"/>
              <a:gd name="connsiteX7" fmla="*/ 429491 w 610690"/>
              <a:gd name="connsiteY7" fmla="*/ 417810 h 436785"/>
              <a:gd name="connsiteX8" fmla="*/ 512618 w 610690"/>
              <a:gd name="connsiteY8" fmla="*/ 362392 h 436785"/>
              <a:gd name="connsiteX9" fmla="*/ 526473 w 610690"/>
              <a:gd name="connsiteY9" fmla="*/ 320828 h 436785"/>
              <a:gd name="connsiteX10" fmla="*/ 540328 w 610690"/>
              <a:gd name="connsiteY10" fmla="*/ 251555 h 436785"/>
              <a:gd name="connsiteX11" fmla="*/ 581891 w 610690"/>
              <a:gd name="connsiteY11" fmla="*/ 223846 h 436785"/>
              <a:gd name="connsiteX12" fmla="*/ 609600 w 610690"/>
              <a:gd name="connsiteY12" fmla="*/ 182283 h 436785"/>
              <a:gd name="connsiteX13" fmla="*/ 595746 w 610690"/>
              <a:gd name="connsiteY13" fmla="*/ 85301 h 436785"/>
              <a:gd name="connsiteX14" fmla="*/ 554182 w 610690"/>
              <a:gd name="connsiteY14" fmla="*/ 57592 h 436785"/>
              <a:gd name="connsiteX15" fmla="*/ 235528 w 610690"/>
              <a:gd name="connsiteY15" fmla="*/ 43737 h 436785"/>
              <a:gd name="connsiteX16" fmla="*/ 152400 w 610690"/>
              <a:gd name="connsiteY16" fmla="*/ 29883 h 436785"/>
              <a:gd name="connsiteX17" fmla="*/ 96982 w 610690"/>
              <a:gd name="connsiteY17" fmla="*/ 43737 h 436785"/>
              <a:gd name="connsiteX18" fmla="*/ 96982 w 610690"/>
              <a:gd name="connsiteY18" fmla="*/ 2174 h 436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10690" h="436785">
                <a:moveTo>
                  <a:pt x="96982" y="2174"/>
                </a:moveTo>
                <a:cubicBezTo>
                  <a:pt x="85436" y="16029"/>
                  <a:pt x="55464" y="34349"/>
                  <a:pt x="27709" y="126864"/>
                </a:cubicBezTo>
                <a:cubicBezTo>
                  <a:pt x="19316" y="154840"/>
                  <a:pt x="0" y="209992"/>
                  <a:pt x="0" y="209992"/>
                </a:cubicBezTo>
                <a:cubicBezTo>
                  <a:pt x="24759" y="284265"/>
                  <a:pt x="5417" y="220513"/>
                  <a:pt x="27709" y="320828"/>
                </a:cubicBezTo>
                <a:cubicBezTo>
                  <a:pt x="31840" y="339416"/>
                  <a:pt x="26936" y="364056"/>
                  <a:pt x="41564" y="376246"/>
                </a:cubicBezTo>
                <a:cubicBezTo>
                  <a:pt x="59654" y="391321"/>
                  <a:pt x="87746" y="385483"/>
                  <a:pt x="110837" y="390101"/>
                </a:cubicBezTo>
                <a:cubicBezTo>
                  <a:pt x="124691" y="399337"/>
                  <a:pt x="137507" y="410364"/>
                  <a:pt x="152400" y="417810"/>
                </a:cubicBezTo>
                <a:cubicBezTo>
                  <a:pt x="233923" y="458571"/>
                  <a:pt x="365984" y="421546"/>
                  <a:pt x="429491" y="417810"/>
                </a:cubicBezTo>
                <a:cubicBezTo>
                  <a:pt x="457200" y="399337"/>
                  <a:pt x="502087" y="393985"/>
                  <a:pt x="512618" y="362392"/>
                </a:cubicBezTo>
                <a:cubicBezTo>
                  <a:pt x="517236" y="348537"/>
                  <a:pt x="522931" y="334996"/>
                  <a:pt x="526473" y="320828"/>
                </a:cubicBezTo>
                <a:cubicBezTo>
                  <a:pt x="532184" y="297983"/>
                  <a:pt x="528645" y="272001"/>
                  <a:pt x="540328" y="251555"/>
                </a:cubicBezTo>
                <a:cubicBezTo>
                  <a:pt x="548589" y="237098"/>
                  <a:pt x="568037" y="233082"/>
                  <a:pt x="581891" y="223846"/>
                </a:cubicBezTo>
                <a:cubicBezTo>
                  <a:pt x="591127" y="209992"/>
                  <a:pt x="607943" y="198851"/>
                  <a:pt x="609600" y="182283"/>
                </a:cubicBezTo>
                <a:cubicBezTo>
                  <a:pt x="612849" y="149790"/>
                  <a:pt x="609009" y="115142"/>
                  <a:pt x="595746" y="85301"/>
                </a:cubicBezTo>
                <a:cubicBezTo>
                  <a:pt x="588983" y="70085"/>
                  <a:pt x="570723" y="59501"/>
                  <a:pt x="554182" y="57592"/>
                </a:cubicBezTo>
                <a:cubicBezTo>
                  <a:pt x="448564" y="45405"/>
                  <a:pt x="341746" y="48355"/>
                  <a:pt x="235528" y="43737"/>
                </a:cubicBezTo>
                <a:cubicBezTo>
                  <a:pt x="207819" y="39119"/>
                  <a:pt x="180492" y="29883"/>
                  <a:pt x="152400" y="29883"/>
                </a:cubicBezTo>
                <a:cubicBezTo>
                  <a:pt x="133359" y="29883"/>
                  <a:pt x="115764" y="40607"/>
                  <a:pt x="96982" y="43737"/>
                </a:cubicBezTo>
                <a:cubicBezTo>
                  <a:pt x="87871" y="45255"/>
                  <a:pt x="108528" y="-11681"/>
                  <a:pt x="96982" y="2174"/>
                </a:cubicBez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7384669" y="3344066"/>
            <a:ext cx="651164" cy="512618"/>
          </a:xfrm>
          <a:custGeom>
            <a:avLst/>
            <a:gdLst>
              <a:gd name="connsiteX0" fmla="*/ 83127 w 651164"/>
              <a:gd name="connsiteY0" fmla="*/ 41564 h 512618"/>
              <a:gd name="connsiteX1" fmla="*/ 27709 w 651164"/>
              <a:gd name="connsiteY1" fmla="*/ 110836 h 512618"/>
              <a:gd name="connsiteX2" fmla="*/ 0 w 651164"/>
              <a:gd name="connsiteY2" fmla="*/ 193964 h 512618"/>
              <a:gd name="connsiteX3" fmla="*/ 13855 w 651164"/>
              <a:gd name="connsiteY3" fmla="*/ 374073 h 512618"/>
              <a:gd name="connsiteX4" fmla="*/ 27709 w 651164"/>
              <a:gd name="connsiteY4" fmla="*/ 415636 h 512618"/>
              <a:gd name="connsiteX5" fmla="*/ 69273 w 651164"/>
              <a:gd name="connsiteY5" fmla="*/ 443345 h 512618"/>
              <a:gd name="connsiteX6" fmla="*/ 124691 w 651164"/>
              <a:gd name="connsiteY6" fmla="*/ 457200 h 512618"/>
              <a:gd name="connsiteX7" fmla="*/ 166255 w 651164"/>
              <a:gd name="connsiteY7" fmla="*/ 484909 h 512618"/>
              <a:gd name="connsiteX8" fmla="*/ 332509 w 651164"/>
              <a:gd name="connsiteY8" fmla="*/ 512618 h 512618"/>
              <a:gd name="connsiteX9" fmla="*/ 484909 w 651164"/>
              <a:gd name="connsiteY9" fmla="*/ 484909 h 512618"/>
              <a:gd name="connsiteX10" fmla="*/ 526473 w 651164"/>
              <a:gd name="connsiteY10" fmla="*/ 471054 h 512618"/>
              <a:gd name="connsiteX11" fmla="*/ 609600 w 651164"/>
              <a:gd name="connsiteY11" fmla="*/ 401782 h 512618"/>
              <a:gd name="connsiteX12" fmla="*/ 637309 w 651164"/>
              <a:gd name="connsiteY12" fmla="*/ 318654 h 512618"/>
              <a:gd name="connsiteX13" fmla="*/ 651164 w 651164"/>
              <a:gd name="connsiteY13" fmla="*/ 277091 h 512618"/>
              <a:gd name="connsiteX14" fmla="*/ 637309 w 651164"/>
              <a:gd name="connsiteY14" fmla="*/ 110836 h 512618"/>
              <a:gd name="connsiteX15" fmla="*/ 554182 w 651164"/>
              <a:gd name="connsiteY15" fmla="*/ 55418 h 512618"/>
              <a:gd name="connsiteX16" fmla="*/ 471055 w 651164"/>
              <a:gd name="connsiteY16" fmla="*/ 27709 h 512618"/>
              <a:gd name="connsiteX17" fmla="*/ 429491 w 651164"/>
              <a:gd name="connsiteY17" fmla="*/ 13854 h 512618"/>
              <a:gd name="connsiteX18" fmla="*/ 277091 w 651164"/>
              <a:gd name="connsiteY18" fmla="*/ 0 h 512618"/>
              <a:gd name="connsiteX19" fmla="*/ 235527 w 651164"/>
              <a:gd name="connsiteY19" fmla="*/ 13854 h 512618"/>
              <a:gd name="connsiteX20" fmla="*/ 83127 w 651164"/>
              <a:gd name="connsiteY20" fmla="*/ 96982 h 512618"/>
              <a:gd name="connsiteX21" fmla="*/ 41564 w 651164"/>
              <a:gd name="connsiteY21" fmla="*/ 83127 h 512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51164" h="512618">
                <a:moveTo>
                  <a:pt x="83127" y="41564"/>
                </a:moveTo>
                <a:cubicBezTo>
                  <a:pt x="64654" y="64655"/>
                  <a:pt x="41869" y="84876"/>
                  <a:pt x="27709" y="110836"/>
                </a:cubicBezTo>
                <a:cubicBezTo>
                  <a:pt x="13723" y="136478"/>
                  <a:pt x="0" y="193964"/>
                  <a:pt x="0" y="193964"/>
                </a:cubicBezTo>
                <a:cubicBezTo>
                  <a:pt x="4618" y="254000"/>
                  <a:pt x="6386" y="314324"/>
                  <a:pt x="13855" y="374073"/>
                </a:cubicBezTo>
                <a:cubicBezTo>
                  <a:pt x="15666" y="388564"/>
                  <a:pt x="18586" y="404232"/>
                  <a:pt x="27709" y="415636"/>
                </a:cubicBezTo>
                <a:cubicBezTo>
                  <a:pt x="38111" y="428638"/>
                  <a:pt x="53968" y="436786"/>
                  <a:pt x="69273" y="443345"/>
                </a:cubicBezTo>
                <a:cubicBezTo>
                  <a:pt x="86775" y="450846"/>
                  <a:pt x="106218" y="452582"/>
                  <a:pt x="124691" y="457200"/>
                </a:cubicBezTo>
                <a:cubicBezTo>
                  <a:pt x="138546" y="466436"/>
                  <a:pt x="151362" y="477462"/>
                  <a:pt x="166255" y="484909"/>
                </a:cubicBezTo>
                <a:cubicBezTo>
                  <a:pt x="212679" y="508121"/>
                  <a:pt x="292992" y="508227"/>
                  <a:pt x="332509" y="512618"/>
                </a:cubicBezTo>
                <a:cubicBezTo>
                  <a:pt x="411002" y="501405"/>
                  <a:pt x="419583" y="503574"/>
                  <a:pt x="484909" y="484909"/>
                </a:cubicBezTo>
                <a:cubicBezTo>
                  <a:pt x="498951" y="480897"/>
                  <a:pt x="513411" y="477585"/>
                  <a:pt x="526473" y="471054"/>
                </a:cubicBezTo>
                <a:cubicBezTo>
                  <a:pt x="565049" y="451766"/>
                  <a:pt x="578960" y="432421"/>
                  <a:pt x="609600" y="401782"/>
                </a:cubicBezTo>
                <a:lnTo>
                  <a:pt x="637309" y="318654"/>
                </a:lnTo>
                <a:lnTo>
                  <a:pt x="651164" y="277091"/>
                </a:lnTo>
                <a:cubicBezTo>
                  <a:pt x="646546" y="221673"/>
                  <a:pt x="659599" y="161784"/>
                  <a:pt x="637309" y="110836"/>
                </a:cubicBezTo>
                <a:cubicBezTo>
                  <a:pt x="623961" y="80326"/>
                  <a:pt x="585775" y="65949"/>
                  <a:pt x="554182" y="55418"/>
                </a:cubicBezTo>
                <a:lnTo>
                  <a:pt x="471055" y="27709"/>
                </a:lnTo>
                <a:cubicBezTo>
                  <a:pt x="457200" y="23091"/>
                  <a:pt x="444035" y="15176"/>
                  <a:pt x="429491" y="13854"/>
                </a:cubicBezTo>
                <a:lnTo>
                  <a:pt x="277091" y="0"/>
                </a:lnTo>
                <a:cubicBezTo>
                  <a:pt x="263236" y="4618"/>
                  <a:pt x="248822" y="7811"/>
                  <a:pt x="235527" y="13854"/>
                </a:cubicBezTo>
                <a:cubicBezTo>
                  <a:pt x="136745" y="58755"/>
                  <a:pt x="148197" y="53602"/>
                  <a:pt x="83127" y="96982"/>
                </a:cubicBezTo>
                <a:lnTo>
                  <a:pt x="41564" y="8312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4077072"/>
            <a:ext cx="6426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</a:rPr>
              <a:t> Víš, jaký je rozdíl mezi nemocí a úrazem? Vzpomínej a vypravuj.</a:t>
            </a:r>
          </a:p>
          <a:p>
            <a:endParaRPr lang="cs-CZ" dirty="0"/>
          </a:p>
        </p:txBody>
      </p:sp>
      <p:pic>
        <p:nvPicPr>
          <p:cNvPr id="2051" name="Picture 3" descr="C:\Users\Hana\AppData\Local\Microsoft\Windows\Temporary Internet Files\Content.IE5\7C1KYFX3\MC900197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87049" y="4546100"/>
            <a:ext cx="1231101" cy="852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na\AppData\Local\Microsoft\Windows\Temporary Internet Files\Content.IE5\XZIJI8UI\MC9002957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772348"/>
            <a:ext cx="791032" cy="707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a\AppData\Local\Microsoft\Windows\Temporary Internet Files\Content.IE5\R9XYZ99P\MC9002957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36683" y="5772348"/>
            <a:ext cx="765917" cy="707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ana\AppData\Local\Microsoft\Windows\Temporary Internet Files\Content.IE5\G7JM31I2\MC9004114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9298" y="5532916"/>
            <a:ext cx="715963" cy="922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ana\AppData\Local\Microsoft\Windows\Temporary Internet Files\Content.IE5\G7JM31I2\MC9003981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8795" y="4509120"/>
            <a:ext cx="1016467" cy="926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ana\AppData\Local\Microsoft\Windows\Temporary Internet Files\Content.IE5\R9XYZ99P\MC9003590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271" y="4665110"/>
            <a:ext cx="827989" cy="91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na\AppData\Local\Microsoft\Windows\Temporary Internet Files\Content.IE5\G7JM31I2\MC9003590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91260"/>
            <a:ext cx="839873" cy="1370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ana\AppData\Local\Microsoft\Windows\Temporary Internet Files\Content.IE5\AUO00YTA\MC9000563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8776" y="4840297"/>
            <a:ext cx="907085" cy="85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na\AppData\Local\Microsoft\Windows\Temporary Internet Files\Content.IE5\K69VQYQ2\MC9001984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655531"/>
            <a:ext cx="851141" cy="82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Hana\AppData\Local\Microsoft\Windows\Temporary Internet Files\Content.IE5\7C1KYFX3\MC90014974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2830" y="4501248"/>
            <a:ext cx="992279" cy="78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26876" y="6116700"/>
            <a:ext cx="7200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úraz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6188" y="6389816"/>
            <a:ext cx="79103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úraz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71420" y="5247031"/>
            <a:ext cx="65869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úraz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77059" y="6205151"/>
            <a:ext cx="84586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úraz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59525" y="5170978"/>
            <a:ext cx="1221258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úraz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91467" y="5478754"/>
            <a:ext cx="11155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nemoc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75856" y="5532916"/>
            <a:ext cx="8669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600" dirty="0" smtClean="0"/>
              <a:t>nemoc</a:t>
            </a:r>
            <a:endParaRPr lang="cs-CZ" sz="1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92080" y="5281272"/>
            <a:ext cx="985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600" dirty="0" smtClean="0"/>
              <a:t>nemoc</a:t>
            </a:r>
            <a:endParaRPr lang="cs-CZ" sz="1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84679" y="6343650"/>
            <a:ext cx="9068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nemoc</a:t>
            </a:r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00987" y="6328261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600" dirty="0" smtClean="0"/>
              <a:t>úraz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3591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3500"/>
                            </p:stCondLst>
                            <p:childTnLst>
                              <p:par>
                                <p:cTn id="8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4500"/>
                            </p:stCondLst>
                            <p:childTnLst>
                              <p:par>
                                <p:cTn id="8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6000"/>
                            </p:stCondLst>
                            <p:childTnLst>
                              <p:par>
                                <p:cTn id="92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7500"/>
                            </p:stCondLst>
                            <p:childTnLst>
                              <p:par>
                                <p:cTn id="96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9000"/>
                            </p:stCondLst>
                            <p:childTnLst>
                              <p:par>
                                <p:cTn id="10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4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8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3500"/>
                            </p:stCondLst>
                            <p:childTnLst>
                              <p:par>
                                <p:cTn id="112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/>
      <p:bldP spid="11" grpId="0"/>
      <p:bldP spid="13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4883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198</TotalTime>
  <Words>367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 Anotace:</vt:lpstr>
      <vt:lpstr>Procvičování čtení slov s písmeny c C č Č. Pracovní list.</vt:lpstr>
      <vt:lpstr>Procvičování čtení slov s písmeny c C č Č. Řešení PL.</vt:lpstr>
      <vt:lpstr>Nyní odpovídej na následující otázky. Zakroužkuj ANO či NE. 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18</cp:revision>
  <dcterms:created xsi:type="dcterms:W3CDTF">2013-03-25T15:36:54Z</dcterms:created>
  <dcterms:modified xsi:type="dcterms:W3CDTF">2013-05-25T11:56:09Z</dcterms:modified>
</cp:coreProperties>
</file>