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5230C-7C68-479F-A7C1-DBA9CFD98683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04C2D-8F2D-4F87-9E5C-AE58BAA0B0F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B5FFF-B943-41A2-BC5B-FE6EC4B62DEF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0D21E-C103-4077-801E-E7D8E12836A3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0D21E-C103-4077-801E-E7D8E12836A3}" type="slidenum">
              <a:rPr lang="cs-CZ" smtClean="0"/>
              <a:pPr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B5FFF-B943-41A2-BC5B-FE6EC4B62DEF}" type="slidenum">
              <a:rPr lang="cs-CZ" smtClean="0"/>
              <a:pPr/>
              <a:t>8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AE13AA1-6D06-4948-8A79-AC23A31C45CD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D47634A-FB53-44E4-B6A8-AF8344A2EE8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office.microsoft.com/cs-cz/images/results.aspx?qu=auto&amp;ex=1#ai:MC900437099|" TargetMode="External"/><Relationship Id="rId3" Type="http://schemas.openxmlformats.org/officeDocument/2006/relationships/hyperlink" Target="#ai:MC900351512|"/><Relationship Id="rId7" Type="http://schemas.openxmlformats.org/officeDocument/2006/relationships/hyperlink" Target="http://office.microsoft.com/cs-cz/images/results.aspx?qu=kolo&amp;ex=1#ai:MC900320518|mt:1|" TargetMode="External"/><Relationship Id="rId2" Type="http://schemas.openxmlformats.org/officeDocument/2006/relationships/hyperlink" Target="http://office.microsoft.com/cs-cz/images/results.aspx?qu=mu%C5%BE&amp;ex=1#ai:MP900448706|mt:1,2|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ffice.microsoft.com/cs-cz/images/results.aspx?qu=babi%C4%8Dka&amp;ex=1#ai:MP900438735|" TargetMode="External"/><Relationship Id="rId5" Type="http://schemas.openxmlformats.org/officeDocument/2006/relationships/hyperlink" Target="http://office.microsoft.com/cs-cz/images/results.aspx?qu=d%C3%ADt%C4%9B&amp;ex=1#ai:MP900448383|" TargetMode="External"/><Relationship Id="rId4" Type="http://schemas.openxmlformats.org/officeDocument/2006/relationships/hyperlink" Target="http://office.microsoft.com/cs-cz/images/results.aspx?qu=%C5%BEena&amp;ex=1#ai:MP900448599|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office.microsoft.com/cs-cz/images/results.aspx?qu=motorka&amp;ex=1#ai:MC900441294|mt:1|" TargetMode="External"/><Relationship Id="rId3" Type="http://schemas.openxmlformats.org/officeDocument/2006/relationships/hyperlink" Target="http://office.microsoft.com/cs-cz/images/results.aspx?qu=lev&amp;ex=1#ai:MC900324444|" TargetMode="External"/><Relationship Id="rId7" Type="http://schemas.openxmlformats.org/officeDocument/2006/relationships/hyperlink" Target="http://office.microsoft.com/cs-cz/images/results.aspx?qu=prsten&amp;ex=1#ai:MC900215052|mt:1|" TargetMode="External"/><Relationship Id="rId2" Type="http://schemas.openxmlformats.org/officeDocument/2006/relationships/hyperlink" Target="http://office.microsoft.com/cs-cz/images/results.aspx?qu=my%C5%A1&amp;ex=1#ai:MC900345794|mt:1|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ffice.microsoft.com/cs-cz/images/results.aspx?qu=sukn%C4%9B&amp;ex=1#ai:MC900113322|mt:1|" TargetMode="External"/><Relationship Id="rId5" Type="http://schemas.openxmlformats.org/officeDocument/2006/relationships/hyperlink" Target="http://office.microsoft.com/cs-cz/images/results.aspx?qu=pono%C5%BEky&amp;ex=1#ai:MC900351512|" TargetMode="External"/><Relationship Id="rId10" Type="http://schemas.openxmlformats.org/officeDocument/2006/relationships/hyperlink" Target="http://office.microsoft.com/cs-cz/images/results.aspx?qu=vlak&amp;ex=1#ai:MC900326672|mt:1|" TargetMode="External"/><Relationship Id="rId4" Type="http://schemas.openxmlformats.org/officeDocument/2006/relationships/hyperlink" Target="http://office.microsoft.com/cs-cz/images/results.aspx?qu=slon&amp;ex=1#ai:MC900034160|mt:1|" TargetMode="External"/><Relationship Id="rId9" Type="http://schemas.openxmlformats.org/officeDocument/2006/relationships/hyperlink" Target="http://office.microsoft.com/cs-cz/images/results.aspx?qu=n%C3%A1kladn%C3%AD+auto&amp;ex=1#ai:MC900441741|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84313"/>
            <a:ext cx="9144000" cy="537368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Název školy:	Základní škola Městec Králové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Autor:	Mgr. Marcela Kloučková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Název:	VY_32_INOVACE_18_Aj6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Číslo projektu:	CZ.1.07/1.4.00/21.2313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Téma:	</a:t>
            </a:r>
            <a:r>
              <a:rPr lang="cs-CZ" sz="1700" dirty="0" smtClean="0">
                <a:latin typeface="Comic Sans MS" pitchFamily="66" charset="0"/>
              </a:rPr>
              <a:t>Přídavná jména </a:t>
            </a:r>
            <a:r>
              <a:rPr lang="cs-CZ" sz="1700" smtClean="0">
                <a:latin typeface="Comic Sans MS" pitchFamily="66" charset="0"/>
              </a:rPr>
              <a:t>- stupňování</a:t>
            </a: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lvl="0">
              <a:lnSpc>
                <a:spcPct val="90000"/>
              </a:lnSpc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Anotace:	Druhá část prezentace nazvaná </a:t>
            </a:r>
            <a:r>
              <a:rPr lang="cs-CZ" sz="1700" i="1" dirty="0" err="1" smtClean="0">
                <a:latin typeface="Comic Sans MS" pitchFamily="66" charset="0"/>
              </a:rPr>
              <a:t>Comparatives</a:t>
            </a:r>
            <a:r>
              <a:rPr lang="cs-CZ" sz="1700" i="1" dirty="0" smtClean="0">
                <a:latin typeface="Comic Sans MS" pitchFamily="66" charset="0"/>
              </a:rPr>
              <a:t> </a:t>
            </a:r>
            <a:r>
              <a:rPr lang="cs-CZ" sz="1700" i="1" dirty="0" err="1" smtClean="0">
                <a:latin typeface="Comic Sans MS" pitchFamily="66" charset="0"/>
              </a:rPr>
              <a:t>and</a:t>
            </a:r>
            <a:r>
              <a:rPr lang="cs-CZ" sz="1700" i="1" dirty="0" smtClean="0">
                <a:latin typeface="Comic Sans MS" pitchFamily="66" charset="0"/>
              </a:rPr>
              <a:t> </a:t>
            </a:r>
            <a:r>
              <a:rPr lang="cs-CZ" sz="1700" i="1" dirty="0" err="1" smtClean="0">
                <a:latin typeface="Comic Sans MS" pitchFamily="66" charset="0"/>
              </a:rPr>
              <a:t>Superlatives</a:t>
            </a:r>
            <a:r>
              <a:rPr lang="cs-CZ" sz="1700" i="1" dirty="0" smtClean="0">
                <a:latin typeface="Comic Sans MS" pitchFamily="66" charset="0"/>
              </a:rPr>
              <a:t> – </a:t>
            </a:r>
          </a:p>
          <a:p>
            <a:pPr lvl="0">
              <a:lnSpc>
                <a:spcPct val="90000"/>
              </a:lnSpc>
              <a:buNone/>
              <a:tabLst>
                <a:tab pos="2332038" algn="l"/>
              </a:tabLst>
            </a:pPr>
            <a:r>
              <a:rPr lang="cs-CZ" sz="1700" i="1" dirty="0" smtClean="0">
                <a:latin typeface="Comic Sans MS" pitchFamily="66" charset="0"/>
              </a:rPr>
              <a:t>		Part 2</a:t>
            </a:r>
            <a:r>
              <a:rPr lang="cs-CZ" sz="1700" dirty="0" smtClean="0">
                <a:latin typeface="Comic Sans MS" pitchFamily="66" charset="0"/>
              </a:rPr>
              <a:t> </a:t>
            </a:r>
            <a:r>
              <a:rPr lang="cs-CZ" sz="1700" i="1" dirty="0" smtClean="0">
                <a:latin typeface="Comic Sans MS" pitchFamily="66" charset="0"/>
              </a:rPr>
              <a:t>(</a:t>
            </a:r>
            <a:r>
              <a:rPr lang="cs-CZ" sz="1700" i="1" dirty="0" err="1" smtClean="0">
                <a:latin typeface="Comic Sans MS" pitchFamily="66" charset="0"/>
              </a:rPr>
              <a:t>Long</a:t>
            </a:r>
            <a:r>
              <a:rPr lang="cs-CZ" sz="1700" i="1" dirty="0" smtClean="0">
                <a:latin typeface="Comic Sans MS" pitchFamily="66" charset="0"/>
              </a:rPr>
              <a:t> </a:t>
            </a:r>
            <a:r>
              <a:rPr lang="cs-CZ" sz="1700" i="1" dirty="0" err="1" smtClean="0">
                <a:latin typeface="Comic Sans MS" pitchFamily="66" charset="0"/>
              </a:rPr>
              <a:t>Adjectives</a:t>
            </a:r>
            <a:r>
              <a:rPr lang="cs-CZ" sz="1700" i="1" dirty="0" smtClean="0">
                <a:latin typeface="Comic Sans MS" pitchFamily="66" charset="0"/>
              </a:rPr>
              <a:t>) </a:t>
            </a:r>
            <a:r>
              <a:rPr lang="cs-CZ" sz="1700" dirty="0" smtClean="0">
                <a:latin typeface="Comic Sans MS" pitchFamily="66" charset="0"/>
              </a:rPr>
              <a:t>vysvětluje stupňování dlouhých 	(víceslabičných) přídavných jmen v anglickém jazyce.</a:t>
            </a:r>
          </a:p>
          <a:p>
            <a:pPr lvl="0">
              <a:lnSpc>
                <a:spcPct val="90000"/>
              </a:lnSpc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		K prezentaci je přiložen pracovní list s cvičeními z této 	prezentace. Žáci si tak mohou procvičit stupňování 		dlouhých přídavných jmen. Jednotlivá cvičení lze zkontrolovat 	pomocí prezentace či pracovního listu, který lze zároveň využít jako 	test či samostatnou práci.</a:t>
            </a:r>
          </a:p>
          <a:p>
            <a:pPr lvl="0">
              <a:lnSpc>
                <a:spcPct val="90000"/>
              </a:lnSpc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lvl="0">
              <a:lnSpc>
                <a:spcPct val="90000"/>
              </a:lnSpc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Datum:	15. 6. 2012</a:t>
            </a:r>
          </a:p>
          <a:p>
            <a:pPr lvl="0">
              <a:lnSpc>
                <a:spcPct val="90000"/>
              </a:lnSpc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		</a:t>
            </a:r>
          </a:p>
        </p:txBody>
      </p:sp>
      <p:pic>
        <p:nvPicPr>
          <p:cNvPr id="2051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274638"/>
            <a:ext cx="7489825" cy="1143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en-US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Look at the picture, and com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pare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the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things</a:t>
            </a:r>
            <a:r>
              <a:rPr lang="en-US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.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Use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the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adjective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in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brackets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5536" y="2852936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Socks</a:t>
            </a:r>
            <a:r>
              <a:rPr lang="cs-CZ" sz="2400" i="1" dirty="0" smtClean="0">
                <a:latin typeface="Comic Sans MS" pitchFamily="66" charset="0"/>
              </a:rPr>
              <a:t> are more </a:t>
            </a:r>
            <a:r>
              <a:rPr lang="cs-CZ" sz="2400" i="1" dirty="0" err="1" smtClean="0">
                <a:latin typeface="Comic Sans MS" pitchFamily="66" charset="0"/>
              </a:rPr>
              <a:t>expensive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than</a:t>
            </a:r>
            <a:r>
              <a:rPr lang="cs-CZ" sz="2400" i="1" dirty="0" smtClean="0">
                <a:latin typeface="Comic Sans MS" pitchFamily="66" charset="0"/>
              </a:rPr>
              <a:t> a </a:t>
            </a:r>
            <a:r>
              <a:rPr lang="cs-CZ" sz="2400" i="1" dirty="0" err="1" smtClean="0">
                <a:latin typeface="Comic Sans MS" pitchFamily="66" charset="0"/>
              </a:rPr>
              <a:t>skirt</a:t>
            </a:r>
            <a:r>
              <a:rPr lang="cs-CZ" sz="2400" i="1" dirty="0" smtClean="0">
                <a:latin typeface="Comic Sans MS" pitchFamily="66" charset="0"/>
              </a:rPr>
              <a:t>.</a:t>
            </a:r>
            <a:endParaRPr lang="cs-CZ" sz="2400" dirty="0" smtClean="0">
              <a:latin typeface="Comic Sans MS" pitchFamily="66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5220072" y="2780929"/>
            <a:ext cx="3923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A ring </a:t>
            </a:r>
            <a:r>
              <a:rPr lang="cs-CZ" sz="2400" i="1" dirty="0" err="1" smtClean="0">
                <a:latin typeface="Comic Sans MS" pitchFamily="66" charset="0"/>
              </a:rPr>
              <a:t>is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most </a:t>
            </a:r>
            <a:r>
              <a:rPr lang="cs-CZ" sz="2400" i="1" dirty="0" err="1" smtClean="0">
                <a:latin typeface="Comic Sans MS" pitchFamily="66" charset="0"/>
              </a:rPr>
              <a:t>expensive</a:t>
            </a:r>
            <a:r>
              <a:rPr lang="cs-CZ" sz="2400" i="1" dirty="0" smtClean="0">
                <a:latin typeface="Comic Sans MS" pitchFamily="66" charset="0"/>
              </a:rPr>
              <a:t>.</a:t>
            </a:r>
            <a:endParaRPr lang="cs-CZ" sz="2400" dirty="0">
              <a:latin typeface="Comic Sans MS" pitchFamily="66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491880" y="980728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latin typeface="Comic Sans MS" pitchFamily="66" charset="0"/>
              </a:rPr>
              <a:t>(EXPENSIVE)</a:t>
            </a:r>
            <a:endParaRPr lang="cs-CZ" sz="2400" dirty="0">
              <a:latin typeface="Comic Sans MS" pitchFamily="66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3644280" y="364502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latin typeface="Comic Sans MS" pitchFamily="66" charset="0"/>
              </a:rPr>
              <a:t>(HEAVY)</a:t>
            </a:r>
            <a:endParaRPr lang="cs-CZ" sz="2400" dirty="0">
              <a:latin typeface="Comic Sans MS" pitchFamily="66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547936" y="6021288"/>
            <a:ext cx="3592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A </a:t>
            </a:r>
            <a:r>
              <a:rPr lang="cs-CZ" sz="2400" i="1" dirty="0" err="1" smtClean="0">
                <a:latin typeface="Comic Sans MS" pitchFamily="66" charset="0"/>
              </a:rPr>
              <a:t>lorry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is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heavier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than</a:t>
            </a:r>
            <a:r>
              <a:rPr lang="cs-CZ" sz="2400" i="1" dirty="0" smtClean="0">
                <a:latin typeface="Comic Sans MS" pitchFamily="66" charset="0"/>
              </a:rPr>
              <a:t> a </a:t>
            </a:r>
            <a:r>
              <a:rPr lang="cs-CZ" sz="2400" i="1" dirty="0" err="1" smtClean="0">
                <a:latin typeface="Comic Sans MS" pitchFamily="66" charset="0"/>
              </a:rPr>
              <a:t>motorcycle</a:t>
            </a:r>
            <a:r>
              <a:rPr lang="cs-CZ" sz="2400" i="1" dirty="0" smtClean="0">
                <a:latin typeface="Comic Sans MS" pitchFamily="66" charset="0"/>
              </a:rPr>
              <a:t>.</a:t>
            </a:r>
            <a:endParaRPr lang="cs-CZ" sz="2400" dirty="0">
              <a:latin typeface="Comic Sans MS" pitchFamily="66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5004048" y="6071739"/>
            <a:ext cx="413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A </a:t>
            </a:r>
            <a:r>
              <a:rPr lang="cs-CZ" sz="2400" i="1" dirty="0" err="1" smtClean="0">
                <a:latin typeface="Comic Sans MS" pitchFamily="66" charset="0"/>
              </a:rPr>
              <a:t>train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is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heaviest</a:t>
            </a:r>
            <a:r>
              <a:rPr lang="cs-CZ" sz="2400" i="1" dirty="0" smtClean="0">
                <a:latin typeface="Comic Sans MS" pitchFamily="66" charset="0"/>
              </a:rPr>
              <a:t>.</a:t>
            </a:r>
            <a:endParaRPr lang="cs-CZ" sz="2400" dirty="0">
              <a:latin typeface="Comic Sans MS" pitchFamily="66" charset="0"/>
            </a:endParaRPr>
          </a:p>
        </p:txBody>
      </p:sp>
      <p:pic>
        <p:nvPicPr>
          <p:cNvPr id="2050" name="Picture 2" descr="C:\Users\Ucitel\Desktop\ponožky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1795463" cy="1485900"/>
          </a:xfrm>
          <a:prstGeom prst="rect">
            <a:avLst/>
          </a:prstGeom>
          <a:noFill/>
        </p:spPr>
      </p:pic>
      <p:pic>
        <p:nvPicPr>
          <p:cNvPr id="2051" name="Picture 3" descr="C:\Users\Ucitel\Desktop\sukně.WM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412776"/>
            <a:ext cx="1674311" cy="1602664"/>
          </a:xfrm>
          <a:prstGeom prst="rect">
            <a:avLst/>
          </a:prstGeom>
          <a:noFill/>
        </p:spPr>
      </p:pic>
      <p:pic>
        <p:nvPicPr>
          <p:cNvPr id="2052" name="Picture 4" descr="C:\Users\Ucitel\Desktop\prsten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196752"/>
            <a:ext cx="1876174" cy="1545084"/>
          </a:xfrm>
          <a:prstGeom prst="rect">
            <a:avLst/>
          </a:prstGeom>
          <a:noFill/>
        </p:spPr>
      </p:pic>
      <p:pic>
        <p:nvPicPr>
          <p:cNvPr id="2053" name="Picture 5" descr="C:\Users\Ucitel\Desktop\motork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077072"/>
            <a:ext cx="2167136" cy="2167136"/>
          </a:xfrm>
          <a:prstGeom prst="rect">
            <a:avLst/>
          </a:prstGeom>
          <a:noFill/>
        </p:spPr>
      </p:pic>
      <p:pic>
        <p:nvPicPr>
          <p:cNvPr id="2055" name="Picture 7" descr="C:\Users\Ucitel\Desktop\nákladák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3789040"/>
            <a:ext cx="2455168" cy="2455168"/>
          </a:xfrm>
          <a:prstGeom prst="rect">
            <a:avLst/>
          </a:prstGeom>
          <a:noFill/>
        </p:spPr>
      </p:pic>
      <p:pic>
        <p:nvPicPr>
          <p:cNvPr id="2056" name="Picture 8" descr="C:\Users\Ucitel\Desktop\vlak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4005064"/>
            <a:ext cx="3946722" cy="1656184"/>
          </a:xfrm>
          <a:prstGeom prst="rect">
            <a:avLst/>
          </a:prstGeom>
          <a:noFill/>
        </p:spPr>
      </p:pic>
      <p:sp>
        <p:nvSpPr>
          <p:cNvPr id="15" name="TextovéPole 14"/>
          <p:cNvSpPr txBox="1"/>
          <p:nvPr/>
        </p:nvSpPr>
        <p:spPr>
          <a:xfrm>
            <a:off x="683568" y="2492896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[11]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3491880" y="249289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[12]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6156176" y="249289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[13]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2555776" y="580526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[15]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5148064" y="573325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[16]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467544" y="580526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[14]</a:t>
            </a:r>
            <a:endParaRPr lang="cs-CZ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980728"/>
            <a:ext cx="8435280" cy="5616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[1] Muž.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dirty="0" smtClean="0">
                <a:latin typeface="Comic Sans MS" pitchFamily="66" charset="0"/>
              </a:rPr>
              <a:t> [online]. 2013 [cit. 2013-03-10]. Dostupné z: </a:t>
            </a:r>
            <a:r>
              <a:rPr lang="cs-CZ" sz="1500" dirty="0" smtClean="0">
                <a:latin typeface="Comic Sans MS" pitchFamily="66" charset="0"/>
                <a:hlinkClick r:id="rId2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2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2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2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2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2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2"/>
              </a:rPr>
              <a:t>=mu%C5%BE&amp;ex=1#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2"/>
              </a:rPr>
              <a:t>:MP900448706|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mt</a:t>
            </a:r>
            <a:r>
              <a:rPr lang="cs-CZ" sz="1500" dirty="0" smtClean="0">
                <a:latin typeface="Comic Sans MS" pitchFamily="66" charset="0"/>
                <a:hlinkClick r:id="rId2"/>
              </a:rPr>
              <a:t>:1,2|</a:t>
            </a:r>
            <a:endParaRPr lang="cs-CZ" sz="1500" dirty="0" smtClean="0">
              <a:latin typeface="Comic Sans MS" pitchFamily="66" charset="0"/>
              <a:hlinkClick r:id="rId3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[2] Žena.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i="1" dirty="0" smtClean="0">
                <a:latin typeface="Comic Sans MS" pitchFamily="66" charset="0"/>
              </a:rPr>
              <a:t> </a:t>
            </a:r>
            <a:r>
              <a:rPr lang="cs-CZ" sz="1500" dirty="0" smtClean="0">
                <a:latin typeface="Comic Sans MS" pitchFamily="66" charset="0"/>
              </a:rPr>
              <a:t>[online]. 2013 [cit. 2013-03-10]. Dostupné z: </a:t>
            </a:r>
            <a:r>
              <a:rPr lang="cs-CZ" sz="1500" dirty="0" smtClean="0">
                <a:latin typeface="Comic Sans MS" pitchFamily="66" charset="0"/>
                <a:hlinkClick r:id="rId4"/>
              </a:rPr>
              <a:t>http://</a:t>
            </a:r>
            <a:r>
              <a:rPr lang="cs-CZ" sz="1500" dirty="0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office.</a:t>
            </a:r>
            <a:r>
              <a:rPr lang="cs-CZ" sz="1500" dirty="0" err="1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microsoft.com</a:t>
            </a:r>
            <a:r>
              <a:rPr lang="cs-CZ" sz="1500" dirty="0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/</a:t>
            </a:r>
            <a:r>
              <a:rPr lang="cs-CZ" sz="1500" dirty="0" err="1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cs</a:t>
            </a:r>
            <a:r>
              <a:rPr lang="cs-CZ" sz="1500" dirty="0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-</a:t>
            </a:r>
            <a:r>
              <a:rPr lang="cs-CZ" sz="1500" dirty="0" err="1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cz</a:t>
            </a:r>
            <a:r>
              <a:rPr lang="cs-CZ" sz="1500" dirty="0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/</a:t>
            </a:r>
            <a:r>
              <a:rPr lang="cs-CZ" sz="1500" dirty="0" err="1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images</a:t>
            </a:r>
            <a:r>
              <a:rPr lang="cs-CZ" sz="1500" dirty="0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/</a:t>
            </a:r>
            <a:r>
              <a:rPr lang="cs-CZ" sz="1500" dirty="0" err="1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results.aspx</a:t>
            </a:r>
            <a:r>
              <a:rPr lang="cs-CZ" sz="1500" dirty="0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?</a:t>
            </a:r>
            <a:r>
              <a:rPr lang="cs-CZ" sz="1500" dirty="0" err="1" smtClean="0">
                <a:solidFill>
                  <a:srgbClr val="CF5D07"/>
                </a:solidFill>
                <a:latin typeface="Comic Sans MS" pitchFamily="66" charset="0"/>
                <a:hlinkClick r:id="rId4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4"/>
              </a:rPr>
              <a:t>=%C5%</a:t>
            </a:r>
            <a:r>
              <a:rPr lang="cs-CZ" sz="1500" dirty="0" err="1" smtClean="0">
                <a:latin typeface="Comic Sans MS" pitchFamily="66" charset="0"/>
                <a:hlinkClick r:id="rId4"/>
              </a:rPr>
              <a:t>BEena</a:t>
            </a:r>
            <a:r>
              <a:rPr lang="cs-CZ" sz="1500" dirty="0" smtClean="0">
                <a:latin typeface="Comic Sans MS" pitchFamily="66" charset="0"/>
                <a:hlinkClick r:id="rId4"/>
              </a:rPr>
              <a:t>&amp;ex=1#</a:t>
            </a:r>
            <a:r>
              <a:rPr lang="cs-CZ" sz="1500" dirty="0" err="1" smtClean="0">
                <a:latin typeface="Comic Sans MS" pitchFamily="66" charset="0"/>
                <a:hlinkClick r:id="rId4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4"/>
              </a:rPr>
              <a:t>:MP900448599|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[3] Dítě</a:t>
            </a:r>
            <a:r>
              <a:rPr lang="cs-CZ" sz="1500" i="1" dirty="0" smtClean="0">
                <a:latin typeface="Comic Sans MS" pitchFamily="66" charset="0"/>
              </a:rPr>
              <a:t>. 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i="1" dirty="0" smtClean="0">
                <a:latin typeface="Comic Sans MS" pitchFamily="66" charset="0"/>
              </a:rPr>
              <a:t> </a:t>
            </a:r>
            <a:r>
              <a:rPr lang="cs-CZ" sz="1500" dirty="0" smtClean="0">
                <a:latin typeface="Comic Sans MS" pitchFamily="66" charset="0"/>
              </a:rPr>
              <a:t>[online]. 2013 [cit. 2013-03-10]. Dostupné z: </a:t>
            </a:r>
            <a:r>
              <a:rPr lang="cs-CZ" sz="1500" dirty="0" smtClean="0">
                <a:latin typeface="Comic Sans MS" pitchFamily="66" charset="0"/>
                <a:hlinkClick r:id="rId5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5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5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5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5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5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5"/>
              </a:rPr>
              <a:t>=d%C3%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ADt</a:t>
            </a:r>
            <a:r>
              <a:rPr lang="cs-CZ" sz="1500" dirty="0" smtClean="0">
                <a:latin typeface="Comic Sans MS" pitchFamily="66" charset="0"/>
                <a:hlinkClick r:id="rId5"/>
              </a:rPr>
              <a:t>%C4%9B&amp;ex=1#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5"/>
              </a:rPr>
              <a:t>:MP900448383|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[4] Babička.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dirty="0" smtClean="0">
                <a:latin typeface="Comic Sans MS" pitchFamily="66" charset="0"/>
              </a:rPr>
              <a:t> [online]. 2013 [cit. 2013-03-10]. Dostupné z: </a:t>
            </a:r>
            <a:r>
              <a:rPr lang="cs-CZ" sz="1500" dirty="0" smtClean="0">
                <a:latin typeface="Comic Sans MS" pitchFamily="66" charset="0"/>
                <a:hlinkClick r:id="rId6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6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6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6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6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6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6"/>
              </a:rPr>
              <a:t>=babi%C4%8Dka&amp;ex=1#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6"/>
              </a:rPr>
              <a:t>:MP900438735|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[5] Kolo.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dirty="0" smtClean="0">
                <a:latin typeface="Comic Sans MS" pitchFamily="66" charset="0"/>
              </a:rPr>
              <a:t> [online]. 2013 [cit. 2013-03-10]. Dostupné z: </a:t>
            </a:r>
            <a:r>
              <a:rPr lang="cs-CZ" sz="1500" dirty="0" smtClean="0">
                <a:latin typeface="Comic Sans MS" pitchFamily="66" charset="0"/>
                <a:hlinkClick r:id="rId7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7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7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7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7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7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7"/>
              </a:rPr>
              <a:t>=kolo&amp;ex=1#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7"/>
              </a:rPr>
              <a:t>:MC900320518|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mt</a:t>
            </a:r>
            <a:r>
              <a:rPr lang="cs-CZ" sz="1500" dirty="0" smtClean="0">
                <a:latin typeface="Comic Sans MS" pitchFamily="66" charset="0"/>
                <a:hlinkClick r:id="rId7"/>
              </a:rPr>
              <a:t>:1|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[6] Auto.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dirty="0" smtClean="0">
                <a:latin typeface="Comic Sans MS" pitchFamily="66" charset="0"/>
              </a:rPr>
              <a:t> [online]. 2013 [cit. 2013-03-10]. Dostupné z: </a:t>
            </a:r>
            <a:r>
              <a:rPr lang="cs-CZ" sz="1500" dirty="0" smtClean="0">
                <a:latin typeface="Comic Sans MS" pitchFamily="66" charset="0"/>
                <a:hlinkClick r:id="rId8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8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8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8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8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8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8"/>
              </a:rPr>
              <a:t>=auto&amp;ex=1#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8"/>
              </a:rPr>
              <a:t>:MC900437099|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[7] Letadlo.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dirty="0" smtClean="0">
                <a:latin typeface="Comic Sans MS" pitchFamily="66" charset="0"/>
              </a:rPr>
              <a:t> [online]. 2013 [cit. 2013-03-10]. Dostupné z: </a:t>
            </a:r>
            <a:r>
              <a:rPr lang="cs-CZ" sz="1500" dirty="0" smtClean="0">
                <a:latin typeface="Comic Sans MS" pitchFamily="66" charset="0"/>
                <a:hlinkClick r:id="rId8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8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8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8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8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8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8"/>
              </a:rPr>
              <a:t>=letadlo&amp;ex=1#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8"/>
              </a:rPr>
              <a:t>:MC900441707|</a:t>
            </a:r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ctr"/>
            <a:r>
              <a:rPr lang="cs-CZ" sz="3400" dirty="0" smtClean="0">
                <a:latin typeface="Comic Sans MS" pitchFamily="66" charset="0"/>
              </a:rPr>
              <a:t>Zdroje</a:t>
            </a:r>
            <a:endParaRPr lang="cs-CZ" sz="3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5973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[8] Myš.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i="1" dirty="0" smtClean="0">
                <a:latin typeface="Comic Sans MS" pitchFamily="66" charset="0"/>
              </a:rPr>
              <a:t> </a:t>
            </a:r>
            <a:r>
              <a:rPr lang="cs-CZ" sz="1500" dirty="0" smtClean="0">
                <a:latin typeface="Comic Sans MS" pitchFamily="66" charset="0"/>
              </a:rPr>
              <a:t>[online]. 2013 [cit. 2013-03-10]. Dostupné  z: </a:t>
            </a:r>
            <a:r>
              <a:rPr lang="cs-CZ" sz="1500" dirty="0" smtClean="0">
                <a:latin typeface="Comic Sans MS" pitchFamily="66" charset="0"/>
                <a:hlinkClick r:id="rId2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2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2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2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2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2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2"/>
              </a:rPr>
              <a:t>=my%C5%A1&amp;ex=1#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2"/>
              </a:rPr>
              <a:t>:MC900345794|</a:t>
            </a:r>
            <a:r>
              <a:rPr lang="cs-CZ" sz="1500" dirty="0" err="1" smtClean="0">
                <a:latin typeface="Comic Sans MS" pitchFamily="66" charset="0"/>
                <a:hlinkClick r:id="rId2"/>
              </a:rPr>
              <a:t>mt</a:t>
            </a:r>
            <a:r>
              <a:rPr lang="cs-CZ" sz="1500" dirty="0" smtClean="0">
                <a:latin typeface="Comic Sans MS" pitchFamily="66" charset="0"/>
                <a:hlinkClick r:id="rId2"/>
              </a:rPr>
              <a:t>:1|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[9] Lev.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dirty="0" smtClean="0">
                <a:latin typeface="Comic Sans MS" pitchFamily="66" charset="0"/>
              </a:rPr>
              <a:t> [online]. 2013 [cit. 2013-03-10]. Dostupné  z: </a:t>
            </a:r>
            <a:r>
              <a:rPr lang="cs-CZ" sz="1500" dirty="0" smtClean="0">
                <a:latin typeface="Comic Sans MS" pitchFamily="66" charset="0"/>
                <a:hlinkClick r:id="rId3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3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3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3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3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3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3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3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3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3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3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3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3"/>
              </a:rPr>
              <a:t>=lev&amp;ex=1#</a:t>
            </a:r>
            <a:r>
              <a:rPr lang="cs-CZ" sz="1500" dirty="0" err="1" smtClean="0">
                <a:latin typeface="Comic Sans MS" pitchFamily="66" charset="0"/>
                <a:hlinkClick r:id="rId3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3"/>
              </a:rPr>
              <a:t>:MC900324444|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[10] Slon.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dirty="0" smtClean="0">
                <a:latin typeface="Comic Sans MS" pitchFamily="66" charset="0"/>
              </a:rPr>
              <a:t> [online]. 2013 [cit. 2013-03-10]. Dostupné  z: </a:t>
            </a:r>
            <a:r>
              <a:rPr lang="cs-CZ" sz="1500" dirty="0" smtClean="0">
                <a:latin typeface="Comic Sans MS" pitchFamily="66" charset="0"/>
                <a:hlinkClick r:id="rId4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4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4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4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4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4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4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4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4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4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4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4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4"/>
              </a:rPr>
              <a:t>=slon&amp;ex=1#</a:t>
            </a:r>
            <a:r>
              <a:rPr lang="cs-CZ" sz="1500" dirty="0" err="1" smtClean="0">
                <a:latin typeface="Comic Sans MS" pitchFamily="66" charset="0"/>
                <a:hlinkClick r:id="rId4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4"/>
              </a:rPr>
              <a:t>:MC900034160|</a:t>
            </a:r>
            <a:r>
              <a:rPr lang="cs-CZ" sz="1500" dirty="0" err="1" smtClean="0">
                <a:latin typeface="Comic Sans MS" pitchFamily="66" charset="0"/>
                <a:hlinkClick r:id="rId4"/>
              </a:rPr>
              <a:t>mt</a:t>
            </a:r>
            <a:r>
              <a:rPr lang="cs-CZ" sz="1500" dirty="0" smtClean="0">
                <a:latin typeface="Comic Sans MS" pitchFamily="66" charset="0"/>
                <a:hlinkClick r:id="rId4"/>
              </a:rPr>
              <a:t>:1|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[11] Ponožky.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dirty="0" smtClean="0">
                <a:latin typeface="Comic Sans MS" pitchFamily="66" charset="0"/>
              </a:rPr>
              <a:t> [online]. 2013 [cit. 2013-03-10]. Dostupné  z: </a:t>
            </a:r>
            <a:r>
              <a:rPr lang="cs-CZ" sz="1500" dirty="0" smtClean="0">
                <a:latin typeface="Comic Sans MS" pitchFamily="66" charset="0"/>
                <a:hlinkClick r:id="rId5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5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5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5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5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5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5"/>
              </a:rPr>
              <a:t>=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pono</a:t>
            </a:r>
            <a:r>
              <a:rPr lang="cs-CZ" sz="1500" dirty="0" smtClean="0">
                <a:latin typeface="Comic Sans MS" pitchFamily="66" charset="0"/>
                <a:hlinkClick r:id="rId5"/>
              </a:rPr>
              <a:t>%C5%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BEky</a:t>
            </a:r>
            <a:r>
              <a:rPr lang="cs-CZ" sz="1500" dirty="0" smtClean="0">
                <a:latin typeface="Comic Sans MS" pitchFamily="66" charset="0"/>
                <a:hlinkClick r:id="rId5"/>
              </a:rPr>
              <a:t>&amp;ex=1#</a:t>
            </a:r>
            <a:r>
              <a:rPr lang="cs-CZ" sz="1500" dirty="0" err="1" smtClean="0">
                <a:latin typeface="Comic Sans MS" pitchFamily="66" charset="0"/>
                <a:hlinkClick r:id="rId5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5"/>
              </a:rPr>
              <a:t>:MC900351512|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[12] Sukně.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dirty="0" smtClean="0">
                <a:latin typeface="Comic Sans MS" pitchFamily="66" charset="0"/>
              </a:rPr>
              <a:t> [online]. 2013 [cit. 2013-03-10]. Dostupné  z: </a:t>
            </a:r>
            <a:r>
              <a:rPr lang="cs-CZ" sz="1500" dirty="0" smtClean="0">
                <a:latin typeface="Comic Sans MS" pitchFamily="66" charset="0"/>
                <a:hlinkClick r:id="rId6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6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6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6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6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6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6"/>
              </a:rPr>
              <a:t>=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sukn</a:t>
            </a:r>
            <a:r>
              <a:rPr lang="cs-CZ" sz="1500" dirty="0" smtClean="0">
                <a:latin typeface="Comic Sans MS" pitchFamily="66" charset="0"/>
                <a:hlinkClick r:id="rId6"/>
              </a:rPr>
              <a:t>%C4%9B&amp;ex=1#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6"/>
              </a:rPr>
              <a:t>:MC900113322|</a:t>
            </a:r>
            <a:r>
              <a:rPr lang="cs-CZ" sz="1500" dirty="0" err="1" smtClean="0">
                <a:latin typeface="Comic Sans MS" pitchFamily="66" charset="0"/>
                <a:hlinkClick r:id="rId6"/>
              </a:rPr>
              <a:t>mt</a:t>
            </a:r>
            <a:r>
              <a:rPr lang="cs-CZ" sz="1500" dirty="0" smtClean="0">
                <a:latin typeface="Comic Sans MS" pitchFamily="66" charset="0"/>
                <a:hlinkClick r:id="rId6"/>
              </a:rPr>
              <a:t>:1|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[13] Prsten.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i="1" dirty="0" smtClean="0">
                <a:latin typeface="Comic Sans MS" pitchFamily="66" charset="0"/>
              </a:rPr>
              <a:t> </a:t>
            </a:r>
            <a:r>
              <a:rPr lang="cs-CZ" sz="1500" dirty="0" smtClean="0">
                <a:latin typeface="Comic Sans MS" pitchFamily="66" charset="0"/>
              </a:rPr>
              <a:t>[online]. 2013 [cit. 2013-03-10]. Dostupné  z: </a:t>
            </a:r>
            <a:r>
              <a:rPr lang="cs-CZ" sz="1500" dirty="0" smtClean="0">
                <a:latin typeface="Comic Sans MS" pitchFamily="66" charset="0"/>
                <a:hlinkClick r:id="rId7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7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7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7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7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7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7"/>
              </a:rPr>
              <a:t>=prsten&amp;ex=1#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7"/>
              </a:rPr>
              <a:t>:MC900215052|</a:t>
            </a:r>
            <a:r>
              <a:rPr lang="cs-CZ" sz="1500" dirty="0" err="1" smtClean="0">
                <a:latin typeface="Comic Sans MS" pitchFamily="66" charset="0"/>
                <a:hlinkClick r:id="rId7"/>
              </a:rPr>
              <a:t>mt</a:t>
            </a:r>
            <a:r>
              <a:rPr lang="cs-CZ" sz="1500" dirty="0" smtClean="0">
                <a:latin typeface="Comic Sans MS" pitchFamily="66" charset="0"/>
                <a:hlinkClick r:id="rId7"/>
              </a:rPr>
              <a:t>:1|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[14] Motorka.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i="1" dirty="0" smtClean="0">
                <a:latin typeface="Comic Sans MS" pitchFamily="66" charset="0"/>
              </a:rPr>
              <a:t> </a:t>
            </a:r>
            <a:r>
              <a:rPr lang="cs-CZ" sz="1500" dirty="0" smtClean="0">
                <a:latin typeface="Comic Sans MS" pitchFamily="66" charset="0"/>
              </a:rPr>
              <a:t>[online]. 2013 [cit. 2013-03-10]. Dostupné  z: </a:t>
            </a:r>
            <a:r>
              <a:rPr lang="cs-CZ" sz="1500" dirty="0" smtClean="0">
                <a:latin typeface="Comic Sans MS" pitchFamily="66" charset="0"/>
                <a:hlinkClick r:id="rId8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8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8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8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8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8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8"/>
              </a:rPr>
              <a:t>=motorka&amp;ex=1#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8"/>
              </a:rPr>
              <a:t>:MC900441294|</a:t>
            </a:r>
            <a:r>
              <a:rPr lang="cs-CZ" sz="1500" dirty="0" err="1" smtClean="0">
                <a:latin typeface="Comic Sans MS" pitchFamily="66" charset="0"/>
                <a:hlinkClick r:id="rId8"/>
              </a:rPr>
              <a:t>mt</a:t>
            </a:r>
            <a:r>
              <a:rPr lang="cs-CZ" sz="1500" dirty="0" smtClean="0">
                <a:latin typeface="Comic Sans MS" pitchFamily="66" charset="0"/>
                <a:hlinkClick r:id="rId8"/>
              </a:rPr>
              <a:t>:1|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[15] Nákladní auto.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i="1" dirty="0" smtClean="0">
                <a:latin typeface="Comic Sans MS" pitchFamily="66" charset="0"/>
              </a:rPr>
              <a:t> </a:t>
            </a:r>
            <a:r>
              <a:rPr lang="cs-CZ" sz="1500" dirty="0" smtClean="0">
                <a:latin typeface="Comic Sans MS" pitchFamily="66" charset="0"/>
              </a:rPr>
              <a:t>[online]. 2013 [cit. 2013-03-10]. Dostupné  z: </a:t>
            </a:r>
            <a:r>
              <a:rPr lang="cs-CZ" sz="1500" dirty="0" smtClean="0">
                <a:latin typeface="Comic Sans MS" pitchFamily="66" charset="0"/>
                <a:hlinkClick r:id="rId9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9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9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9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9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9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9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9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9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9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9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9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9"/>
              </a:rPr>
              <a:t>=n%C3%A1kladn%C3%AD+auto&amp;ex=1#</a:t>
            </a:r>
            <a:r>
              <a:rPr lang="cs-CZ" sz="1500" dirty="0" err="1" smtClean="0">
                <a:latin typeface="Comic Sans MS" pitchFamily="66" charset="0"/>
                <a:hlinkClick r:id="rId9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9"/>
              </a:rPr>
              <a:t>:MC900441741|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500" dirty="0" smtClean="0">
                <a:latin typeface="Comic Sans MS" pitchFamily="66" charset="0"/>
              </a:rPr>
              <a:t>[16] Vlak. </a:t>
            </a:r>
            <a:r>
              <a:rPr lang="cs-CZ" sz="1500" i="1" dirty="0" smtClean="0">
                <a:latin typeface="Comic Sans MS" pitchFamily="66" charset="0"/>
              </a:rPr>
              <a:t>Office.</a:t>
            </a:r>
            <a:r>
              <a:rPr lang="cs-CZ" sz="1500" i="1" dirty="0" err="1" smtClean="0">
                <a:latin typeface="Comic Sans MS" pitchFamily="66" charset="0"/>
              </a:rPr>
              <a:t>com</a:t>
            </a:r>
            <a:r>
              <a:rPr lang="cs-CZ" sz="1500" dirty="0" smtClean="0">
                <a:latin typeface="Comic Sans MS" pitchFamily="66" charset="0"/>
              </a:rPr>
              <a:t> [online]. 2013 [cit. 2013-03-10]. Dostupné  z: </a:t>
            </a:r>
            <a:r>
              <a:rPr lang="cs-CZ" sz="1500" dirty="0" smtClean="0">
                <a:latin typeface="Comic Sans MS" pitchFamily="66" charset="0"/>
                <a:hlinkClick r:id="rId10"/>
              </a:rPr>
              <a:t>http://office.</a:t>
            </a:r>
            <a:r>
              <a:rPr lang="cs-CZ" sz="1500" dirty="0" err="1" smtClean="0">
                <a:latin typeface="Comic Sans MS" pitchFamily="66" charset="0"/>
                <a:hlinkClick r:id="rId10"/>
              </a:rPr>
              <a:t>microsoft.com</a:t>
            </a:r>
            <a:r>
              <a:rPr lang="cs-CZ" sz="1500" dirty="0" smtClean="0">
                <a:latin typeface="Comic Sans MS" pitchFamily="66" charset="0"/>
                <a:hlinkClick r:id="rId10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10"/>
              </a:rPr>
              <a:t>cs</a:t>
            </a:r>
            <a:r>
              <a:rPr lang="cs-CZ" sz="1500" dirty="0" smtClean="0">
                <a:latin typeface="Comic Sans MS" pitchFamily="66" charset="0"/>
                <a:hlinkClick r:id="rId10"/>
              </a:rPr>
              <a:t>-</a:t>
            </a:r>
            <a:r>
              <a:rPr lang="cs-CZ" sz="1500" dirty="0" err="1" smtClean="0">
                <a:latin typeface="Comic Sans MS" pitchFamily="66" charset="0"/>
                <a:hlinkClick r:id="rId10"/>
              </a:rPr>
              <a:t>cz</a:t>
            </a:r>
            <a:r>
              <a:rPr lang="cs-CZ" sz="1500" dirty="0" smtClean="0">
                <a:latin typeface="Comic Sans MS" pitchFamily="66" charset="0"/>
                <a:hlinkClick r:id="rId10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10"/>
              </a:rPr>
              <a:t>images</a:t>
            </a:r>
            <a:r>
              <a:rPr lang="cs-CZ" sz="1500" dirty="0" smtClean="0">
                <a:latin typeface="Comic Sans MS" pitchFamily="66" charset="0"/>
                <a:hlinkClick r:id="rId10"/>
              </a:rPr>
              <a:t>/</a:t>
            </a:r>
            <a:r>
              <a:rPr lang="cs-CZ" sz="1500" dirty="0" err="1" smtClean="0">
                <a:latin typeface="Comic Sans MS" pitchFamily="66" charset="0"/>
                <a:hlinkClick r:id="rId10"/>
              </a:rPr>
              <a:t>results.aspx</a:t>
            </a:r>
            <a:r>
              <a:rPr lang="cs-CZ" sz="1500" dirty="0" smtClean="0">
                <a:latin typeface="Comic Sans MS" pitchFamily="66" charset="0"/>
                <a:hlinkClick r:id="rId10"/>
              </a:rPr>
              <a:t>?</a:t>
            </a:r>
            <a:r>
              <a:rPr lang="cs-CZ" sz="1500" dirty="0" err="1" smtClean="0">
                <a:latin typeface="Comic Sans MS" pitchFamily="66" charset="0"/>
                <a:hlinkClick r:id="rId10"/>
              </a:rPr>
              <a:t>qu</a:t>
            </a:r>
            <a:r>
              <a:rPr lang="cs-CZ" sz="1500" dirty="0" smtClean="0">
                <a:latin typeface="Comic Sans MS" pitchFamily="66" charset="0"/>
                <a:hlinkClick r:id="rId10"/>
              </a:rPr>
              <a:t>=vlak&amp;ex=1#</a:t>
            </a:r>
            <a:r>
              <a:rPr lang="cs-CZ" sz="1500" dirty="0" err="1" smtClean="0">
                <a:latin typeface="Comic Sans MS" pitchFamily="66" charset="0"/>
                <a:hlinkClick r:id="rId10"/>
              </a:rPr>
              <a:t>ai</a:t>
            </a:r>
            <a:r>
              <a:rPr lang="cs-CZ" sz="1500" dirty="0" smtClean="0">
                <a:latin typeface="Comic Sans MS" pitchFamily="66" charset="0"/>
                <a:hlinkClick r:id="rId10"/>
              </a:rPr>
              <a:t>:MC900326672|</a:t>
            </a:r>
            <a:r>
              <a:rPr lang="cs-CZ" sz="1500" dirty="0" err="1" smtClean="0">
                <a:latin typeface="Comic Sans MS" pitchFamily="66" charset="0"/>
                <a:hlinkClick r:id="rId10"/>
              </a:rPr>
              <a:t>mt</a:t>
            </a:r>
            <a:r>
              <a:rPr lang="cs-CZ" sz="1500" dirty="0" smtClean="0">
                <a:latin typeface="Comic Sans MS" pitchFamily="66" charset="0"/>
                <a:hlinkClick r:id="rId10"/>
              </a:rPr>
              <a:t>:1|</a:t>
            </a:r>
            <a:endParaRPr lang="cs-CZ" sz="1500" dirty="0" smtClean="0">
              <a:latin typeface="Comic Sans MS" pitchFamily="66" charset="0"/>
            </a:endParaRPr>
          </a:p>
          <a:p>
            <a:pPr>
              <a:buNone/>
            </a:pPr>
            <a:endParaRPr lang="cs-CZ" sz="1500" dirty="0" smtClean="0">
              <a:latin typeface="Comic Sans MS" pitchFamily="66" charset="0"/>
            </a:endParaRPr>
          </a:p>
          <a:p>
            <a:endParaRPr lang="cs-CZ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69586"/>
          </a:xfrm>
        </p:spPr>
        <p:txBody>
          <a:bodyPr>
            <a:normAutofit fontScale="90000"/>
          </a:bodyPr>
          <a:lstStyle/>
          <a:p>
            <a:pPr algn="l"/>
            <a:r>
              <a:rPr lang="cs-CZ" dirty="0" smtClean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cs-CZ" dirty="0" smtClean="0">
                <a:solidFill>
                  <a:schemeClr val="bg1">
                    <a:lumMod val="10000"/>
                  </a:schemeClr>
                </a:solidFill>
              </a:rPr>
            </a:br>
            <a:r>
              <a:rPr lang="cs-CZ" dirty="0" smtClean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cs-CZ" dirty="0" smtClean="0">
                <a:solidFill>
                  <a:schemeClr val="bg1">
                    <a:lumMod val="10000"/>
                  </a:schemeClr>
                </a:solidFill>
              </a:rPr>
            </a:br>
            <a:r>
              <a:rPr lang="cs-CZ" dirty="0" smtClean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cs-CZ" dirty="0" smtClean="0">
                <a:solidFill>
                  <a:schemeClr val="bg1">
                    <a:lumMod val="10000"/>
                  </a:schemeClr>
                </a:solidFill>
              </a:rPr>
            </a:br>
            <a:r>
              <a:rPr lang="cs-CZ" dirty="0" smtClean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cs-CZ" dirty="0" smtClean="0">
                <a:solidFill>
                  <a:schemeClr val="bg1">
                    <a:lumMod val="10000"/>
                  </a:schemeClr>
                </a:solidFill>
              </a:rPr>
            </a:br>
            <a:r>
              <a:rPr lang="cs-CZ" dirty="0" smtClean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cs-CZ" dirty="0" smtClean="0">
                <a:solidFill>
                  <a:schemeClr val="bg1">
                    <a:lumMod val="10000"/>
                  </a:schemeClr>
                </a:solidFill>
              </a:rPr>
            </a:br>
            <a:endParaRPr lang="cs-CZ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51520" y="2060848"/>
            <a:ext cx="8892480" cy="2376265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4000" b="1" dirty="0" err="1" smtClean="0">
                <a:solidFill>
                  <a:schemeClr val="tx1"/>
                </a:solidFill>
                <a:latin typeface="Comic Sans MS" pitchFamily="66" charset="0"/>
              </a:rPr>
              <a:t>Comparatives</a:t>
            </a:r>
            <a:r>
              <a:rPr lang="cs-CZ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cs-CZ" sz="4000" b="1" dirty="0" err="1" smtClean="0">
                <a:solidFill>
                  <a:schemeClr val="tx1"/>
                </a:solidFill>
                <a:latin typeface="Comic Sans MS" pitchFamily="66" charset="0"/>
              </a:rPr>
              <a:t>and</a:t>
            </a:r>
            <a:r>
              <a:rPr lang="cs-CZ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cs-CZ" sz="4000" b="1" dirty="0" err="1" smtClean="0">
                <a:solidFill>
                  <a:schemeClr val="tx1"/>
                </a:solidFill>
                <a:latin typeface="Comic Sans MS" pitchFamily="66" charset="0"/>
              </a:rPr>
              <a:t>Superlatives</a:t>
            </a:r>
            <a:r>
              <a:rPr lang="cs-CZ" sz="4000" b="1" dirty="0" smtClean="0">
                <a:solidFill>
                  <a:schemeClr val="tx1"/>
                </a:solidFill>
                <a:latin typeface="Comic Sans MS" pitchFamily="66" charset="0"/>
              </a:rPr>
              <a:t> – Part 2 (</a:t>
            </a:r>
            <a:r>
              <a:rPr lang="cs-CZ" sz="4000" b="1" dirty="0" err="1" smtClean="0">
                <a:solidFill>
                  <a:schemeClr val="tx1"/>
                </a:solidFill>
                <a:latin typeface="Comic Sans MS" pitchFamily="66" charset="0"/>
              </a:rPr>
              <a:t>Long</a:t>
            </a:r>
            <a:r>
              <a:rPr lang="cs-CZ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cs-CZ" sz="4000" b="1" dirty="0" err="1" smtClean="0">
                <a:solidFill>
                  <a:schemeClr val="tx1"/>
                </a:solidFill>
                <a:latin typeface="Comic Sans MS" pitchFamily="66" charset="0"/>
              </a:rPr>
              <a:t>Adjectives</a:t>
            </a:r>
            <a:r>
              <a:rPr lang="cs-CZ" sz="4000" b="1" dirty="0" smtClean="0">
                <a:solidFill>
                  <a:schemeClr val="tx1"/>
                </a:solidFill>
                <a:latin typeface="Comic Sans MS" pitchFamily="66" charset="0"/>
              </a:rPr>
              <a:t>)</a:t>
            </a:r>
          </a:p>
          <a:p>
            <a:pPr algn="ctr"/>
            <a:r>
              <a:rPr lang="cs-CZ" sz="4000" dirty="0" smtClean="0">
                <a:solidFill>
                  <a:schemeClr val="tx1"/>
                </a:solidFill>
                <a:latin typeface="Comic Sans MS" pitchFamily="66" charset="0"/>
              </a:rPr>
              <a:t>(druhý a třetí stupeň přídavných jmen)</a:t>
            </a:r>
            <a:endParaRPr lang="cs-CZ" sz="4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2"/>
          <p:cNvSpPr>
            <a:spLocks noGrp="1"/>
          </p:cNvSpPr>
          <p:nvPr>
            <p:ph type="title"/>
          </p:nvPr>
        </p:nvSpPr>
        <p:spPr>
          <a:xfrm>
            <a:off x="827584" y="1628800"/>
            <a:ext cx="7056784" cy="1800200"/>
          </a:xfrm>
        </p:spPr>
        <p:txBody>
          <a:bodyPr>
            <a:normAutofit/>
          </a:bodyPr>
          <a:lstStyle/>
          <a:p>
            <a:pPr algn="ctr"/>
            <a:r>
              <a:rPr lang="cs-CZ" sz="3800" cap="all" dirty="0" smtClean="0">
                <a:solidFill>
                  <a:srgbClr val="F67412"/>
                </a:solidFill>
                <a:latin typeface="Comic Sans MS" pitchFamily="66" charset="0"/>
              </a:rPr>
              <a:t>DLOUHÁ</a:t>
            </a:r>
            <a:r>
              <a:rPr lang="en-GB" sz="3800" cap="all" dirty="0" smtClean="0">
                <a:solidFill>
                  <a:srgbClr val="F67412"/>
                </a:solidFill>
              </a:rPr>
              <a:t> </a:t>
            </a:r>
            <a:r>
              <a:rPr lang="en-GB" sz="3800" cap="all" dirty="0" err="1" smtClean="0">
                <a:solidFill>
                  <a:srgbClr val="F67412"/>
                </a:solidFill>
                <a:latin typeface="Comic Sans MS" pitchFamily="66" charset="0"/>
              </a:rPr>
              <a:t>přídavná</a:t>
            </a:r>
            <a:r>
              <a:rPr lang="en-GB" sz="3800" cap="all" dirty="0" smtClean="0">
                <a:solidFill>
                  <a:srgbClr val="F67412"/>
                </a:solidFill>
              </a:rPr>
              <a:t> </a:t>
            </a:r>
            <a:r>
              <a:rPr lang="en-GB" sz="3800" cap="all" dirty="0" err="1" smtClean="0">
                <a:solidFill>
                  <a:srgbClr val="F67412"/>
                </a:solidFill>
                <a:latin typeface="Comic Sans MS" pitchFamily="66" charset="0"/>
              </a:rPr>
              <a:t>jména</a:t>
            </a:r>
            <a:r>
              <a:rPr lang="cs-CZ" sz="3800" cap="all" dirty="0" smtClean="0">
                <a:solidFill>
                  <a:srgbClr val="F67412"/>
                </a:solidFill>
                <a:latin typeface="Comic Sans MS" pitchFamily="66" charset="0"/>
              </a:rPr>
              <a:t/>
            </a:r>
            <a:br>
              <a:rPr lang="cs-CZ" sz="3800" cap="all" dirty="0" smtClean="0">
                <a:solidFill>
                  <a:srgbClr val="F67412"/>
                </a:solidFill>
                <a:latin typeface="Comic Sans MS" pitchFamily="66" charset="0"/>
              </a:rPr>
            </a:br>
            <a:r>
              <a:rPr lang="cs-CZ" sz="3800" b="0" dirty="0" smtClean="0">
                <a:solidFill>
                  <a:srgbClr val="F67412"/>
                </a:solidFill>
                <a:latin typeface="Comic Sans MS" pitchFamily="66" charset="0"/>
              </a:rPr>
              <a:t>(víceslabičná)</a:t>
            </a:r>
            <a:endParaRPr lang="cs-CZ" sz="3800" b="0" cap="all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450499"/>
          </a:xfrm>
        </p:spPr>
        <p:txBody>
          <a:bodyPr/>
          <a:lstStyle/>
          <a:p>
            <a:r>
              <a:rPr lang="en-GB" sz="2500" b="1" dirty="0" smtClean="0">
                <a:solidFill>
                  <a:srgbClr val="CF5D07"/>
                </a:solidFill>
                <a:latin typeface="Comic Sans MS" pitchFamily="66" charset="0"/>
              </a:rPr>
              <a:t>more</a:t>
            </a:r>
            <a:r>
              <a:rPr lang="en-GB" sz="2500" b="1" dirty="0" smtClean="0">
                <a:latin typeface="Comic Sans MS" pitchFamily="66" charset="0"/>
              </a:rPr>
              <a:t> + </a:t>
            </a:r>
            <a:r>
              <a:rPr lang="en-GB" sz="2500" b="1" dirty="0" err="1" smtClean="0">
                <a:latin typeface="Comic Sans MS" pitchFamily="66" charset="0"/>
              </a:rPr>
              <a:t>přídavné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jméno</a:t>
            </a:r>
            <a:endParaRPr lang="en-GB" sz="25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sz="2500" b="1" dirty="0" smtClean="0">
                <a:latin typeface="Comic Sans MS" pitchFamily="66" charset="0"/>
              </a:rPr>
              <a:t>	</a:t>
            </a:r>
            <a:r>
              <a:rPr lang="en-GB" sz="2500" b="1" i="1" dirty="0" smtClean="0">
                <a:latin typeface="Comic Sans MS" pitchFamily="66" charset="0"/>
              </a:rPr>
              <a:t>useful 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 </a:t>
            </a:r>
            <a:r>
              <a:rPr lang="en-GB" sz="2500" b="1" i="1" dirty="0" smtClean="0">
                <a:solidFill>
                  <a:srgbClr val="CF5D07"/>
                </a:solidFill>
                <a:latin typeface="Comic Sans MS" pitchFamily="66" charset="0"/>
              </a:rPr>
              <a:t>more</a:t>
            </a:r>
            <a:r>
              <a:rPr lang="en-GB" sz="2500" b="1" i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sz="2500" b="1" i="1" dirty="0" smtClean="0">
                <a:latin typeface="Comic Sans MS" pitchFamily="66" charset="0"/>
              </a:rPr>
              <a:t>useful</a:t>
            </a:r>
          </a:p>
          <a:p>
            <a:pPr>
              <a:buNone/>
            </a:pPr>
            <a:r>
              <a:rPr lang="en-GB" sz="2500" b="1" dirty="0" smtClean="0">
                <a:latin typeface="Comic Sans MS" pitchFamily="66" charset="0"/>
              </a:rPr>
              <a:t>	</a:t>
            </a:r>
            <a:r>
              <a:rPr lang="en-GB" sz="2500" b="1" i="1" dirty="0" smtClean="0">
                <a:latin typeface="Comic Sans MS" pitchFamily="66" charset="0"/>
              </a:rPr>
              <a:t>difficult 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 </a:t>
            </a:r>
            <a:r>
              <a:rPr lang="en-GB" sz="2500" b="1" i="1" dirty="0" smtClean="0">
                <a:solidFill>
                  <a:srgbClr val="CF5D07"/>
                </a:solidFill>
                <a:latin typeface="Comic Sans MS" pitchFamily="66" charset="0"/>
                <a:sym typeface="Wingdings"/>
              </a:rPr>
              <a:t>more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 difficult</a:t>
            </a:r>
          </a:p>
          <a:p>
            <a:pPr>
              <a:buNone/>
            </a:pPr>
            <a:endParaRPr lang="en-GB" sz="2500" b="1" i="1" dirty="0" smtClean="0">
              <a:latin typeface="Comic Sans MS" pitchFamily="66" charset="0"/>
              <a:sym typeface="Wingdings"/>
            </a:endParaRPr>
          </a:p>
          <a:p>
            <a:r>
              <a:rPr lang="en-GB" sz="2500" b="1" dirty="0" smtClean="0">
                <a:latin typeface="Comic Sans MS" pitchFamily="66" charset="0"/>
              </a:rPr>
              <a:t>ALE: </a:t>
            </a:r>
            <a:r>
              <a:rPr lang="en-GB" sz="2500" b="1" dirty="0" err="1" smtClean="0">
                <a:latin typeface="Comic Sans MS" pitchFamily="66" charset="0"/>
              </a:rPr>
              <a:t>přídavná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jména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zakončená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na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</a:rPr>
              <a:t>–y</a:t>
            </a:r>
            <a:r>
              <a:rPr lang="en-GB" sz="2500" b="1" dirty="0" smtClean="0">
                <a:latin typeface="Comic Sans MS" pitchFamily="66" charset="0"/>
              </a:rPr>
              <a:t>: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  <a:p>
            <a:pPr>
              <a:buNone/>
            </a:pP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</a:rPr>
              <a:t>		y </a:t>
            </a:r>
            <a:r>
              <a:rPr lang="en-GB" sz="2500" b="1" dirty="0" smtClean="0">
                <a:latin typeface="Comic Sans MS" pitchFamily="66" charset="0"/>
                <a:sym typeface="Wingdings"/>
              </a:rPr>
              <a:t>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 </a:t>
            </a:r>
            <a:r>
              <a:rPr lang="en-GB" sz="2500" b="1" dirty="0" err="1" smtClean="0">
                <a:solidFill>
                  <a:srgbClr val="FFC000"/>
                </a:solidFill>
                <a:latin typeface="Comic Sans MS" pitchFamily="66" charset="0"/>
                <a:sym typeface="Wingdings"/>
              </a:rPr>
              <a:t>i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 </a:t>
            </a:r>
            <a:r>
              <a:rPr lang="en-GB" sz="2500" b="1" dirty="0" smtClean="0">
                <a:latin typeface="Comic Sans MS" pitchFamily="66" charset="0"/>
                <a:sym typeface="Wingdings"/>
              </a:rPr>
              <a:t>+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 </a:t>
            </a:r>
            <a:r>
              <a:rPr lang="en-GB" sz="2500" b="1" dirty="0" err="1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er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  <a:p>
            <a:pPr>
              <a:buNone/>
            </a:pPr>
            <a:r>
              <a:rPr lang="en-GB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smtClean="0">
                <a:latin typeface="Comic Sans MS" pitchFamily="66" charset="0"/>
              </a:rPr>
              <a:t>		</a:t>
            </a:r>
            <a:r>
              <a:rPr lang="en-GB" sz="2500" b="1" i="1" dirty="0" smtClean="0">
                <a:latin typeface="Comic Sans MS" pitchFamily="66" charset="0"/>
              </a:rPr>
              <a:t>happ</a:t>
            </a:r>
            <a:r>
              <a:rPr lang="en-GB" sz="2500" b="1" i="1" dirty="0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  <a:r>
              <a:rPr lang="en-GB" sz="2500" b="1" i="1" dirty="0" smtClean="0">
                <a:latin typeface="Comic Sans MS" pitchFamily="66" charset="0"/>
              </a:rPr>
              <a:t> 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 </a:t>
            </a:r>
            <a:r>
              <a:rPr lang="en-GB" sz="2500" b="1" i="1" dirty="0" smtClean="0">
                <a:latin typeface="Comic Sans MS" pitchFamily="66" charset="0"/>
              </a:rPr>
              <a:t>happ</a:t>
            </a:r>
            <a:r>
              <a:rPr lang="en-GB" sz="2500" b="1" i="1" dirty="0" smtClean="0">
                <a:solidFill>
                  <a:srgbClr val="FFC000"/>
                </a:solidFill>
                <a:latin typeface="Comic Sans MS" pitchFamily="66" charset="0"/>
              </a:rPr>
              <a:t>i</a:t>
            </a:r>
            <a:r>
              <a:rPr lang="en-GB" sz="2500" b="1" i="1" dirty="0" smtClean="0">
                <a:solidFill>
                  <a:srgbClr val="FF0000"/>
                </a:solidFill>
                <a:latin typeface="Comic Sans MS" pitchFamily="66" charset="0"/>
              </a:rPr>
              <a:t>er </a:t>
            </a:r>
          </a:p>
          <a:p>
            <a:endParaRPr lang="en-GB" i="1" dirty="0" smtClean="0">
              <a:sym typeface="Wingdings"/>
            </a:endParaRPr>
          </a:p>
          <a:p>
            <a:pPr>
              <a:buNone/>
            </a:pPr>
            <a:endParaRPr lang="en-GB" dirty="0"/>
          </a:p>
        </p:txBody>
      </p:sp>
      <p:sp>
        <p:nvSpPr>
          <p:cNvPr id="7" name="Nadpis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cs-CZ" sz="3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2. stupeň – dlouhá přídavná jména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500" b="1" dirty="0" smtClean="0">
                <a:solidFill>
                  <a:srgbClr val="CF5D07"/>
                </a:solidFill>
                <a:latin typeface="Comic Sans MS" pitchFamily="66" charset="0"/>
              </a:rPr>
              <a:t>the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sz="2500" b="1" dirty="0" smtClean="0">
                <a:solidFill>
                  <a:srgbClr val="CF5D07"/>
                </a:solidFill>
                <a:latin typeface="Comic Sans MS" pitchFamily="66" charset="0"/>
              </a:rPr>
              <a:t>most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sz="2500" b="1" dirty="0" smtClean="0">
                <a:latin typeface="Comic Sans MS" pitchFamily="66" charset="0"/>
              </a:rPr>
              <a:t>+ </a:t>
            </a:r>
            <a:r>
              <a:rPr lang="en-GB" sz="2500" b="1" dirty="0" err="1" smtClean="0">
                <a:latin typeface="Comic Sans MS" pitchFamily="66" charset="0"/>
              </a:rPr>
              <a:t>přídavné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jméno</a:t>
            </a:r>
            <a:endParaRPr lang="en-GB" sz="25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sz="2500" b="1" dirty="0" smtClean="0">
                <a:latin typeface="Comic Sans MS" pitchFamily="66" charset="0"/>
              </a:rPr>
              <a:t>	</a:t>
            </a:r>
            <a:r>
              <a:rPr lang="en-GB" sz="2500" b="1" i="1" dirty="0" smtClean="0">
                <a:latin typeface="Comic Sans MS" pitchFamily="66" charset="0"/>
              </a:rPr>
              <a:t>modern 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 </a:t>
            </a:r>
            <a:r>
              <a:rPr lang="en-GB" sz="2500" b="1" i="1" dirty="0" smtClean="0">
                <a:solidFill>
                  <a:srgbClr val="CF5D07"/>
                </a:solidFill>
                <a:latin typeface="Comic Sans MS" pitchFamily="66" charset="0"/>
              </a:rPr>
              <a:t>the</a:t>
            </a:r>
            <a:r>
              <a:rPr lang="en-GB" sz="2500" b="1" i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sz="2500" b="1" i="1" dirty="0" smtClean="0">
                <a:solidFill>
                  <a:srgbClr val="CF5D07"/>
                </a:solidFill>
                <a:latin typeface="Comic Sans MS" pitchFamily="66" charset="0"/>
              </a:rPr>
              <a:t>most</a:t>
            </a:r>
            <a:r>
              <a:rPr lang="en-GB" sz="2500" b="1" i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sz="2500" b="1" i="1" dirty="0" smtClean="0">
                <a:latin typeface="Comic Sans MS" pitchFamily="66" charset="0"/>
              </a:rPr>
              <a:t>modern</a:t>
            </a:r>
          </a:p>
          <a:p>
            <a:pPr>
              <a:buNone/>
            </a:pPr>
            <a:r>
              <a:rPr lang="en-GB" sz="2500" b="1" dirty="0" smtClean="0">
                <a:latin typeface="Comic Sans MS" pitchFamily="66" charset="0"/>
              </a:rPr>
              <a:t>	</a:t>
            </a:r>
            <a:r>
              <a:rPr lang="en-GB" sz="2500" b="1" i="1" dirty="0" smtClean="0">
                <a:latin typeface="Comic Sans MS" pitchFamily="66" charset="0"/>
              </a:rPr>
              <a:t>intelligent 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 </a:t>
            </a:r>
            <a:r>
              <a:rPr lang="en-GB" sz="2500" b="1" i="1" dirty="0" smtClean="0">
                <a:solidFill>
                  <a:srgbClr val="CF5D07"/>
                </a:solidFill>
                <a:latin typeface="Comic Sans MS" pitchFamily="66" charset="0"/>
              </a:rPr>
              <a:t>the</a:t>
            </a:r>
            <a:r>
              <a:rPr lang="en-GB" sz="2500" b="1" i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sz="2500" b="1" i="1" dirty="0" smtClean="0">
                <a:solidFill>
                  <a:srgbClr val="CF5D07"/>
                </a:solidFill>
                <a:latin typeface="Comic Sans MS" pitchFamily="66" charset="0"/>
              </a:rPr>
              <a:t>most</a:t>
            </a:r>
            <a:r>
              <a:rPr lang="en-GB" sz="2500" b="1" i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sz="2500" b="1" i="1" dirty="0" smtClean="0">
                <a:latin typeface="Comic Sans MS" pitchFamily="66" charset="0"/>
              </a:rPr>
              <a:t>intelligent</a:t>
            </a:r>
          </a:p>
          <a:p>
            <a:pPr>
              <a:buNone/>
            </a:pPr>
            <a:endParaRPr lang="en-GB" sz="2500" b="1" i="1" dirty="0" smtClean="0">
              <a:latin typeface="Comic Sans MS" pitchFamily="66" charset="0"/>
            </a:endParaRPr>
          </a:p>
          <a:p>
            <a:r>
              <a:rPr lang="en-GB" sz="2500" b="1" dirty="0" smtClean="0">
                <a:latin typeface="Comic Sans MS" pitchFamily="66" charset="0"/>
              </a:rPr>
              <a:t>ALE: </a:t>
            </a:r>
            <a:r>
              <a:rPr lang="en-GB" sz="2500" b="1" dirty="0" err="1" smtClean="0">
                <a:latin typeface="Comic Sans MS" pitchFamily="66" charset="0"/>
              </a:rPr>
              <a:t>přídavná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jména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zakončená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na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</a:rPr>
              <a:t>–y</a:t>
            </a:r>
            <a:r>
              <a:rPr lang="en-GB" sz="2500" b="1" dirty="0" smtClean="0">
                <a:latin typeface="Comic Sans MS" pitchFamily="66" charset="0"/>
              </a:rPr>
              <a:t>: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  <a:p>
            <a:pPr>
              <a:buNone/>
            </a:pP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</a:rPr>
              <a:t>		y </a:t>
            </a:r>
            <a:r>
              <a:rPr lang="en-GB" sz="2500" b="1" dirty="0" smtClean="0">
                <a:latin typeface="Comic Sans MS" pitchFamily="66" charset="0"/>
                <a:sym typeface="Wingdings"/>
              </a:rPr>
              <a:t>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 </a:t>
            </a:r>
            <a:r>
              <a:rPr lang="en-GB" sz="2500" b="1" dirty="0" err="1" smtClean="0">
                <a:solidFill>
                  <a:srgbClr val="FFC000"/>
                </a:solidFill>
                <a:latin typeface="Comic Sans MS" pitchFamily="66" charset="0"/>
                <a:sym typeface="Wingdings"/>
              </a:rPr>
              <a:t>i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 </a:t>
            </a:r>
            <a:r>
              <a:rPr lang="en-GB" sz="2500" b="1" dirty="0" smtClean="0">
                <a:latin typeface="Comic Sans MS" pitchFamily="66" charset="0"/>
                <a:sym typeface="Wingdings"/>
              </a:rPr>
              <a:t>+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 </a:t>
            </a:r>
            <a:r>
              <a:rPr lang="en-GB" sz="2500" b="1" dirty="0" err="1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er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  <a:p>
            <a:pPr>
              <a:buNone/>
            </a:pPr>
            <a:r>
              <a:rPr lang="en-GB" sz="2500" b="1" i="1" dirty="0" smtClean="0">
                <a:solidFill>
                  <a:srgbClr val="FF0000"/>
                </a:solidFill>
                <a:latin typeface="Comic Sans MS" pitchFamily="66" charset="0"/>
              </a:rPr>
              <a:t>	</a:t>
            </a:r>
            <a:r>
              <a:rPr lang="cs-CZ" sz="2500" b="1" i="1" dirty="0" smtClean="0">
                <a:solidFill>
                  <a:srgbClr val="FF0000"/>
                </a:solidFill>
                <a:latin typeface="Comic Sans MS" pitchFamily="66" charset="0"/>
              </a:rPr>
              <a:t>	</a:t>
            </a:r>
            <a:r>
              <a:rPr lang="en-GB" sz="2500" b="1" i="1" dirty="0" smtClean="0">
                <a:latin typeface="Comic Sans MS" pitchFamily="66" charset="0"/>
              </a:rPr>
              <a:t>easy 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</a:t>
            </a:r>
            <a:r>
              <a:rPr lang="en-GB" sz="2500" b="1" i="1" dirty="0" smtClean="0">
                <a:latin typeface="Comic Sans MS" pitchFamily="66" charset="0"/>
              </a:rPr>
              <a:t> </a:t>
            </a:r>
            <a:r>
              <a:rPr lang="en-GB" sz="2500" b="1" i="1" dirty="0" smtClean="0">
                <a:solidFill>
                  <a:srgbClr val="FF0000"/>
                </a:solidFill>
                <a:latin typeface="Comic Sans MS" pitchFamily="66" charset="0"/>
              </a:rPr>
              <a:t>the</a:t>
            </a:r>
            <a:r>
              <a:rPr lang="en-GB" sz="2500" b="1" i="1" dirty="0" smtClean="0">
                <a:latin typeface="Comic Sans MS" pitchFamily="66" charset="0"/>
              </a:rPr>
              <a:t> eas</a:t>
            </a:r>
            <a:r>
              <a:rPr lang="en-GB" sz="2500" b="1" i="1" dirty="0" smtClean="0">
                <a:solidFill>
                  <a:srgbClr val="FFC000"/>
                </a:solidFill>
                <a:latin typeface="Comic Sans MS" pitchFamily="66" charset="0"/>
              </a:rPr>
              <a:t>i</a:t>
            </a:r>
            <a:r>
              <a:rPr lang="en-GB" sz="2500" b="1" i="1" dirty="0" smtClean="0">
                <a:solidFill>
                  <a:srgbClr val="FF0000"/>
                </a:solidFill>
                <a:latin typeface="Comic Sans MS" pitchFamily="66" charset="0"/>
              </a:rPr>
              <a:t>est</a:t>
            </a:r>
          </a:p>
          <a:p>
            <a:pPr>
              <a:buNone/>
            </a:pPr>
            <a:endParaRPr lang="en-GB" i="1" dirty="0"/>
          </a:p>
        </p:txBody>
      </p:sp>
      <p:sp>
        <p:nvSpPr>
          <p:cNvPr id="5" name="Nadpis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cs-CZ" sz="3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3. stupeň – dlouhá přídavná jména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35496" y="1412776"/>
          <a:ext cx="9108504" cy="445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8472"/>
                <a:gridCol w="488472"/>
                <a:gridCol w="488472"/>
                <a:gridCol w="488472"/>
                <a:gridCol w="488472"/>
                <a:gridCol w="488472"/>
                <a:gridCol w="488472"/>
                <a:gridCol w="488472"/>
                <a:gridCol w="488472"/>
                <a:gridCol w="488472"/>
                <a:gridCol w="488472"/>
                <a:gridCol w="488472"/>
                <a:gridCol w="488472"/>
                <a:gridCol w="488472"/>
                <a:gridCol w="2269896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NEJRYCHLEJŠÍ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NEJKRÁSNĚJŠÍ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NEJHLUBŠÍ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NEJKRATŠÍ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NEJBLIŽŠÍ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NEJVYŠŠÍ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NEJŠŤASTNĚJŠÍ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NEJLEPŠÍ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NEJTĚŽŠÍ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NEJSTATEČNĚJŠÍ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NEJHEZČÍ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latin typeface="Comic Sans MS" pitchFamily="66" charset="0"/>
                        </a:rPr>
                        <a:t>NEJHORŠÍ</a:t>
                      </a:r>
                      <a:endParaRPr lang="en-GB" sz="17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smtClean="0">
                <a:solidFill>
                  <a:schemeClr val="tx1"/>
                </a:solidFill>
                <a:effectLst/>
                <a:latin typeface="Comic Sans MS" pitchFamily="66" charset="0"/>
              </a:rPr>
              <a:t>Complete the crossword puzzle.</a:t>
            </a:r>
            <a:endParaRPr lang="en-US" sz="2400"/>
          </a:p>
        </p:txBody>
      </p:sp>
      <p:sp>
        <p:nvSpPr>
          <p:cNvPr id="5" name="TextovéPole 4"/>
          <p:cNvSpPr txBox="1"/>
          <p:nvPr/>
        </p:nvSpPr>
        <p:spPr>
          <a:xfrm>
            <a:off x="2483768" y="141277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F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987824" y="141277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491880" y="141277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S</a:t>
            </a:r>
            <a:endParaRPr lang="en-US">
              <a:latin typeface="Comic Sans MS" pitchFamily="66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491880" y="18448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U</a:t>
            </a:r>
            <a:endParaRPr lang="en-US"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3995936" y="141277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T</a:t>
            </a:r>
            <a:endParaRPr lang="en-US">
              <a:latin typeface="Comic Sans MS" pitchFamily="66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4499992" y="141277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E</a:t>
            </a:r>
            <a:endParaRPr lang="en-US">
              <a:latin typeface="Comic Sans MS" pitchFamily="66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932040" y="141277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S</a:t>
            </a:r>
            <a:endParaRPr lang="en-US">
              <a:latin typeface="Comic Sans MS" pitchFamily="66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5436096" y="141277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T</a:t>
            </a:r>
            <a:endParaRPr lang="en-US">
              <a:latin typeface="Comic Sans MS" pitchFamily="66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491880" y="2204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P</a:t>
            </a:r>
            <a:endParaRPr lang="en-US">
              <a:latin typeface="Comic Sans MS" pitchFamily="66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3491880" y="25649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491880" y="292494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R</a:t>
            </a:r>
            <a:endParaRPr lang="en-US">
              <a:latin typeface="Comic Sans MS" pitchFamily="66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2483768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E</a:t>
            </a:r>
            <a:endParaRPr lang="en-US">
              <a:latin typeface="Comic Sans MS" pitchFamily="66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3995936" y="18448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T</a:t>
            </a:r>
            <a:endParaRPr lang="en-US">
              <a:latin typeface="Comic Sans MS" pitchFamily="66" charset="0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4499992" y="18448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I</a:t>
            </a:r>
            <a:endParaRPr lang="en-US">
              <a:latin typeface="Comic Sans MS" pitchFamily="66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3995936" y="2204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3491880" y="328498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L</a:t>
            </a:r>
            <a:endParaRPr lang="en-US">
              <a:latin typeface="Comic Sans MS" pitchFamily="66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4932040" y="18448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F</a:t>
            </a:r>
            <a:endParaRPr lang="en-US">
              <a:latin typeface="Comic Sans MS" pitchFamily="66" charset="0"/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5436096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U</a:t>
            </a:r>
            <a:endParaRPr lang="en-US">
              <a:latin typeface="Comic Sans MS" pitchFamily="66" charset="0"/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5940152" y="18448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L</a:t>
            </a:r>
            <a:endParaRPr lang="en-US">
              <a:latin typeface="Comic Sans MS" pitchFamily="66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3491880" y="36450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3491880" y="40050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4499992" y="2204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4932040" y="22048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T</a:t>
            </a:r>
            <a:endParaRPr lang="en-US">
              <a:latin typeface="Comic Sans MS" pitchFamily="66" charset="0"/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3491880" y="43651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I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9" name="TextovéPole 28"/>
          <p:cNvSpPr txBox="1"/>
          <p:nvPr/>
        </p:nvSpPr>
        <p:spPr>
          <a:xfrm>
            <a:off x="3491880" y="479715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V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3491880" y="515719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1" name="TextovéPole 30"/>
          <p:cNvSpPr txBox="1"/>
          <p:nvPr/>
        </p:nvSpPr>
        <p:spPr>
          <a:xfrm>
            <a:off x="3491880" y="55172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2" name="TextovéPole 31"/>
          <p:cNvSpPr txBox="1"/>
          <p:nvPr/>
        </p:nvSpPr>
        <p:spPr>
          <a:xfrm>
            <a:off x="2987824" y="18448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A</a:t>
            </a:r>
            <a:endParaRPr lang="en-US">
              <a:latin typeface="Comic Sans MS" pitchFamily="66" charset="0"/>
            </a:endParaRPr>
          </a:p>
        </p:txBody>
      </p:sp>
      <p:sp>
        <p:nvSpPr>
          <p:cNvPr id="33" name="TextovéPole 32"/>
          <p:cNvSpPr txBox="1"/>
          <p:nvPr/>
        </p:nvSpPr>
        <p:spPr>
          <a:xfrm>
            <a:off x="2051720" y="18448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B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4" name="TextovéPole 33"/>
          <p:cNvSpPr txBox="1"/>
          <p:nvPr/>
        </p:nvSpPr>
        <p:spPr>
          <a:xfrm>
            <a:off x="2987824" y="2204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E</a:t>
            </a:r>
            <a:endParaRPr lang="en-US">
              <a:latin typeface="Comic Sans MS" pitchFamily="66" charset="0"/>
            </a:endParaRPr>
          </a:p>
        </p:txBody>
      </p:sp>
      <p:sp>
        <p:nvSpPr>
          <p:cNvPr id="35" name="TextovéPole 34"/>
          <p:cNvSpPr txBox="1"/>
          <p:nvPr/>
        </p:nvSpPr>
        <p:spPr>
          <a:xfrm>
            <a:off x="2987824" y="55172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R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2051720" y="55172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W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7" name="TextovéPole 36"/>
          <p:cNvSpPr txBox="1"/>
          <p:nvPr/>
        </p:nvSpPr>
        <p:spPr>
          <a:xfrm>
            <a:off x="2555776" y="55172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O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8" name="TextovéPole 37"/>
          <p:cNvSpPr txBox="1"/>
          <p:nvPr/>
        </p:nvSpPr>
        <p:spPr>
          <a:xfrm>
            <a:off x="3995936" y="55172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Comic Sans MS" pitchFamily="66" charset="0"/>
              </a:rPr>
              <a:t>T</a:t>
            </a:r>
            <a:endParaRPr lang="en-US">
              <a:latin typeface="Comic Sans MS" pitchFamily="66" charset="0"/>
            </a:endParaRPr>
          </a:p>
        </p:txBody>
      </p:sp>
      <p:sp>
        <p:nvSpPr>
          <p:cNvPr id="39" name="TextovéPole 38"/>
          <p:cNvSpPr txBox="1"/>
          <p:nvPr/>
        </p:nvSpPr>
        <p:spPr>
          <a:xfrm>
            <a:off x="3995936" y="515719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0" name="TextovéPole 39"/>
          <p:cNvSpPr txBox="1"/>
          <p:nvPr/>
        </p:nvSpPr>
        <p:spPr>
          <a:xfrm>
            <a:off x="4499992" y="515719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1" name="TextovéPole 40"/>
          <p:cNvSpPr txBox="1"/>
          <p:nvPr/>
        </p:nvSpPr>
        <p:spPr>
          <a:xfrm>
            <a:off x="3995936" y="479715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2" name="TextovéPole 41"/>
          <p:cNvSpPr txBox="1"/>
          <p:nvPr/>
        </p:nvSpPr>
        <p:spPr>
          <a:xfrm>
            <a:off x="4499992" y="479715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3" name="TextovéPole 42"/>
          <p:cNvSpPr txBox="1"/>
          <p:nvPr/>
        </p:nvSpPr>
        <p:spPr>
          <a:xfrm>
            <a:off x="4932040" y="47971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4" name="TextovéPole 43"/>
          <p:cNvSpPr txBox="1"/>
          <p:nvPr/>
        </p:nvSpPr>
        <p:spPr>
          <a:xfrm>
            <a:off x="3995936" y="43651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6" name="TextovéPole 45"/>
          <p:cNvSpPr txBox="1"/>
          <p:nvPr/>
        </p:nvSpPr>
        <p:spPr>
          <a:xfrm>
            <a:off x="2987824" y="40050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7" name="TextovéPole 46"/>
          <p:cNvSpPr txBox="1"/>
          <p:nvPr/>
        </p:nvSpPr>
        <p:spPr>
          <a:xfrm>
            <a:off x="2987824" y="36450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H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8" name="TextovéPole 47"/>
          <p:cNvSpPr txBox="1"/>
          <p:nvPr/>
        </p:nvSpPr>
        <p:spPr>
          <a:xfrm>
            <a:off x="4499992" y="25649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9" name="TextovéPole 48"/>
          <p:cNvSpPr txBox="1"/>
          <p:nvPr/>
        </p:nvSpPr>
        <p:spPr>
          <a:xfrm>
            <a:off x="3995936" y="25649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0" name="TextovéPole 49"/>
          <p:cNvSpPr txBox="1"/>
          <p:nvPr/>
        </p:nvSpPr>
        <p:spPr>
          <a:xfrm>
            <a:off x="4499992" y="292494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1" name="TextovéPole 50"/>
          <p:cNvSpPr txBox="1"/>
          <p:nvPr/>
        </p:nvSpPr>
        <p:spPr>
          <a:xfrm>
            <a:off x="4932040" y="29249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2" name="TextovéPole 51"/>
          <p:cNvSpPr txBox="1"/>
          <p:nvPr/>
        </p:nvSpPr>
        <p:spPr>
          <a:xfrm>
            <a:off x="3995936" y="292494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3" name="TextovéPole 52"/>
          <p:cNvSpPr txBox="1"/>
          <p:nvPr/>
        </p:nvSpPr>
        <p:spPr>
          <a:xfrm>
            <a:off x="3995936" y="328498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L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4" name="TextovéPole 53"/>
          <p:cNvSpPr txBox="1"/>
          <p:nvPr/>
        </p:nvSpPr>
        <p:spPr>
          <a:xfrm>
            <a:off x="1043608" y="25649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6" name="TextovéPole 55"/>
          <p:cNvSpPr txBox="1"/>
          <p:nvPr/>
        </p:nvSpPr>
        <p:spPr>
          <a:xfrm>
            <a:off x="2987824" y="25649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7" name="TextovéPole 56"/>
          <p:cNvSpPr txBox="1"/>
          <p:nvPr/>
        </p:nvSpPr>
        <p:spPr>
          <a:xfrm>
            <a:off x="2483768" y="25649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8" name="TextovéPole 57"/>
          <p:cNvSpPr txBox="1"/>
          <p:nvPr/>
        </p:nvSpPr>
        <p:spPr>
          <a:xfrm>
            <a:off x="0" y="184482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M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9" name="TextovéPole 58"/>
          <p:cNvSpPr txBox="1"/>
          <p:nvPr/>
        </p:nvSpPr>
        <p:spPr>
          <a:xfrm>
            <a:off x="539552" y="18448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O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0" name="TextovéPole 59"/>
          <p:cNvSpPr txBox="1"/>
          <p:nvPr/>
        </p:nvSpPr>
        <p:spPr>
          <a:xfrm>
            <a:off x="1043608" y="18448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1" name="TextovéPole 60"/>
          <p:cNvSpPr txBox="1"/>
          <p:nvPr/>
        </p:nvSpPr>
        <p:spPr>
          <a:xfrm>
            <a:off x="1547664" y="18448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2" name="TextovéPole 61"/>
          <p:cNvSpPr txBox="1"/>
          <p:nvPr/>
        </p:nvSpPr>
        <p:spPr>
          <a:xfrm>
            <a:off x="1547664" y="25649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H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3" name="TextovéPole 62"/>
          <p:cNvSpPr txBox="1"/>
          <p:nvPr/>
        </p:nvSpPr>
        <p:spPr>
          <a:xfrm>
            <a:off x="2051720" y="25649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O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4" name="TextovéPole 63"/>
          <p:cNvSpPr txBox="1"/>
          <p:nvPr/>
        </p:nvSpPr>
        <p:spPr>
          <a:xfrm>
            <a:off x="2051720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D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5" name="TextovéPole 64"/>
          <p:cNvSpPr txBox="1"/>
          <p:nvPr/>
        </p:nvSpPr>
        <p:spPr>
          <a:xfrm>
            <a:off x="2483768" y="22048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6" name="TextovéPole 65"/>
          <p:cNvSpPr txBox="1"/>
          <p:nvPr/>
        </p:nvSpPr>
        <p:spPr>
          <a:xfrm>
            <a:off x="2051720" y="292494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N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7" name="TextovéPole 66"/>
          <p:cNvSpPr txBox="1"/>
          <p:nvPr/>
        </p:nvSpPr>
        <p:spPr>
          <a:xfrm>
            <a:off x="2483768" y="29249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8" name="TextovéPole 67"/>
          <p:cNvSpPr txBox="1"/>
          <p:nvPr/>
        </p:nvSpPr>
        <p:spPr>
          <a:xfrm>
            <a:off x="2987824" y="292494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A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9" name="TextovéPole 68"/>
          <p:cNvSpPr txBox="1"/>
          <p:nvPr/>
        </p:nvSpPr>
        <p:spPr>
          <a:xfrm>
            <a:off x="2987824" y="3284984"/>
            <a:ext cx="584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A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0" name="TextovéPole 69"/>
          <p:cNvSpPr txBox="1"/>
          <p:nvPr/>
        </p:nvSpPr>
        <p:spPr>
          <a:xfrm>
            <a:off x="2483768" y="328498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1" name="TextovéPole 70"/>
          <p:cNvSpPr txBox="1"/>
          <p:nvPr/>
        </p:nvSpPr>
        <p:spPr>
          <a:xfrm>
            <a:off x="4499992" y="328498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2" name="TextovéPole 71"/>
          <p:cNvSpPr txBox="1"/>
          <p:nvPr/>
        </p:nvSpPr>
        <p:spPr>
          <a:xfrm>
            <a:off x="4932040" y="328498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3" name="TextovéPole 72"/>
          <p:cNvSpPr txBox="1"/>
          <p:nvPr/>
        </p:nvSpPr>
        <p:spPr>
          <a:xfrm>
            <a:off x="5436096" y="328498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4" name="TextovéPole 73"/>
          <p:cNvSpPr txBox="1"/>
          <p:nvPr/>
        </p:nvSpPr>
        <p:spPr>
          <a:xfrm>
            <a:off x="3995936" y="36450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P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5" name="TextovéPole 74"/>
          <p:cNvSpPr txBox="1"/>
          <p:nvPr/>
        </p:nvSpPr>
        <p:spPr>
          <a:xfrm>
            <a:off x="2051720" y="5157192"/>
            <a:ext cx="584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N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6" name="TextovéPole 75"/>
          <p:cNvSpPr txBox="1"/>
          <p:nvPr/>
        </p:nvSpPr>
        <p:spPr>
          <a:xfrm>
            <a:off x="2051720" y="479715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B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7" name="TextovéPole 76"/>
          <p:cNvSpPr txBox="1"/>
          <p:nvPr/>
        </p:nvSpPr>
        <p:spPr>
          <a:xfrm>
            <a:off x="2987824" y="515719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C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8" name="TextovéPole 77"/>
          <p:cNvSpPr txBox="1"/>
          <p:nvPr/>
        </p:nvSpPr>
        <p:spPr>
          <a:xfrm>
            <a:off x="2555776" y="515719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I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9" name="TextovéPole 78"/>
          <p:cNvSpPr txBox="1"/>
          <p:nvPr/>
        </p:nvSpPr>
        <p:spPr>
          <a:xfrm>
            <a:off x="2483768" y="47971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0" name="TextovéPole 79"/>
          <p:cNvSpPr txBox="1"/>
          <p:nvPr/>
        </p:nvSpPr>
        <p:spPr>
          <a:xfrm>
            <a:off x="2987824" y="479715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A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1" name="TextovéPole 80"/>
          <p:cNvSpPr txBox="1"/>
          <p:nvPr/>
        </p:nvSpPr>
        <p:spPr>
          <a:xfrm>
            <a:off x="2987824" y="43651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V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2" name="TextovéPole 81"/>
          <p:cNvSpPr txBox="1"/>
          <p:nvPr/>
        </p:nvSpPr>
        <p:spPr>
          <a:xfrm>
            <a:off x="2051720" y="40050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B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3" name="TextovéPole 82"/>
          <p:cNvSpPr txBox="1"/>
          <p:nvPr/>
        </p:nvSpPr>
        <p:spPr>
          <a:xfrm>
            <a:off x="2555776" y="40050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4" name="TextovéPole 83"/>
          <p:cNvSpPr txBox="1"/>
          <p:nvPr/>
        </p:nvSpPr>
        <p:spPr>
          <a:xfrm>
            <a:off x="1547664" y="43651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H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5" name="TextovéPole 84"/>
          <p:cNvSpPr txBox="1"/>
          <p:nvPr/>
        </p:nvSpPr>
        <p:spPr>
          <a:xfrm>
            <a:off x="2051720" y="43651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6" name="TextovéPole 85"/>
          <p:cNvSpPr txBox="1"/>
          <p:nvPr/>
        </p:nvSpPr>
        <p:spPr>
          <a:xfrm>
            <a:off x="4499992" y="43651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7" name="TextovéPole 86"/>
          <p:cNvSpPr txBox="1"/>
          <p:nvPr/>
        </p:nvSpPr>
        <p:spPr>
          <a:xfrm>
            <a:off x="4932040" y="436510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8" name="TextovéPole 87"/>
          <p:cNvSpPr txBox="1"/>
          <p:nvPr/>
        </p:nvSpPr>
        <p:spPr>
          <a:xfrm>
            <a:off x="2483768" y="43651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A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9" name="TextovéPole 88"/>
          <p:cNvSpPr txBox="1"/>
          <p:nvPr/>
        </p:nvSpPr>
        <p:spPr>
          <a:xfrm>
            <a:off x="5004048" y="36450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I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90" name="TextovéPole 89"/>
          <p:cNvSpPr txBox="1"/>
          <p:nvPr/>
        </p:nvSpPr>
        <p:spPr>
          <a:xfrm>
            <a:off x="4427984" y="36450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P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91" name="TextovéPole 90"/>
          <p:cNvSpPr txBox="1"/>
          <p:nvPr/>
        </p:nvSpPr>
        <p:spPr>
          <a:xfrm>
            <a:off x="5436096" y="36450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Comic Sans MS" pitchFamily="66" charset="0"/>
            </a:endParaRPr>
          </a:p>
        </p:txBody>
      </p:sp>
      <p:sp>
        <p:nvSpPr>
          <p:cNvPr id="92" name="TextovéPole 91"/>
          <p:cNvSpPr txBox="1"/>
          <p:nvPr/>
        </p:nvSpPr>
        <p:spPr>
          <a:xfrm>
            <a:off x="6012160" y="36450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93" name="TextovéPole 92"/>
          <p:cNvSpPr txBox="1"/>
          <p:nvPr/>
        </p:nvSpPr>
        <p:spPr>
          <a:xfrm>
            <a:off x="5508104" y="36450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94" name="TextovéPole 93"/>
          <p:cNvSpPr txBox="1"/>
          <p:nvPr/>
        </p:nvSpPr>
        <p:spPr>
          <a:xfrm>
            <a:off x="6444208" y="364502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2" grpId="0"/>
      <p:bldP spid="93" grpId="0"/>
      <p:bldP spid="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</p:nvPr>
        </p:nvGraphicFramePr>
        <p:xfrm>
          <a:off x="395535" y="1124749"/>
          <a:ext cx="8496945" cy="53855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9"/>
                <a:gridCol w="2808312"/>
                <a:gridCol w="3096344"/>
              </a:tblGrid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Adjective</a:t>
                      </a:r>
                      <a:endParaRPr lang="cs-CZ" sz="24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Comparative</a:t>
                      </a:r>
                      <a:endParaRPr lang="cs-CZ" sz="24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Superlative</a:t>
                      </a:r>
                      <a:endParaRPr lang="cs-CZ" sz="24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clean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i="1" dirty="0" err="1" smtClean="0">
                          <a:latin typeface="Comic Sans MS" pitchFamily="66" charset="0"/>
                        </a:rPr>
                        <a:t>cleaner</a:t>
                      </a:r>
                      <a:endParaRPr lang="cs-CZ" sz="2400" i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i="1" dirty="0" err="1" smtClean="0">
                          <a:latin typeface="Comic Sans MS" pitchFamily="66" charset="0"/>
                        </a:rPr>
                        <a:t>the</a:t>
                      </a:r>
                      <a:r>
                        <a:rPr lang="cs-CZ" sz="2400" i="1" dirty="0" smtClean="0">
                          <a:latin typeface="Comic Sans MS" pitchFamily="66" charset="0"/>
                        </a:rPr>
                        <a:t> </a:t>
                      </a:r>
                      <a:r>
                        <a:rPr lang="cs-CZ" sz="2400" i="1" dirty="0" err="1" smtClean="0">
                          <a:latin typeface="Comic Sans MS" pitchFamily="66" charset="0"/>
                        </a:rPr>
                        <a:t>cleanest</a:t>
                      </a:r>
                      <a:endParaRPr lang="cs-CZ" sz="2400" i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difficult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useful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expensive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smtClean="0">
                          <a:latin typeface="Comic Sans MS" pitchFamily="66" charset="0"/>
                        </a:rPr>
                        <a:t>far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hot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dirty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wide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good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interesting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cs-CZ" sz="24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Complete</a:t>
            </a:r>
            <a:r>
              <a:rPr lang="cs-CZ" sz="2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cs-CZ" sz="24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the</a:t>
            </a:r>
            <a:r>
              <a:rPr lang="cs-CZ" sz="2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table.</a:t>
            </a:r>
            <a:endParaRPr lang="cs-CZ" sz="24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2987824" y="2204864"/>
            <a:ext cx="2528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more </a:t>
            </a:r>
            <a:r>
              <a:rPr lang="cs-CZ" sz="2400" i="1" dirty="0" err="1" smtClean="0">
                <a:latin typeface="Comic Sans MS" pitchFamily="66" charset="0"/>
              </a:rPr>
              <a:t>difficult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2987824" y="2636912"/>
            <a:ext cx="2681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more </a:t>
            </a:r>
            <a:r>
              <a:rPr lang="cs-CZ" sz="2400" i="1" dirty="0" err="1" smtClean="0">
                <a:latin typeface="Comic Sans MS" pitchFamily="66" charset="0"/>
              </a:rPr>
              <a:t>useful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2987824" y="3140968"/>
            <a:ext cx="2833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more </a:t>
            </a:r>
            <a:r>
              <a:rPr lang="cs-CZ" sz="2400" i="1" dirty="0" err="1" smtClean="0">
                <a:latin typeface="Comic Sans MS" pitchFamily="66" charset="0"/>
              </a:rPr>
              <a:t>expensive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987824" y="3573016"/>
            <a:ext cx="2985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further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059832" y="4077072"/>
            <a:ext cx="3066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hotter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3059832" y="4581128"/>
            <a:ext cx="3218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dirtier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059832" y="5013176"/>
            <a:ext cx="337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wider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3059832" y="5517232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better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2987824" y="6021288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more </a:t>
            </a:r>
            <a:r>
              <a:rPr lang="cs-CZ" sz="2400" i="1" dirty="0" err="1" smtClean="0">
                <a:latin typeface="Comic Sans MS" pitchFamily="66" charset="0"/>
              </a:rPr>
              <a:t>interesting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5796136" y="2132856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most </a:t>
            </a:r>
            <a:r>
              <a:rPr lang="cs-CZ" sz="2400" i="1" dirty="0" err="1" smtClean="0">
                <a:latin typeface="Comic Sans MS" pitchFamily="66" charset="0"/>
              </a:rPr>
              <a:t>difficult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5796136" y="2636912"/>
            <a:ext cx="2960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most </a:t>
            </a:r>
            <a:r>
              <a:rPr lang="cs-CZ" sz="2400" i="1" smtClean="0">
                <a:latin typeface="Comic Sans MS" pitchFamily="66" charset="0"/>
              </a:rPr>
              <a:t>useful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5796136" y="3140968"/>
            <a:ext cx="3113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most </a:t>
            </a:r>
            <a:r>
              <a:rPr lang="cs-CZ" sz="2400" i="1" dirty="0" err="1" smtClean="0">
                <a:latin typeface="Comic Sans MS" pitchFamily="66" charset="0"/>
              </a:rPr>
              <a:t>expensive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5796136" y="3573016"/>
            <a:ext cx="3265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furthest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5796136" y="4077072"/>
            <a:ext cx="3417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hottest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5868144" y="4581128"/>
            <a:ext cx="3498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 </a:t>
            </a:r>
            <a:r>
              <a:rPr lang="cs-CZ" sz="2400" i="1" dirty="0" err="1" smtClean="0">
                <a:latin typeface="Comic Sans MS" pitchFamily="66" charset="0"/>
              </a:rPr>
              <a:t>dirtiest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5796136" y="5013176"/>
            <a:ext cx="3578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widest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5796136" y="5517232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best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5724128" y="6021288"/>
            <a:ext cx="3419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most </a:t>
            </a:r>
            <a:r>
              <a:rPr lang="cs-CZ" sz="2400" i="1" dirty="0" err="1" smtClean="0">
                <a:latin typeface="Comic Sans MS" pitchFamily="66" charset="0"/>
              </a:rPr>
              <a:t>interesting</a:t>
            </a:r>
            <a:endParaRPr lang="cs-CZ" sz="2400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en-US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Look at the picture, and complete the sentences.</a:t>
            </a:r>
            <a:r>
              <a:rPr lang="en-US" dirty="0" smtClean="0"/>
              <a:t/>
            </a:r>
            <a:br>
              <a:rPr lang="en-US" dirty="0" smtClean="0"/>
            </a:br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6948264" y="638132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>
                <a:latin typeface="Comic Sans MS" pitchFamily="66" charset="0"/>
              </a:rPr>
              <a:t>Agnes</a:t>
            </a:r>
            <a:endParaRPr lang="cs-CZ" b="1" dirty="0">
              <a:latin typeface="Comic Sans MS" pitchFamily="66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5004048" y="638132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>
                <a:latin typeface="Comic Sans MS" pitchFamily="66" charset="0"/>
              </a:rPr>
              <a:t>Maggie</a:t>
            </a:r>
            <a:endParaRPr lang="cs-CZ" b="1" dirty="0">
              <a:latin typeface="Comic Sans MS" pitchFamily="66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2771800" y="638132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Comic Sans MS" pitchFamily="66" charset="0"/>
              </a:rPr>
              <a:t>Alice</a:t>
            </a:r>
            <a:endParaRPr lang="cs-CZ" b="1" dirty="0">
              <a:latin typeface="Comic Sans MS" pitchFamily="66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683568" y="63813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Comic Sans MS" pitchFamily="66" charset="0"/>
              </a:rPr>
              <a:t>Daniel</a:t>
            </a:r>
            <a:endParaRPr lang="cs-CZ" b="1" dirty="0">
              <a:latin typeface="Comic Sans MS" pitchFamily="66" charset="0"/>
            </a:endParaRPr>
          </a:p>
        </p:txBody>
      </p:sp>
      <p:sp>
        <p:nvSpPr>
          <p:cNvPr id="28" name="Zástupný symbol pro obsah 27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472608"/>
          </a:xfrm>
        </p:spPr>
        <p:txBody>
          <a:bodyPr/>
          <a:lstStyle/>
          <a:p>
            <a:r>
              <a:rPr lang="cs-CZ" sz="2300" dirty="0" smtClean="0">
                <a:latin typeface="Comic Sans MS" pitchFamily="66" charset="0"/>
              </a:rPr>
              <a:t>Daniel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_______________. 		</a:t>
            </a:r>
            <a:r>
              <a:rPr lang="cs-CZ" sz="2200" b="1" dirty="0" smtClean="0">
                <a:latin typeface="Comic Sans MS" pitchFamily="66" charset="0"/>
                <a:ea typeface="+mj-ea"/>
                <a:cs typeface="+mj-cs"/>
              </a:rPr>
              <a:t>Use these </a:t>
            </a:r>
            <a:r>
              <a:rPr lang="cs-CZ" sz="2200" b="1" dirty="0" err="1" smtClean="0">
                <a:latin typeface="Comic Sans MS" pitchFamily="66" charset="0"/>
                <a:ea typeface="+mj-ea"/>
                <a:cs typeface="+mj-cs"/>
              </a:rPr>
              <a:t>adjectives</a:t>
            </a:r>
            <a:endParaRPr lang="cs-CZ" sz="2200" dirty="0" smtClean="0">
              <a:latin typeface="Comic Sans MS" pitchFamily="66" charset="0"/>
            </a:endParaRPr>
          </a:p>
          <a:p>
            <a:r>
              <a:rPr lang="cs-CZ" sz="2300" dirty="0" smtClean="0">
                <a:latin typeface="Comic Sans MS" pitchFamily="66" charset="0"/>
              </a:rPr>
              <a:t>Alice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_____________.		</a:t>
            </a:r>
            <a:r>
              <a:rPr lang="cs-CZ" sz="2200" b="1" dirty="0" smtClean="0">
                <a:latin typeface="Comic Sans MS" pitchFamily="66" charset="0"/>
                <a:ea typeface="+mj-ea"/>
                <a:cs typeface="+mj-cs"/>
              </a:rPr>
              <a:t>in </a:t>
            </a:r>
            <a:r>
              <a:rPr lang="cs-CZ" sz="2200" b="1" dirty="0" err="1" smtClean="0">
                <a:latin typeface="Comic Sans MS" pitchFamily="66" charset="0"/>
                <a:ea typeface="+mj-ea"/>
                <a:cs typeface="+mj-cs"/>
              </a:rPr>
              <a:t>the</a:t>
            </a:r>
            <a:r>
              <a:rPr lang="cs-CZ" sz="2200" b="1" dirty="0" smtClean="0">
                <a:latin typeface="Comic Sans MS" pitchFamily="66" charset="0"/>
                <a:ea typeface="+mj-ea"/>
                <a:cs typeface="+mj-cs"/>
              </a:rPr>
              <a:t> superlative.</a:t>
            </a:r>
          </a:p>
          <a:p>
            <a:r>
              <a:rPr lang="cs-CZ" sz="2300" dirty="0" err="1" smtClean="0">
                <a:latin typeface="Comic Sans MS" pitchFamily="66" charset="0"/>
              </a:rPr>
              <a:t>Maggie</a:t>
            </a:r>
            <a:r>
              <a:rPr lang="cs-CZ" sz="2300" dirty="0" smtClean="0">
                <a:latin typeface="Comic Sans MS" pitchFamily="66" charset="0"/>
              </a:rPr>
              <a:t>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_______________. 	 happy		</a:t>
            </a:r>
            <a:r>
              <a:rPr lang="cs-CZ" sz="2300" dirty="0" err="1" smtClean="0">
                <a:latin typeface="Comic Sans MS" pitchFamily="66" charset="0"/>
              </a:rPr>
              <a:t>old</a:t>
            </a:r>
            <a:r>
              <a:rPr lang="cs-CZ" sz="2300" dirty="0" smtClean="0">
                <a:latin typeface="Comic Sans MS" pitchFamily="66" charset="0"/>
              </a:rPr>
              <a:t> 	</a:t>
            </a:r>
          </a:p>
          <a:p>
            <a:r>
              <a:rPr lang="cs-CZ" sz="2300" dirty="0" err="1" smtClean="0">
                <a:latin typeface="Comic Sans MS" pitchFamily="66" charset="0"/>
              </a:rPr>
              <a:t>Agnes</a:t>
            </a:r>
            <a:r>
              <a:rPr lang="cs-CZ" sz="2300" dirty="0" smtClean="0">
                <a:latin typeface="Comic Sans MS" pitchFamily="66" charset="0"/>
              </a:rPr>
              <a:t>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_______________.		 	</a:t>
            </a:r>
            <a:r>
              <a:rPr lang="cs-CZ" sz="2300" dirty="0" err="1" smtClean="0">
                <a:latin typeface="Comic Sans MS" pitchFamily="66" charset="0"/>
              </a:rPr>
              <a:t>miserable</a:t>
            </a:r>
            <a:endParaRPr lang="cs-CZ" sz="2300" dirty="0" smtClean="0">
              <a:latin typeface="Comic Sans MS" pitchFamily="66" charset="0"/>
            </a:endParaRPr>
          </a:p>
          <a:p>
            <a:r>
              <a:rPr lang="cs-CZ" sz="2300" dirty="0" err="1" smtClean="0">
                <a:latin typeface="Comic Sans MS" pitchFamily="66" charset="0"/>
              </a:rPr>
              <a:t>Maggie</a:t>
            </a:r>
            <a:r>
              <a:rPr lang="cs-CZ" sz="2300" dirty="0" smtClean="0">
                <a:latin typeface="Comic Sans MS" pitchFamily="66" charset="0"/>
              </a:rPr>
              <a:t>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________________.	</a:t>
            </a:r>
            <a:r>
              <a:rPr lang="cs-CZ" sz="2300" dirty="0" err="1" smtClean="0">
                <a:latin typeface="Comic Sans MS" pitchFamily="66" charset="0"/>
              </a:rPr>
              <a:t>dangerous</a:t>
            </a:r>
            <a:r>
              <a:rPr lang="cs-CZ" sz="2300" dirty="0" smtClean="0">
                <a:latin typeface="Comic Sans MS" pitchFamily="66" charset="0"/>
              </a:rPr>
              <a:t>	</a:t>
            </a:r>
            <a:r>
              <a:rPr lang="cs-CZ" sz="2300" dirty="0" err="1" smtClean="0">
                <a:latin typeface="Comic Sans MS" pitchFamily="66" charset="0"/>
              </a:rPr>
              <a:t>young</a:t>
            </a:r>
            <a:endParaRPr lang="cs-CZ" sz="2300" dirty="0" smtClean="0">
              <a:latin typeface="Comic Sans MS" pitchFamily="66" charset="0"/>
            </a:endParaRPr>
          </a:p>
          <a:p>
            <a:endParaRPr lang="cs-CZ" sz="2300" dirty="0" smtClean="0">
              <a:latin typeface="Comic Sans MS" pitchFamily="66" charset="0"/>
            </a:endParaRPr>
          </a:p>
          <a:p>
            <a:endParaRPr lang="cs-CZ" sz="2400" dirty="0" smtClean="0">
              <a:latin typeface="Comic Sans MS" pitchFamily="66" charset="0"/>
            </a:endParaRPr>
          </a:p>
          <a:p>
            <a:endParaRPr lang="cs-CZ" sz="2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dirty="0" smtClean="0"/>
              <a:t>                 </a:t>
            </a:r>
            <a:endParaRPr lang="cs-CZ" dirty="0"/>
          </a:p>
        </p:txBody>
      </p:sp>
      <p:sp>
        <p:nvSpPr>
          <p:cNvPr id="34" name="TextovéPole 33"/>
          <p:cNvSpPr txBox="1"/>
          <p:nvPr/>
        </p:nvSpPr>
        <p:spPr>
          <a:xfrm>
            <a:off x="1547664" y="692696"/>
            <a:ext cx="302433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most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dangerous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5" name="TextovéPole 34"/>
          <p:cNvSpPr txBox="1"/>
          <p:nvPr/>
        </p:nvSpPr>
        <p:spPr>
          <a:xfrm>
            <a:off x="1547664" y="1052736"/>
            <a:ext cx="288870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happiest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1763688" y="1484784"/>
            <a:ext cx="302433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most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miserable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7" name="TextovéPole 36"/>
          <p:cNvSpPr txBox="1"/>
          <p:nvPr/>
        </p:nvSpPr>
        <p:spPr>
          <a:xfrm>
            <a:off x="1619672" y="1844824"/>
            <a:ext cx="312149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oldest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8" name="TextovéPole 37"/>
          <p:cNvSpPr txBox="1"/>
          <p:nvPr/>
        </p:nvSpPr>
        <p:spPr>
          <a:xfrm>
            <a:off x="1763688" y="2276872"/>
            <a:ext cx="2952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youngest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pic>
        <p:nvPicPr>
          <p:cNvPr id="18" name="Picture 2" descr="C:\Users\Ucitel\Desktop\mu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0928"/>
            <a:ext cx="2195736" cy="3293604"/>
          </a:xfrm>
          <a:prstGeom prst="rect">
            <a:avLst/>
          </a:prstGeom>
          <a:noFill/>
        </p:spPr>
      </p:pic>
      <p:pic>
        <p:nvPicPr>
          <p:cNvPr id="20" name="Picture 3" descr="C:\Users\Ucitel\Desktop\žena s p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2780928"/>
            <a:ext cx="2390808" cy="3586212"/>
          </a:xfrm>
          <a:prstGeom prst="rect">
            <a:avLst/>
          </a:prstGeom>
          <a:noFill/>
        </p:spPr>
      </p:pic>
      <p:pic>
        <p:nvPicPr>
          <p:cNvPr id="1031" name="Picture 7" descr="C:\Users\Ucitel\Desktop\babič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3212976"/>
            <a:ext cx="1957580" cy="2924944"/>
          </a:xfrm>
          <a:prstGeom prst="rect">
            <a:avLst/>
          </a:prstGeom>
          <a:noFill/>
        </p:spPr>
      </p:pic>
      <p:pic>
        <p:nvPicPr>
          <p:cNvPr id="1034" name="Picture 10" descr="C:\Users\Ucitel\Desktop\MP9004393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2996952"/>
            <a:ext cx="2183455" cy="3083372"/>
          </a:xfrm>
          <a:prstGeom prst="rect">
            <a:avLst/>
          </a:prstGeom>
          <a:noFill/>
        </p:spPr>
      </p:pic>
      <p:sp>
        <p:nvSpPr>
          <p:cNvPr id="17" name="TextovéPole 16"/>
          <p:cNvSpPr txBox="1"/>
          <p:nvPr/>
        </p:nvSpPr>
        <p:spPr>
          <a:xfrm>
            <a:off x="179512" y="5805264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2123728" y="580526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[2]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3851920" y="580526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[3]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6444208" y="587727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[4]</a:t>
            </a:r>
            <a:endParaRPr lang="cs-CZ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en-US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Look at the picture, and com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pare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the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things</a:t>
            </a:r>
            <a:r>
              <a:rPr lang="en-US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.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Use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the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adjective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in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brackets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cs-CZ" dirty="0"/>
          </a:p>
        </p:txBody>
      </p:sp>
      <p:pic>
        <p:nvPicPr>
          <p:cNvPr id="1026" name="Picture 2" descr="C:\Users\Ucitel\Desktop\auto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692696"/>
            <a:ext cx="2880320" cy="2880320"/>
          </a:xfrm>
          <a:prstGeom prst="rect">
            <a:avLst/>
          </a:prstGeom>
          <a:noFill/>
        </p:spPr>
      </p:pic>
      <p:pic>
        <p:nvPicPr>
          <p:cNvPr id="1027" name="Picture 3" descr="C:\Users\Ucitel\Desktop\kolo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2005949" cy="1385268"/>
          </a:xfrm>
          <a:prstGeom prst="rect">
            <a:avLst/>
          </a:prstGeom>
          <a:noFill/>
        </p:spPr>
      </p:pic>
      <p:pic>
        <p:nvPicPr>
          <p:cNvPr id="1028" name="Picture 4" descr="C:\Users\Ucitel\Desktop\letad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620688"/>
            <a:ext cx="2952328" cy="2952328"/>
          </a:xfrm>
          <a:prstGeom prst="rect">
            <a:avLst/>
          </a:prstGeom>
          <a:noFill/>
        </p:spPr>
      </p:pic>
      <p:pic>
        <p:nvPicPr>
          <p:cNvPr id="1029" name="Picture 5" descr="C:\Users\Ucitel\Desktop\myš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5013176"/>
            <a:ext cx="1169545" cy="786860"/>
          </a:xfrm>
          <a:prstGeom prst="rect">
            <a:avLst/>
          </a:prstGeom>
          <a:noFill/>
        </p:spPr>
      </p:pic>
      <p:pic>
        <p:nvPicPr>
          <p:cNvPr id="1031" name="Picture 7" descr="C:\Users\Ucitel\Desktop\slon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27576" y="3717032"/>
            <a:ext cx="3816424" cy="2289591"/>
          </a:xfrm>
          <a:prstGeom prst="rect">
            <a:avLst/>
          </a:prstGeom>
          <a:noFill/>
        </p:spPr>
      </p:pic>
      <p:pic>
        <p:nvPicPr>
          <p:cNvPr id="1032" name="Picture 8" descr="C:\Users\Ucitel\Desktop\lev2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4221088"/>
            <a:ext cx="2234308" cy="1687801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395536" y="2996952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A car </a:t>
            </a:r>
            <a:r>
              <a:rPr lang="cs-CZ" sz="2400" i="1" dirty="0" err="1" smtClean="0">
                <a:latin typeface="Comic Sans MS" pitchFamily="66" charset="0"/>
              </a:rPr>
              <a:t>is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faster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than</a:t>
            </a:r>
            <a:r>
              <a:rPr lang="cs-CZ" sz="2400" i="1" dirty="0" smtClean="0">
                <a:latin typeface="Comic Sans MS" pitchFamily="66" charset="0"/>
              </a:rPr>
              <a:t> a </a:t>
            </a:r>
            <a:r>
              <a:rPr lang="cs-CZ" sz="2400" i="1" dirty="0" err="1" smtClean="0">
                <a:latin typeface="Comic Sans MS" pitchFamily="66" charset="0"/>
              </a:rPr>
              <a:t>bike</a:t>
            </a:r>
            <a:r>
              <a:rPr lang="cs-CZ" sz="2400" dirty="0" smtClean="0">
                <a:latin typeface="Comic Sans MS" pitchFamily="66" charset="0"/>
              </a:rPr>
              <a:t>.</a:t>
            </a:r>
            <a:endParaRPr lang="cs-CZ" sz="2400" dirty="0">
              <a:latin typeface="Comic Sans MS" pitchFamily="66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4860032" y="2996952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A plane </a:t>
            </a:r>
            <a:r>
              <a:rPr lang="cs-CZ" sz="2400" i="1" dirty="0" err="1" smtClean="0">
                <a:latin typeface="Comic Sans MS" pitchFamily="66" charset="0"/>
              </a:rPr>
              <a:t>is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fastest</a:t>
            </a:r>
            <a:r>
              <a:rPr lang="cs-CZ" sz="2400" i="1" dirty="0" smtClean="0">
                <a:latin typeface="Comic Sans MS" pitchFamily="66" charset="0"/>
              </a:rPr>
              <a:t>.</a:t>
            </a:r>
            <a:endParaRPr lang="cs-CZ" sz="2400" dirty="0">
              <a:latin typeface="Comic Sans MS" pitchFamily="66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491880" y="1052737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latin typeface="Comic Sans MS" pitchFamily="66" charset="0"/>
              </a:rPr>
              <a:t>(FAST)</a:t>
            </a:r>
            <a:endParaRPr lang="cs-CZ" sz="2400" dirty="0">
              <a:latin typeface="Comic Sans MS" pitchFamily="66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3644280" y="364502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latin typeface="Comic Sans MS" pitchFamily="66" charset="0"/>
              </a:rPr>
              <a:t>(BIG)</a:t>
            </a:r>
            <a:endParaRPr lang="cs-CZ" sz="2400" dirty="0">
              <a:latin typeface="Comic Sans MS" pitchFamily="66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547936" y="602128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A lion </a:t>
            </a:r>
            <a:r>
              <a:rPr lang="cs-CZ" sz="2400" i="1" dirty="0" err="1" smtClean="0">
                <a:latin typeface="Comic Sans MS" pitchFamily="66" charset="0"/>
              </a:rPr>
              <a:t>is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bigger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than</a:t>
            </a:r>
            <a:r>
              <a:rPr lang="cs-CZ" sz="2400" i="1" dirty="0" smtClean="0">
                <a:latin typeface="Comic Sans MS" pitchFamily="66" charset="0"/>
              </a:rPr>
              <a:t> a </a:t>
            </a:r>
            <a:r>
              <a:rPr lang="cs-CZ" sz="2400" i="1" dirty="0" err="1" smtClean="0">
                <a:latin typeface="Comic Sans MS" pitchFamily="66" charset="0"/>
              </a:rPr>
              <a:t>mouse</a:t>
            </a:r>
            <a:r>
              <a:rPr lang="cs-CZ" sz="2400" dirty="0" smtClean="0">
                <a:latin typeface="Comic Sans MS" pitchFamily="66" charset="0"/>
              </a:rPr>
              <a:t>.</a:t>
            </a:r>
            <a:endParaRPr lang="cs-CZ" sz="2400" dirty="0">
              <a:latin typeface="Comic Sans MS" pitchFamily="66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5076056" y="6071739"/>
            <a:ext cx="4067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An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elephant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is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biggest</a:t>
            </a:r>
            <a:r>
              <a:rPr lang="cs-CZ" sz="2400" i="1" dirty="0" smtClean="0">
                <a:latin typeface="Comic Sans MS" pitchFamily="66" charset="0"/>
              </a:rPr>
              <a:t>.</a:t>
            </a:r>
            <a:endParaRPr lang="cs-CZ" sz="2400" dirty="0">
              <a:latin typeface="Comic Sans MS" pitchFamily="66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179512" y="270892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[5]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2915816" y="2708920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[6]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6084168" y="270892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[7]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467544" y="558924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[8]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2267744" y="558924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[9]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5508104" y="558924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[10]</a:t>
            </a:r>
            <a:endParaRPr lang="cs-CZ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59</TotalTime>
  <Words>702</Words>
  <Application>Microsoft Office PowerPoint</Application>
  <PresentationFormat>Předvádění na obrazovce (4:3)</PresentationFormat>
  <Paragraphs>246</Paragraphs>
  <Slides>12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Shluk</vt:lpstr>
      <vt:lpstr>Snímek 1</vt:lpstr>
      <vt:lpstr>     </vt:lpstr>
      <vt:lpstr>DLOUHÁ přídavná jména (víceslabičná)</vt:lpstr>
      <vt:lpstr>2. stupeň – dlouhá přídavná jména</vt:lpstr>
      <vt:lpstr>3. stupeň – dlouhá přídavná jména</vt:lpstr>
      <vt:lpstr>Complete the crossword puzzle.</vt:lpstr>
      <vt:lpstr>Complete the table.</vt:lpstr>
      <vt:lpstr> Look at the picture, and complete the sentences. </vt:lpstr>
      <vt:lpstr>  Look at the picture, and compare the things. Use the adjective in brackets. </vt:lpstr>
      <vt:lpstr>  Look at the picture, and compare the things. Use the adjective in brackets. </vt:lpstr>
      <vt:lpstr>Zdroje</vt:lpstr>
      <vt:lpstr>Snímek 12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kufr</dc:title>
  <dc:creator>Ucitel</dc:creator>
  <cp:lastModifiedBy>Ucitel</cp:lastModifiedBy>
  <cp:revision>27</cp:revision>
  <dcterms:created xsi:type="dcterms:W3CDTF">2012-06-15T11:10:52Z</dcterms:created>
  <dcterms:modified xsi:type="dcterms:W3CDTF">2013-05-25T10:35:34Z</dcterms:modified>
</cp:coreProperties>
</file>