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4" r:id="rId3"/>
    <p:sldId id="265" r:id="rId4"/>
    <p:sldId id="267" r:id="rId5"/>
    <p:sldId id="269" r:id="rId6"/>
    <p:sldId id="268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8854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8203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1146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6144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118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4548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249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502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7232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1427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24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8B3327-96D1-49F0-82A6-84CD96C24E43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A56E3-3F05-414D-B3A6-F8799E20B4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5060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clk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ČJ1,2_19</a:t>
            </a:r>
          </a:p>
          <a:p>
            <a:r>
              <a:rPr lang="cs-CZ" sz="2800" dirty="0" smtClean="0"/>
              <a:t>Téma:		Čtení s obrázkem. Pořadí vět.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9031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Pracovní list </a:t>
            </a:r>
            <a:r>
              <a:rPr lang="cs-CZ" sz="2400" dirty="0" smtClean="0"/>
              <a:t>je </a:t>
            </a:r>
            <a:r>
              <a:rPr lang="cs-CZ" sz="2400" dirty="0"/>
              <a:t>věnován </a:t>
            </a:r>
            <a:r>
              <a:rPr lang="cs-CZ" sz="2400" dirty="0" smtClean="0"/>
              <a:t>tvůrčí </a:t>
            </a:r>
            <a:r>
              <a:rPr lang="cs-CZ" sz="2400" dirty="0"/>
              <a:t>činnosti založené </a:t>
            </a:r>
            <a:r>
              <a:rPr lang="cs-CZ" sz="2400" dirty="0" smtClean="0"/>
              <a:t>na </a:t>
            </a:r>
            <a:r>
              <a:rPr lang="cs-CZ" sz="2400" dirty="0"/>
              <a:t>porozumění </a:t>
            </a:r>
            <a:r>
              <a:rPr lang="cs-CZ" sz="2400" dirty="0" smtClean="0"/>
              <a:t>přečtenému </a:t>
            </a:r>
            <a:r>
              <a:rPr lang="cs-CZ" sz="2400" dirty="0"/>
              <a:t>textu</a:t>
            </a:r>
            <a:r>
              <a:rPr lang="cs-CZ" sz="2400" dirty="0" smtClean="0"/>
              <a:t>.</a:t>
            </a:r>
          </a:p>
          <a:p>
            <a:pPr marL="0" indent="0" algn="just">
              <a:buNone/>
            </a:pPr>
            <a:endParaRPr lang="cs-CZ" sz="2400" dirty="0" smtClean="0"/>
          </a:p>
          <a:p>
            <a:pPr algn="just"/>
            <a:r>
              <a:rPr lang="cs-CZ" sz="2400" dirty="0" smtClean="0"/>
              <a:t>Žáci mohou pracovat  samostatně	nebo ve dvojicích či skupině.</a:t>
            </a:r>
          </a:p>
          <a:p>
            <a:pPr marL="0" indent="0" algn="just">
              <a:buNone/>
            </a:pPr>
            <a:r>
              <a:rPr lang="cs-CZ" sz="2400" dirty="0" smtClean="0"/>
              <a:t> </a:t>
            </a:r>
          </a:p>
          <a:p>
            <a:pPr algn="just"/>
            <a:r>
              <a:rPr lang="cs-CZ" sz="2400" dirty="0" smtClean="0"/>
              <a:t>Po přečtení vět zapisujte na linky číslo 1, 2 nebo 3 podle čísel obrázků. Až věty roztřídíte, srovnejte je do správného pořadí.</a:t>
            </a:r>
          </a:p>
          <a:p>
            <a:pPr algn="just"/>
            <a:endParaRPr lang="cs-CZ" sz="2400" dirty="0"/>
          </a:p>
          <a:p>
            <a:pPr algn="just"/>
            <a:r>
              <a:rPr lang="cs-CZ" sz="2400" dirty="0" smtClean="0"/>
              <a:t>K pracovním listům pro žáky náleží jejich řešení vypracované pro prezentaci na interaktivní tabuli.</a:t>
            </a:r>
          </a:p>
          <a:p>
            <a:pPr marL="0" indent="0" algn="just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916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51401" cy="34605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Tužkou napište za větu číslo obrázku. Pracovní list.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3858" y="1196752"/>
            <a:ext cx="6827948" cy="4968552"/>
          </a:xfrm>
        </p:spPr>
        <p:txBody>
          <a:bodyPr>
            <a:normAutofit fontScale="92500"/>
          </a:bodyPr>
          <a:lstStyle/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Vašek </a:t>
            </a:r>
            <a:r>
              <a:rPr lang="cs-CZ" sz="2400" dirty="0"/>
              <a:t>s  Pavlem  leží  na  svahu </a:t>
            </a:r>
            <a:r>
              <a:rPr lang="cs-CZ" sz="2400" dirty="0" smtClean="0"/>
              <a:t>pod skálou. __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</a:t>
            </a:r>
            <a:r>
              <a:rPr lang="cs-CZ" sz="2400" dirty="0" smtClean="0"/>
              <a:t>U řeky skotačí Alenka, Hynek, teta Hanka a máma. __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Traktor  je  stroj, který  pomáhá sít  žito  a  </a:t>
            </a:r>
            <a:r>
              <a:rPr lang="cs-CZ" sz="2400" dirty="0" smtClean="0"/>
              <a:t>oves.__ 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 smtClean="0"/>
              <a:t>  Plavou a opalují se.__ 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Hoši  počítají, kolik  </a:t>
            </a:r>
            <a:r>
              <a:rPr lang="cs-CZ" sz="2400" dirty="0" smtClean="0"/>
              <a:t>ptáků létá  nad krajinou.__ 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Jaro  přináší  mnoho  práce  na poli </a:t>
            </a:r>
            <a:r>
              <a:rPr lang="cs-CZ" sz="2400" dirty="0" smtClean="0"/>
              <a:t>všude kolem. __</a:t>
            </a:r>
          </a:p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Je  </a:t>
            </a:r>
            <a:r>
              <a:rPr lang="cs-CZ" sz="2400" dirty="0"/>
              <a:t>stále  zima, </a:t>
            </a:r>
            <a:r>
              <a:rPr lang="cs-CZ" sz="2400" dirty="0" smtClean="0"/>
              <a:t>mají čepice  </a:t>
            </a:r>
            <a:r>
              <a:rPr lang="cs-CZ" sz="2400" dirty="0"/>
              <a:t>a  </a:t>
            </a:r>
            <a:r>
              <a:rPr lang="cs-CZ" sz="2400" dirty="0" smtClean="0"/>
              <a:t>svetry.__ 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Pole  je  zorané </a:t>
            </a:r>
            <a:r>
              <a:rPr lang="cs-CZ" sz="2400" dirty="0" smtClean="0"/>
              <a:t> a </a:t>
            </a:r>
            <a:r>
              <a:rPr lang="cs-CZ" sz="2400" dirty="0"/>
              <a:t>uvláčené, čeká jen  na  </a:t>
            </a:r>
            <a:r>
              <a:rPr lang="cs-CZ" sz="2400" dirty="0" smtClean="0"/>
              <a:t>semena. __</a:t>
            </a:r>
          </a:p>
          <a:p>
            <a:pPr marL="0" indent="0" fontAlgn="base">
              <a:buNone/>
            </a:pPr>
            <a:r>
              <a:rPr lang="cs-CZ" sz="2400" dirty="0" smtClean="0"/>
              <a:t>  Pozorují ptáky s dlouhými křídly. __</a:t>
            </a:r>
          </a:p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Teta Hanka má nové růžové plavky.__</a:t>
            </a:r>
          </a:p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Traktorista  traktor  řídí  i  opravuje.__</a:t>
            </a:r>
          </a:p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Picture 10" descr="C:\Users\Hana\AppData\Local\Microsoft\Windows\Temporary Internet Files\Content.IE5\TKF9H1P3\MC900155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1806" y="2654045"/>
            <a:ext cx="1824228" cy="155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Hana\AppData\Local\Microsoft\Windows\Temporary Internet Files\Content.IE5\O629NFU8\MC9001986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8601" y="4797152"/>
            <a:ext cx="1780686" cy="1497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Hana\AppData\Local\Microsoft\Windows\Temporary Internet Files\Content.IE5\8QD3VPXL\MC900231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4838" y="764704"/>
            <a:ext cx="1618164" cy="136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78135" y="395372"/>
            <a:ext cx="576064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15888" y="2308230"/>
            <a:ext cx="576064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31620" y="4427820"/>
            <a:ext cx="544599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545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51401" cy="34605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Tužkou napište za větu číslo obrázku. Řešení pracovní list.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3858" y="1196752"/>
            <a:ext cx="6827948" cy="4968552"/>
          </a:xfrm>
        </p:spPr>
        <p:txBody>
          <a:bodyPr>
            <a:normAutofit fontScale="92500"/>
          </a:bodyPr>
          <a:lstStyle/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Vašek </a:t>
            </a:r>
            <a:r>
              <a:rPr lang="cs-CZ" sz="2400" dirty="0"/>
              <a:t>s  Pavlem  leží  na  svahu </a:t>
            </a:r>
            <a:r>
              <a:rPr lang="cs-CZ" sz="2400" dirty="0" smtClean="0"/>
              <a:t>pod skálou. __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</a:t>
            </a:r>
            <a:r>
              <a:rPr lang="cs-CZ" sz="2400" dirty="0" smtClean="0"/>
              <a:t>U řeky skotačí Alenka, Hynek, teta Hanka a máma. __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Traktor  je  stroj, který  pomáhá sít  žito  a  </a:t>
            </a:r>
            <a:r>
              <a:rPr lang="cs-CZ" sz="2400" dirty="0" smtClean="0"/>
              <a:t>oves.__ </a:t>
            </a:r>
          </a:p>
          <a:p>
            <a:pPr marL="0" indent="0" fontAlgn="base">
              <a:buNone/>
            </a:pPr>
            <a:r>
              <a:rPr lang="cs-CZ" sz="2400" dirty="0" smtClean="0"/>
              <a:t>  Plavou a opalují se.__ </a:t>
            </a:r>
          </a:p>
          <a:p>
            <a:pPr marL="0" indent="0" fontAlgn="base">
              <a:buNone/>
            </a:pPr>
            <a:r>
              <a:rPr lang="cs-CZ" sz="2400" dirty="0" smtClean="0"/>
              <a:t>  </a:t>
            </a:r>
            <a:r>
              <a:rPr lang="cs-CZ" sz="2400" dirty="0"/>
              <a:t>Hoši  počítají, kolik  </a:t>
            </a:r>
            <a:r>
              <a:rPr lang="cs-CZ" sz="2400" dirty="0" smtClean="0"/>
              <a:t>ptáků létá  nad krajinou.__ 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Jaro  přináší  mnoho  práce  na poli </a:t>
            </a:r>
            <a:r>
              <a:rPr lang="cs-CZ" sz="2400" dirty="0" smtClean="0"/>
              <a:t>všude kolem. __</a:t>
            </a:r>
          </a:p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Je  </a:t>
            </a:r>
            <a:r>
              <a:rPr lang="cs-CZ" sz="2400" dirty="0"/>
              <a:t>stále  zima, </a:t>
            </a:r>
            <a:r>
              <a:rPr lang="cs-CZ" sz="2400" dirty="0" smtClean="0"/>
              <a:t>mají čepice  </a:t>
            </a:r>
            <a:r>
              <a:rPr lang="cs-CZ" sz="2400" dirty="0"/>
              <a:t>a  </a:t>
            </a:r>
            <a:r>
              <a:rPr lang="cs-CZ" sz="2400" dirty="0" smtClean="0"/>
              <a:t>svetry.__ </a:t>
            </a:r>
            <a:endParaRPr lang="cs-CZ" sz="2400" dirty="0"/>
          </a:p>
          <a:p>
            <a:pPr marL="0" indent="0" fontAlgn="base">
              <a:buNone/>
            </a:pPr>
            <a:r>
              <a:rPr lang="cs-CZ" sz="2400" dirty="0"/>
              <a:t>  Pole  je  zorané </a:t>
            </a:r>
            <a:r>
              <a:rPr lang="cs-CZ" sz="2400" dirty="0" smtClean="0"/>
              <a:t> a </a:t>
            </a:r>
            <a:r>
              <a:rPr lang="cs-CZ" sz="2400" dirty="0"/>
              <a:t>uvláčené, čeká jen  na  </a:t>
            </a:r>
            <a:r>
              <a:rPr lang="cs-CZ" sz="2400" dirty="0" smtClean="0"/>
              <a:t>semena. __</a:t>
            </a:r>
          </a:p>
          <a:p>
            <a:pPr marL="0" indent="0" fontAlgn="base">
              <a:buNone/>
            </a:pPr>
            <a:r>
              <a:rPr lang="cs-CZ" sz="2400" dirty="0" smtClean="0"/>
              <a:t>  Pozorují ptáky s dlouhými křídly. __</a:t>
            </a:r>
          </a:p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Teta Hanka má nové růžové plavky.__</a:t>
            </a:r>
          </a:p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Traktorista  traktor řídí  i opravuje.__</a:t>
            </a:r>
          </a:p>
          <a:p>
            <a:pPr marL="0" indent="0" fontAlgn="base">
              <a:buNone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Picture 10" descr="C:\Users\Hana\AppData\Local\Microsoft\Windows\Temporary Internet Files\Content.IE5\TKF9H1P3\MC900155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1806" y="2654045"/>
            <a:ext cx="1824228" cy="155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Hana\AppData\Local\Microsoft\Windows\Temporary Internet Files\Content.IE5\O629NFU8\MC9001986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8601" y="4797152"/>
            <a:ext cx="1780686" cy="1497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Hana\AppData\Local\Microsoft\Windows\Temporary Internet Files\Content.IE5\8QD3VPXL\MC900231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4838" y="764704"/>
            <a:ext cx="1618164" cy="136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78135" y="395372"/>
            <a:ext cx="576064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15888" y="2308230"/>
            <a:ext cx="576064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31620" y="4427820"/>
            <a:ext cx="544599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164208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396536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92363" y="120787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201142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20752" y="2435249"/>
            <a:ext cx="263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44674" y="2846453"/>
            <a:ext cx="351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6136" y="324799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365888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12160" y="402821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12689" y="4427820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01970" y="4846752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139952" y="5254561"/>
            <a:ext cx="414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864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7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75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2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125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25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5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25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2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2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375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25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2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2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5000"/>
                            </p:stCondLst>
                            <p:childTnLst>
                              <p:par>
                                <p:cTn id="7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7000"/>
                            </p:stCondLst>
                            <p:childTnLst>
                              <p:par>
                                <p:cTn id="8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1500"/>
                            </p:stCondLst>
                            <p:childTnLst>
                              <p:par>
                                <p:cTn id="9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2000"/>
                            </p:stCondLst>
                            <p:childTnLst>
                              <p:par>
                                <p:cTn id="9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9" grpId="0" animBg="1"/>
      <p:bldP spid="11" grpId="0"/>
      <p:bldP spid="14" grpId="0"/>
      <p:bldP spid="15" grpId="0"/>
      <p:bldP spid="16" grpId="0"/>
      <p:bldP spid="17" grpId="0"/>
      <p:bldP spid="18" grpId="0"/>
      <p:bldP spid="19" grpId="0"/>
      <p:bldP spid="26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681936" cy="41805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Roztříděné věty musíme srovnat do správného pořadí. Opět číslujte. PL.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4502" y="1008754"/>
            <a:ext cx="6768752" cy="14007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U řeky skotačí Alenka, Hynek, teta Hanka a máma. __</a:t>
            </a:r>
          </a:p>
          <a:p>
            <a:pPr marL="0" indent="0">
              <a:buNone/>
            </a:pPr>
            <a:r>
              <a:rPr lang="cs-CZ" sz="2400" dirty="0" smtClean="0"/>
              <a:t>Plavou a opalují se.__</a:t>
            </a:r>
          </a:p>
          <a:p>
            <a:pPr marL="0" indent="0">
              <a:buNone/>
            </a:pPr>
            <a:r>
              <a:rPr lang="cs-CZ" sz="2400" dirty="0"/>
              <a:t>Teta Hanka má nové růžové plavky.__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Picture 9" descr="C:\Users\Hana\AppData\Local\Microsoft\Windows\Temporary Internet Files\Content.IE5\8QD3VPXL\MC900231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59205"/>
            <a:ext cx="1777250" cy="1499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39623" y="2780928"/>
            <a:ext cx="69847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Traktor  je  stroj, který  pomáhá sít  žito  a  oves</a:t>
            </a:r>
            <a:r>
              <a:rPr lang="cs-CZ" sz="2400" dirty="0" smtClean="0"/>
              <a:t>.__</a:t>
            </a:r>
          </a:p>
          <a:p>
            <a:r>
              <a:rPr lang="cs-CZ" sz="2400" dirty="0" smtClean="0"/>
              <a:t>Jaro  </a:t>
            </a:r>
            <a:r>
              <a:rPr lang="cs-CZ" sz="2400" dirty="0"/>
              <a:t>přináší  mnoho  práce  na poli všude kolem. </a:t>
            </a:r>
            <a:r>
              <a:rPr lang="cs-CZ" sz="2400" dirty="0" smtClean="0"/>
              <a:t>__</a:t>
            </a:r>
          </a:p>
          <a:p>
            <a:r>
              <a:rPr lang="cs-CZ" sz="2400" dirty="0"/>
              <a:t>Pole  je  zorané  a uvláčené, čeká jen  na  semena. </a:t>
            </a:r>
            <a:r>
              <a:rPr lang="cs-CZ" sz="2400" dirty="0" smtClean="0"/>
              <a:t>__</a:t>
            </a:r>
          </a:p>
          <a:p>
            <a:r>
              <a:rPr lang="cs-CZ" sz="2400" dirty="0" smtClean="0"/>
              <a:t>Traktorista  </a:t>
            </a:r>
            <a:r>
              <a:rPr lang="cs-CZ" sz="2400" dirty="0"/>
              <a:t>traktor </a:t>
            </a:r>
            <a:r>
              <a:rPr lang="cs-CZ" sz="2400" dirty="0" smtClean="0"/>
              <a:t> řídí  </a:t>
            </a:r>
            <a:r>
              <a:rPr lang="cs-CZ" sz="2400" dirty="0"/>
              <a:t>i opravuje.__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13" name="Picture 10" descr="C:\Users\Hana\AppData\Local\Microsoft\Windows\Temporary Internet Files\Content.IE5\TKF9H1P3\MC900155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3254" y="2674969"/>
            <a:ext cx="1824228" cy="155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39623" y="4797152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Vašek </a:t>
            </a:r>
            <a:r>
              <a:rPr lang="cs-CZ" sz="2400" dirty="0"/>
              <a:t>s  Pavlem  leží  na  svahu pod skálou. </a:t>
            </a:r>
            <a:r>
              <a:rPr lang="cs-CZ" sz="2400" dirty="0" smtClean="0"/>
              <a:t>__</a:t>
            </a:r>
          </a:p>
          <a:p>
            <a:r>
              <a:rPr lang="cs-CZ" sz="2400" dirty="0"/>
              <a:t>Hoši  počítají, kolik  ptáků létá  nad krajinou</a:t>
            </a:r>
            <a:r>
              <a:rPr lang="cs-CZ" sz="2400" dirty="0" smtClean="0"/>
              <a:t>.__</a:t>
            </a:r>
          </a:p>
          <a:p>
            <a:r>
              <a:rPr lang="cs-CZ" sz="2400" dirty="0" smtClean="0"/>
              <a:t>Je  </a:t>
            </a:r>
            <a:r>
              <a:rPr lang="cs-CZ" sz="2400" dirty="0"/>
              <a:t>stále  zima, mají čepice  a  svetry</a:t>
            </a:r>
            <a:r>
              <a:rPr lang="cs-CZ" sz="2400" dirty="0" smtClean="0"/>
              <a:t>.__  </a:t>
            </a:r>
          </a:p>
          <a:p>
            <a:r>
              <a:rPr lang="cs-CZ" sz="2400" dirty="0" smtClean="0"/>
              <a:t>Pozorují </a:t>
            </a:r>
            <a:r>
              <a:rPr lang="cs-CZ" sz="2400" dirty="0"/>
              <a:t>ptáky s dlouhými křídly. __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  <p:pic>
        <p:nvPicPr>
          <p:cNvPr id="24" name="Picture 7" descr="C:\Users\Hana\AppData\Local\Microsoft\Windows\Temporary Internet Files\Content.IE5\O629NFU8\MC900198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8601" y="4797152"/>
            <a:ext cx="1780686" cy="1497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395536" y="2492896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95536" y="4581128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69249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681936" cy="41805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Roztříděné věty musíme srovnat do správného pořadí. Opět číslujte. Řešení PL.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4502" y="1008754"/>
            <a:ext cx="6768752" cy="14007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U řeky skotačí Alenka, Hynek, teta Hanka a máma. __</a:t>
            </a:r>
          </a:p>
          <a:p>
            <a:pPr marL="0" indent="0">
              <a:buNone/>
            </a:pPr>
            <a:r>
              <a:rPr lang="cs-CZ" sz="2400" dirty="0" smtClean="0"/>
              <a:t>Plavou a opalují se.__</a:t>
            </a:r>
          </a:p>
          <a:p>
            <a:pPr marL="0" indent="0">
              <a:buNone/>
            </a:pPr>
            <a:r>
              <a:rPr lang="cs-CZ" sz="2400" dirty="0"/>
              <a:t>Teta Hanka má nové růžové plavky.__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Picture 9" descr="C:\Users\Hana\AppData\Local\Microsoft\Windows\Temporary Internet Files\Content.IE5\8QD3VPXL\MC900231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59205"/>
            <a:ext cx="1777250" cy="1499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74831" y="1016005"/>
            <a:ext cx="283169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52102" y="1874510"/>
            <a:ext cx="363361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09954" y="1457924"/>
            <a:ext cx="360040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9623" y="2780928"/>
            <a:ext cx="69847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Traktor  je  stroj, který  pomáhá sít  žito  a  oves</a:t>
            </a:r>
            <a:r>
              <a:rPr lang="cs-CZ" sz="2400" dirty="0" smtClean="0"/>
              <a:t>.__</a:t>
            </a:r>
          </a:p>
          <a:p>
            <a:r>
              <a:rPr lang="cs-CZ" sz="2400" dirty="0" smtClean="0"/>
              <a:t>Jaro  </a:t>
            </a:r>
            <a:r>
              <a:rPr lang="cs-CZ" sz="2400" dirty="0"/>
              <a:t>přináší  mnoho  práce  na poli všude kolem. </a:t>
            </a:r>
            <a:r>
              <a:rPr lang="cs-CZ" sz="2400" dirty="0" smtClean="0"/>
              <a:t>__</a:t>
            </a:r>
          </a:p>
          <a:p>
            <a:r>
              <a:rPr lang="cs-CZ" sz="2400" dirty="0"/>
              <a:t>Pole  je  zorané  a uvláčené, čeká jen  na  semena. </a:t>
            </a:r>
            <a:r>
              <a:rPr lang="cs-CZ" sz="2400" dirty="0" smtClean="0"/>
              <a:t>__</a:t>
            </a:r>
          </a:p>
          <a:p>
            <a:r>
              <a:rPr lang="cs-CZ" sz="2400" dirty="0" smtClean="0"/>
              <a:t>Traktorista  </a:t>
            </a:r>
            <a:r>
              <a:rPr lang="cs-CZ" sz="2400" dirty="0"/>
              <a:t>traktor </a:t>
            </a:r>
            <a:r>
              <a:rPr lang="cs-CZ" sz="2400" dirty="0" smtClean="0"/>
              <a:t> řídí  </a:t>
            </a:r>
            <a:r>
              <a:rPr lang="cs-CZ" sz="2400" dirty="0"/>
              <a:t>i opravuje.__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13" name="Picture 10" descr="C:\Users\Hana\AppData\Local\Microsoft\Windows\Temporary Internet Files\Content.IE5\TKF9H1P3\MC900155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3254" y="2674969"/>
            <a:ext cx="1824228" cy="155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405038" y="3144243"/>
            <a:ext cx="367665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6195470" y="2770819"/>
            <a:ext cx="420770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61383" y="3856962"/>
            <a:ext cx="354080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05855" y="3513575"/>
            <a:ext cx="366849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9623" y="4797152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Vašek </a:t>
            </a:r>
            <a:r>
              <a:rPr lang="cs-CZ" sz="2400" dirty="0"/>
              <a:t>s  Pavlem  leží  na  svahu pod skálou. </a:t>
            </a:r>
            <a:r>
              <a:rPr lang="cs-CZ" sz="2400" dirty="0" smtClean="0"/>
              <a:t>__</a:t>
            </a:r>
          </a:p>
          <a:p>
            <a:r>
              <a:rPr lang="cs-CZ" sz="2400" dirty="0"/>
              <a:t>Hoši  počítají, kolik  ptáků létá  nad krajinou</a:t>
            </a:r>
            <a:r>
              <a:rPr lang="cs-CZ" sz="2400" dirty="0" smtClean="0"/>
              <a:t>.__</a:t>
            </a:r>
          </a:p>
          <a:p>
            <a:r>
              <a:rPr lang="cs-CZ" sz="2400" dirty="0" smtClean="0"/>
              <a:t>Je  </a:t>
            </a:r>
            <a:r>
              <a:rPr lang="cs-CZ" sz="2400" dirty="0"/>
              <a:t>stále  zima, mají čepice  a  svetry</a:t>
            </a:r>
            <a:r>
              <a:rPr lang="cs-CZ" sz="2400" dirty="0" smtClean="0"/>
              <a:t>.__  </a:t>
            </a:r>
          </a:p>
          <a:p>
            <a:r>
              <a:rPr lang="cs-CZ" sz="2400" dirty="0" smtClean="0"/>
              <a:t>Pozorují </a:t>
            </a:r>
            <a:r>
              <a:rPr lang="cs-CZ" sz="2400" dirty="0"/>
              <a:t>ptáky s dlouhými křídly. __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  <p:pic>
        <p:nvPicPr>
          <p:cNvPr id="24" name="Picture 7" descr="C:\Users\Hana\AppData\Local\Microsoft\Windows\Temporary Internet Files\Content.IE5\O629NFU8\MC900198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8601" y="4797152"/>
            <a:ext cx="1780686" cy="1497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5650880" y="4797152"/>
            <a:ext cx="363060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44933" y="5550917"/>
            <a:ext cx="425406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4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353579" y="5920249"/>
            <a:ext cx="366682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685695" y="5181585"/>
            <a:ext cx="363060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395536" y="2564904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95536" y="4581128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6408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5" grpId="0" animBg="1"/>
      <p:bldP spid="18" grpId="0" animBg="1"/>
      <p:bldP spid="19" grpId="0" animBg="1"/>
      <p:bldP spid="20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Databáze volně šiřitelných obrázků -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www.clker.com</a:t>
            </a:r>
            <a:endParaRPr lang="cs-CZ" sz="2400" dirty="0"/>
          </a:p>
          <a:p>
            <a:r>
              <a:rPr lang="cs-CZ" sz="2400" dirty="0" smtClean="0">
                <a:hlinkClick r:id="rId3"/>
              </a:rPr>
              <a:t>www.office.</a:t>
            </a:r>
            <a:r>
              <a:rPr lang="cs-CZ" sz="2400" dirty="0" err="1" smtClean="0">
                <a:hlinkClick r:id="rId3"/>
              </a:rPr>
              <a:t>microsoft.com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98985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256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Anotace:</vt:lpstr>
      <vt:lpstr>Tužkou napište za větu číslo obrázku. Pracovní list.</vt:lpstr>
      <vt:lpstr>Tužkou napište za větu číslo obrázku. Řešení pracovní list.</vt:lpstr>
      <vt:lpstr>Roztříděné věty musíme srovnat do správného pořadí. Opět číslujte. PL.</vt:lpstr>
      <vt:lpstr>Roztříděné věty musíme srovnat do správného pořadí. Opět číslujte. Řešení PL.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20</cp:revision>
  <dcterms:created xsi:type="dcterms:W3CDTF">2013-04-07T16:37:34Z</dcterms:created>
  <dcterms:modified xsi:type="dcterms:W3CDTF">2013-05-25T12:03:23Z</dcterms:modified>
</cp:coreProperties>
</file>