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69" r:id="rId1"/>
  </p:sldMasterIdLst>
  <p:notesMasterIdLst>
    <p:notesMasterId r:id="rId15"/>
  </p:notesMasterIdLst>
  <p:sldIdLst>
    <p:sldId id="257" r:id="rId2"/>
    <p:sldId id="258" r:id="rId3"/>
    <p:sldId id="259" r:id="rId4"/>
    <p:sldId id="267" r:id="rId5"/>
    <p:sldId id="280" r:id="rId6"/>
    <p:sldId id="261" r:id="rId7"/>
    <p:sldId id="265" r:id="rId8"/>
    <p:sldId id="274" r:id="rId9"/>
    <p:sldId id="278" r:id="rId10"/>
    <p:sldId id="279" r:id="rId11"/>
    <p:sldId id="277" r:id="rId12"/>
    <p:sldId id="276" r:id="rId13"/>
    <p:sldId id="273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94666D"/>
    <a:srgbClr val="764663"/>
    <a:srgbClr val="865C62"/>
    <a:srgbClr val="BD9FA3"/>
    <a:srgbClr val="ECB2E1"/>
    <a:srgbClr val="666699"/>
    <a:srgbClr val="CC3399"/>
    <a:srgbClr val="FF9999"/>
    <a:srgbClr val="FF99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>
              <a:latin typeface="Calibri" pitchFamily="34" charset="0"/>
            </a:rPr>
            <a:t>NÁZEV</a:t>
          </a:r>
          <a:r>
            <a:rPr lang="cs-CZ" sz="2000" smtClean="0">
              <a:latin typeface="Calibri" pitchFamily="34" charset="0"/>
            </a:rPr>
            <a:t>:</a:t>
          </a:r>
          <a:r>
            <a:rPr lang="cs-CZ" sz="2000" baseline="0" smtClean="0">
              <a:latin typeface="Calibri" pitchFamily="34" charset="0"/>
            </a:rPr>
            <a:t> VY_52_INOVACE_01_F+Z_10</a:t>
          </a:r>
          <a:endParaRPr lang="cs-CZ" sz="2000" dirty="0">
            <a:latin typeface="Calibri" pitchFamily="34" charset="0"/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>
              <a:latin typeface="Calibri" pitchFamily="34" charset="0"/>
            </a:rPr>
            <a:t>NÁZEV ŠKOLY: </a:t>
          </a:r>
          <a:r>
            <a:rPr lang="cs-CZ" sz="1100" dirty="0" smtClean="0">
              <a:latin typeface="Calibri" pitchFamily="34" charset="0"/>
            </a:rPr>
            <a:t>Základní škola, Uherský Ostroh, okres Uherské Hradiště, příspěvková organizace</a:t>
          </a:r>
          <a:endParaRPr lang="cs-CZ" sz="1100" dirty="0">
            <a:latin typeface="Calibri" pitchFamily="34" charset="0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>
              <a:latin typeface="Calibri" pitchFamily="34" charset="0"/>
            </a:rPr>
            <a:t>AUTOR: RNDr. Ivana </a:t>
          </a:r>
          <a:r>
            <a:rPr lang="cs-CZ" sz="2000" dirty="0" err="1" smtClean="0">
              <a:latin typeface="Calibri" pitchFamily="34" charset="0"/>
            </a:rPr>
            <a:t>Bělohradová</a:t>
          </a:r>
          <a:endParaRPr lang="cs-CZ" sz="2000" dirty="0">
            <a:latin typeface="Calibri" pitchFamily="34" charset="0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>
              <a:latin typeface="Calibri" pitchFamily="34" charset="0"/>
            </a:rPr>
            <a:t>TÉMA: F – 8.A – hydraulický lis</a:t>
          </a:r>
          <a:endParaRPr lang="cs-CZ" sz="2000" dirty="0">
            <a:latin typeface="Calibri" pitchFamily="34" charset="0"/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>
              <a:latin typeface="Calibri" pitchFamily="34" charset="0"/>
            </a:rPr>
            <a:t>ČÍSLO PROJEKTU:CZ.1.07/1.4.00/21.1616 </a:t>
          </a:r>
          <a:endParaRPr lang="cs-CZ" sz="2000" dirty="0">
            <a:latin typeface="Calibri" pitchFamily="34" charset="0"/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>
        <a:solidFill>
          <a:schemeClr val="bg1"/>
        </a:solidFill>
      </dgm:spPr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 custLinFactNeighborX="-1057" custLinFactNeighborY="2034"/>
      <dgm:spPr>
        <a:solidFill>
          <a:schemeClr val="tx2">
            <a:lumMod val="50000"/>
          </a:schemeClr>
        </a:solidFill>
      </dgm:spPr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>
        <a:solidFill>
          <a:schemeClr val="bg1"/>
        </a:solidFill>
      </dgm:spPr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>
        <a:solidFill>
          <a:schemeClr val="accent1"/>
        </a:solidFill>
      </dgm:spPr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>
        <a:solidFill>
          <a:schemeClr val="bg1"/>
        </a:solidFill>
      </dgm:spPr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807466DB-1603-4387-A223-6E177BF7A339}" type="presOf" srcId="{D1B46980-6531-4606-95E6-44980827E919}" destId="{2BE915AB-18AA-4053-B92C-3BFC9ED204BB}" srcOrd="1" destOrd="0" presId="urn:microsoft.com/office/officeart/2005/8/layout/target3"/>
    <dgm:cxn modelId="{84C84836-0F2A-4AA1-BD1F-D934BCA7C8E3}" type="presOf" srcId="{757F3AB3-0718-4624-B441-E567A8F0AB56}" destId="{333A1088-737F-45CB-B68E-254E46348037}" srcOrd="0" destOrd="0" presId="urn:microsoft.com/office/officeart/2005/8/layout/target3"/>
    <dgm:cxn modelId="{E1A0FAFE-F4AE-4484-BAA3-FDCA5D2C0AC2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5A5AD078-1DA9-4405-A612-35BBCBC6AC88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AD64EF9B-6F3F-4566-8DBF-44CA4BDD0CD8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441F5E3D-51D1-449A-9996-AA6C981BFECA}" type="presOf" srcId="{B651F6E3-6281-48DB-9319-2AEAFDAE7572}" destId="{6BB5E863-4638-4E1D-BFDE-399D028AC4ED}" srcOrd="1" destOrd="0" presId="urn:microsoft.com/office/officeart/2005/8/layout/target3"/>
    <dgm:cxn modelId="{5E34820F-B25A-4CE2-87E5-6498368EBFEE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DA89BD8A-9F8D-45BD-B6EB-1D4C50917121}" type="presOf" srcId="{4C35D32F-0EAB-4CD7-82EE-45574DC2A586}" destId="{8BEBB6EC-1DAA-4CAC-8A25-BC0FCBD5DBD5}" srcOrd="0" destOrd="0" presId="urn:microsoft.com/office/officeart/2005/8/layout/target3"/>
    <dgm:cxn modelId="{EC679FBD-84F4-4440-8AEA-0A8F39C88550}" type="presOf" srcId="{D1B46980-6531-4606-95E6-44980827E919}" destId="{6140AFEC-043D-4C43-A2F9-D0F5331DF3A3}" srcOrd="0" destOrd="0" presId="urn:microsoft.com/office/officeart/2005/8/layout/target3"/>
    <dgm:cxn modelId="{9193BC1E-C604-4667-A00D-108623D25949}" type="presOf" srcId="{B651F6E3-6281-48DB-9319-2AEAFDAE7572}" destId="{619D679B-A015-4ECF-8348-D1034C574F40}" srcOrd="0" destOrd="0" presId="urn:microsoft.com/office/officeart/2005/8/layout/target3"/>
    <dgm:cxn modelId="{78043A32-5102-4BFA-9F33-2262955DDFF2}" type="presOf" srcId="{D8197B8C-B260-4A16-BDF4-0947B075E274}" destId="{25B08C86-7E15-44DC-BE7F-FFB55DD49D12}" srcOrd="0" destOrd="0" presId="urn:microsoft.com/office/officeart/2005/8/layout/target3"/>
    <dgm:cxn modelId="{524851B1-29E3-4C56-88C1-DF82CACFE135}" type="presParOf" srcId="{333A1088-737F-45CB-B68E-254E46348037}" destId="{F5ABB229-8D3B-4694-996A-96F23CF14429}" srcOrd="0" destOrd="0" presId="urn:microsoft.com/office/officeart/2005/8/layout/target3"/>
    <dgm:cxn modelId="{2F8990D7-A6AD-4509-B1A6-C96DDF2AA644}" type="presParOf" srcId="{333A1088-737F-45CB-B68E-254E46348037}" destId="{F41139FD-01EE-4571-8B17-4FB00FC51163}" srcOrd="1" destOrd="0" presId="urn:microsoft.com/office/officeart/2005/8/layout/target3"/>
    <dgm:cxn modelId="{B1462777-4488-4FB6-85CB-A6B3A104A8F2}" type="presParOf" srcId="{333A1088-737F-45CB-B68E-254E46348037}" destId="{D005CE8C-CC26-4C3E-AC11-E15060ECD759}" srcOrd="2" destOrd="0" presId="urn:microsoft.com/office/officeart/2005/8/layout/target3"/>
    <dgm:cxn modelId="{7778D20F-8E93-4F63-A179-1F6C455C5B47}" type="presParOf" srcId="{333A1088-737F-45CB-B68E-254E46348037}" destId="{2C702D82-9B77-49B7-9568-BB8EB47C3372}" srcOrd="3" destOrd="0" presId="urn:microsoft.com/office/officeart/2005/8/layout/target3"/>
    <dgm:cxn modelId="{4D1012C4-CEB7-4D1A-895F-02E631693EA1}" type="presParOf" srcId="{333A1088-737F-45CB-B68E-254E46348037}" destId="{A52A0455-90FF-4808-ABD0-F02540D31D5A}" srcOrd="4" destOrd="0" presId="urn:microsoft.com/office/officeart/2005/8/layout/target3"/>
    <dgm:cxn modelId="{60C1E5C5-3DA4-40CC-A66E-30E8A7368F15}" type="presParOf" srcId="{333A1088-737F-45CB-B68E-254E46348037}" destId="{6140AFEC-043D-4C43-A2F9-D0F5331DF3A3}" srcOrd="5" destOrd="0" presId="urn:microsoft.com/office/officeart/2005/8/layout/target3"/>
    <dgm:cxn modelId="{09BF8434-0495-4CAF-AA71-73601C1EE3E6}" type="presParOf" srcId="{333A1088-737F-45CB-B68E-254E46348037}" destId="{9358AC05-5D7D-4327-9F80-1AD486AEA664}" srcOrd="6" destOrd="0" presId="urn:microsoft.com/office/officeart/2005/8/layout/target3"/>
    <dgm:cxn modelId="{8BD697F3-3ACA-46A4-A65B-A54442637CD7}" type="presParOf" srcId="{333A1088-737F-45CB-B68E-254E46348037}" destId="{313FC574-E1CD-4FB4-B054-0B805CE0447D}" srcOrd="7" destOrd="0" presId="urn:microsoft.com/office/officeart/2005/8/layout/target3"/>
    <dgm:cxn modelId="{411920B0-50F6-489C-9D17-36D75BA36A28}" type="presParOf" srcId="{333A1088-737F-45CB-B68E-254E46348037}" destId="{619D679B-A015-4ECF-8348-D1034C574F40}" srcOrd="8" destOrd="0" presId="urn:microsoft.com/office/officeart/2005/8/layout/target3"/>
    <dgm:cxn modelId="{A729B4A2-361D-4A1B-97A2-9EEAE96097EF}" type="presParOf" srcId="{333A1088-737F-45CB-B68E-254E46348037}" destId="{322283A8-4A27-4CDA-BAE3-F381106A9174}" srcOrd="9" destOrd="0" presId="urn:microsoft.com/office/officeart/2005/8/layout/target3"/>
    <dgm:cxn modelId="{7A8E6893-EE5B-4F58-8277-F74F000311A4}" type="presParOf" srcId="{333A1088-737F-45CB-B68E-254E46348037}" destId="{FFC9F71D-1B4F-4AD9-A4A6-86ADEFC8AF5C}" srcOrd="10" destOrd="0" presId="urn:microsoft.com/office/officeart/2005/8/layout/target3"/>
    <dgm:cxn modelId="{BBD2CEAC-3F7A-4450-9E5B-D07A6291DE44}" type="presParOf" srcId="{333A1088-737F-45CB-B68E-254E46348037}" destId="{25B08C86-7E15-44DC-BE7F-FFB55DD49D12}" srcOrd="11" destOrd="0" presId="urn:microsoft.com/office/officeart/2005/8/layout/target3"/>
    <dgm:cxn modelId="{7C92DBDC-0328-4059-8D37-2707609A6C3C}" type="presParOf" srcId="{333A1088-737F-45CB-B68E-254E46348037}" destId="{76644BE8-9D7C-4C09-B250-3D10AF48CBB7}" srcOrd="12" destOrd="0" presId="urn:microsoft.com/office/officeart/2005/8/layout/target3"/>
    <dgm:cxn modelId="{4400FA4D-666D-43EB-8CEF-055F0B26DC05}" type="presParOf" srcId="{333A1088-737F-45CB-B68E-254E46348037}" destId="{EE85B701-7295-41C0-BA7A-34D3756A2AE6}" srcOrd="13" destOrd="0" presId="urn:microsoft.com/office/officeart/2005/8/layout/target3"/>
    <dgm:cxn modelId="{D5788945-885C-479A-A80F-FE3052755B08}" type="presParOf" srcId="{333A1088-737F-45CB-B68E-254E46348037}" destId="{8BEBB6EC-1DAA-4CAC-8A25-BC0FCBD5DBD5}" srcOrd="14" destOrd="0" presId="urn:microsoft.com/office/officeart/2005/8/layout/target3"/>
    <dgm:cxn modelId="{A128738F-1BC4-4B47-ABCD-09A18F2AAEDF}" type="presParOf" srcId="{333A1088-737F-45CB-B68E-254E46348037}" destId="{AED2198E-93D5-4001-81B4-73124B309672}" srcOrd="15" destOrd="0" presId="urn:microsoft.com/office/officeart/2005/8/layout/target3"/>
    <dgm:cxn modelId="{7E371DD7-CF02-4023-8EDD-E37DA8980616}" type="presParOf" srcId="{333A1088-737F-45CB-B68E-254E46348037}" destId="{2BE915AB-18AA-4053-B92C-3BFC9ED204BB}" srcOrd="16" destOrd="0" presId="urn:microsoft.com/office/officeart/2005/8/layout/target3"/>
    <dgm:cxn modelId="{EF384B61-2BBE-47B5-A7A2-9DD888EC6A05}" type="presParOf" srcId="{333A1088-737F-45CB-B68E-254E46348037}" destId="{6BB5E863-4638-4E1D-BFDE-399D028AC4ED}" srcOrd="17" destOrd="0" presId="urn:microsoft.com/office/officeart/2005/8/layout/target3"/>
    <dgm:cxn modelId="{217CC6E0-2568-47AD-9F8E-B83B253CFB3A}" type="presParOf" srcId="{333A1088-737F-45CB-B68E-254E46348037}" destId="{5A5FFA88-C948-4069-8E93-59FA12366E83}" srcOrd="18" destOrd="0" presId="urn:microsoft.com/office/officeart/2005/8/layout/target3"/>
    <dgm:cxn modelId="{F2B059BD-F047-473D-A08A-C30F71A517F1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bg1"/>
        </a:solidFill>
        <a:ln>
          <a:noFill/>
        </a:ln>
        <a:effectLst>
          <a:outerShdw blurRad="50800" dist="50800" dir="5400000" algn="t" rotWithShape="0">
            <a:srgbClr val="000000">
              <a:alpha val="60000"/>
            </a:srgbClr>
          </a:outerShdw>
        </a:effectLst>
        <a:scene3d>
          <a:camera prst="isometricBottomUp" fov="0">
            <a:rot lat="0" lon="0" rev="0"/>
          </a:camera>
          <a:lightRig rig="soft" dir="b">
            <a:rot lat="0" lon="0" rev="9000000"/>
          </a:lightRig>
        </a:scene3d>
        <a:sp3d contourW="35000" prstMaterial="matte">
          <a:bevelT w="45000" h="38100" prst="convex"/>
          <a:contourClr>
            <a:schemeClr val="accent1">
              <a:hueOff val="0"/>
              <a:satOff val="0"/>
              <a:lumOff val="0"/>
              <a:alphaOff val="0"/>
              <a:tint val="10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Uherský Ostroh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46235" y="448572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tx2">
            <a:lumMod val="50000"/>
          </a:schemeClr>
        </a:solidFill>
        <a:ln>
          <a:noFill/>
        </a:ln>
        <a:effectLst>
          <a:outerShdw blurRad="50800" dist="50800" dir="5400000" algn="t" rotWithShape="0">
            <a:srgbClr val="000000">
              <a:alpha val="60000"/>
            </a:srgbClr>
          </a:outerShdw>
        </a:effectLst>
        <a:scene3d>
          <a:camera prst="isometricBottomUp" fov="0">
            <a:rot lat="0" lon="0" rev="0"/>
          </a:camera>
          <a:lightRig rig="soft" dir="b">
            <a:rot lat="0" lon="0" rev="9000000"/>
          </a:lightRig>
        </a:scene3d>
        <a:sp3d contourW="35000" prstMaterial="matte">
          <a:bevelT w="45000" h="38100" prst="convex"/>
          <a:contourClr>
            <a:schemeClr val="accent1">
              <a:hueOff val="0"/>
              <a:satOff val="0"/>
              <a:lumOff val="0"/>
              <a:alphaOff val="0"/>
              <a:tint val="10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RNDr. Ivana </a:t>
          </a:r>
          <a:r>
            <a:rPr lang="cs-CZ" sz="2000" kern="1200" dirty="0" err="1" smtClean="0"/>
            <a:t>Bělohradová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bg1"/>
        </a:solidFill>
        <a:ln>
          <a:noFill/>
        </a:ln>
        <a:effectLst>
          <a:outerShdw blurRad="50800" dist="50800" dir="5400000" algn="t" rotWithShape="0">
            <a:srgbClr val="000000">
              <a:alpha val="60000"/>
            </a:srgbClr>
          </a:outerShdw>
        </a:effectLst>
        <a:scene3d>
          <a:camera prst="isometricBottomUp" fov="0">
            <a:rot lat="0" lon="0" rev="0"/>
          </a:camera>
          <a:lightRig rig="soft" dir="b">
            <a:rot lat="0" lon="0" rev="9000000"/>
          </a:lightRig>
        </a:scene3d>
        <a:sp3d contourW="35000" prstMaterial="matte">
          <a:bevelT w="45000" h="38100" prst="convex"/>
          <a:contourClr>
            <a:schemeClr val="accent1">
              <a:hueOff val="0"/>
              <a:satOff val="0"/>
              <a:lumOff val="0"/>
              <a:alphaOff val="0"/>
              <a:tint val="10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VY_32_INOVACE_01_TEMA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/>
        </a:solidFill>
        <a:ln>
          <a:noFill/>
        </a:ln>
        <a:effectLst>
          <a:outerShdw blurRad="50800" dist="50800" dir="5400000" algn="t" rotWithShape="0">
            <a:srgbClr val="000000">
              <a:alpha val="60000"/>
            </a:srgbClr>
          </a:outerShdw>
        </a:effectLst>
        <a:scene3d>
          <a:camera prst="isometricBottomUp" fov="0">
            <a:rot lat="0" lon="0" rev="0"/>
          </a:camera>
          <a:lightRig rig="soft" dir="b">
            <a:rot lat="0" lon="0" rev="9000000"/>
          </a:lightRig>
        </a:scene3d>
        <a:sp3d contourW="35000" prstMaterial="matte">
          <a:bevelT w="45000" h="38100" prst="convex"/>
          <a:contourClr>
            <a:schemeClr val="accent1">
              <a:hueOff val="0"/>
              <a:satOff val="0"/>
              <a:lumOff val="0"/>
              <a:alphaOff val="0"/>
              <a:tint val="10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bg1"/>
        </a:solidFill>
        <a:ln>
          <a:noFill/>
        </a:ln>
        <a:effectLst>
          <a:outerShdw blurRad="50800" dist="50800" dir="5400000" algn="t" rotWithShape="0">
            <a:srgbClr val="000000">
              <a:alpha val="60000"/>
            </a:srgbClr>
          </a:outerShdw>
        </a:effectLst>
        <a:scene3d>
          <a:camera prst="isometricBottomUp" fov="0">
            <a:rot lat="0" lon="0" rev="0"/>
          </a:camera>
          <a:lightRig rig="soft" dir="b">
            <a:rot lat="0" lon="0" rev="9000000"/>
          </a:lightRig>
        </a:scene3d>
        <a:sp3d contourW="35000" prstMaterial="matte">
          <a:bevelT w="45000" h="38100" prst="convex"/>
          <a:contourClr>
            <a:schemeClr val="accent1">
              <a:hueOff val="0"/>
              <a:satOff val="0"/>
              <a:lumOff val="0"/>
              <a:alphaOff val="0"/>
              <a:tint val="10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cs-CZ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1DF8729-5ECD-43B6-B1A9-4A362477E0B0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7576215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F8729-5ECD-43B6-B1A9-4A362477E0B0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F8729-5ECD-43B6-B1A9-4A362477E0B0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F8729-5ECD-43B6-B1A9-4A362477E0B0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F8729-5ECD-43B6-B1A9-4A362477E0B0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F8729-5ECD-43B6-B1A9-4A362477E0B0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F8729-5ECD-43B6-B1A9-4A362477E0B0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7AC1D0EB-A4DF-4763-BA0A-080F2C6A8BF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BAE2C-1727-4111-895F-3E3AB389944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4138FE32-E1A4-466C-BDE5-9A12C58C80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773B1-B2B6-4BAF-A6A5-6DD7D2994C0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F810D-5B90-4D38-9F61-3A5C00359F6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7F9CE-9EF5-4CA6-B8B8-AFA9EF9B83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531C0-D886-4217-8751-4B0820ADC9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BB788-9772-46EA-A5C2-7517A00781E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39765EEB-D74A-4684-ABC6-593B618B6B9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D70E6-8FEC-4FC6-B87B-6D18B03F07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143B1-C028-42E9-AD0E-ADCD253F06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35DA1D79-7D33-4BDB-8786-A95FC8BEDE6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70" r:id="rId1"/>
    <p:sldLayoutId id="2147484071" r:id="rId2"/>
    <p:sldLayoutId id="2147484072" r:id="rId3"/>
    <p:sldLayoutId id="2147484073" r:id="rId4"/>
    <p:sldLayoutId id="2147484074" r:id="rId5"/>
    <p:sldLayoutId id="2147484075" r:id="rId6"/>
    <p:sldLayoutId id="2147484076" r:id="rId7"/>
    <p:sldLayoutId id="2147484077" r:id="rId8"/>
    <p:sldLayoutId id="2147484078" r:id="rId9"/>
    <p:sldLayoutId id="2147484079" r:id="rId10"/>
    <p:sldLayoutId id="2147484080" r:id="rId11"/>
  </p:sldLayoutIdLst>
  <p:transition>
    <p:wipe dir="d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Data" Target="../diagrams/data1.xml"/><Relationship Id="rId7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88137032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algn="l" rotWithShape="0">
                    <a:schemeClr val="tx2">
                      <a:lumMod val="50000"/>
                      <a:alpha val="4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Anotace</a:t>
            </a:r>
            <a:endParaRPr lang="cs-CZ" dirty="0">
              <a:solidFill>
                <a:schemeClr val="accent1">
                  <a:lumMod val="75000"/>
                </a:schemeClr>
              </a:solidFill>
              <a:effectLst>
                <a:outerShdw blurRad="50800" dist="38100" algn="l" rotWithShape="0">
                  <a:schemeClr val="tx2">
                    <a:lumMod val="50000"/>
                    <a:alpha val="40000"/>
                  </a:scheme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latin typeface="Cambria" pitchFamily="18" charset="0"/>
                <a:cs typeface="Arial" pitchFamily="34" charset="0"/>
              </a:rPr>
              <a:t>Prezentace je určena </a:t>
            </a:r>
            <a:r>
              <a:rPr lang="cs-CZ" b="1" dirty="0" smtClean="0">
                <a:latin typeface="Cambria" pitchFamily="18" charset="0"/>
                <a:cs typeface="Arial" pitchFamily="34" charset="0"/>
              </a:rPr>
              <a:t>k seznámení žáků s novým učivem </a:t>
            </a:r>
            <a:r>
              <a:rPr lang="cs-CZ" dirty="0" smtClean="0">
                <a:latin typeface="Cambria" pitchFamily="18" charset="0"/>
                <a:cs typeface="Arial" pitchFamily="34" charset="0"/>
              </a:rPr>
              <a:t>– hydraulickým lisem. Také jsou zde uvedeny příklady na procvičení výpočtu parametrů lisu a působících sil.</a:t>
            </a:r>
          </a:p>
          <a:p>
            <a:r>
              <a:rPr lang="cs-CZ" dirty="0" smtClean="0">
                <a:latin typeface="Cambria" pitchFamily="18" charset="0"/>
                <a:cs typeface="Arial" pitchFamily="34" charset="0"/>
              </a:rPr>
              <a:t>Příklady jsou vhodné také k samostatnému či skupinovému procvičení s následnou kontrolou       a případným vysvětlením chyb. Materiál lze výhodně využít i v rámci </a:t>
            </a:r>
            <a:r>
              <a:rPr lang="cs-CZ" b="1" dirty="0" smtClean="0">
                <a:latin typeface="Cambria" pitchFamily="18" charset="0"/>
                <a:cs typeface="Arial" pitchFamily="34" charset="0"/>
              </a:rPr>
              <a:t>shrnutí učiva</a:t>
            </a:r>
            <a:r>
              <a:rPr lang="cs-CZ" dirty="0" smtClean="0">
                <a:latin typeface="Cambria" pitchFamily="18" charset="0"/>
                <a:cs typeface="Arial" pitchFamily="34" charset="0"/>
              </a:rPr>
              <a:t>. </a:t>
            </a:r>
          </a:p>
          <a:p>
            <a:r>
              <a:rPr lang="cs-CZ" dirty="0" smtClean="0">
                <a:latin typeface="Cambria" pitchFamily="18" charset="0"/>
                <a:cs typeface="Arial" pitchFamily="34" charset="0"/>
              </a:rPr>
              <a:t>Práce s tímto materiálem byla užitečným zpestřením hodiny, podle odezvy žáků bylo vše srozumitelné.</a:t>
            </a:r>
          </a:p>
        </p:txBody>
      </p:sp>
      <p:sp>
        <p:nvSpPr>
          <p:cNvPr id="4" name="Tlačítko akce: Dopředu nebo Další 3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428628" cy="50006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lačítko akce: Zpět nebo Předchozí 4">
            <a:hlinkClick r:id="" action="ppaction://hlinkshowjump?jump=previousslide" highlightClick="1"/>
          </p:cNvPr>
          <p:cNvSpPr/>
          <p:nvPr/>
        </p:nvSpPr>
        <p:spPr>
          <a:xfrm>
            <a:off x="7715272" y="6143644"/>
            <a:ext cx="428628" cy="50006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767223497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14348" y="2571744"/>
            <a:ext cx="7772400" cy="3071834"/>
          </a:xfrm>
        </p:spPr>
        <p:txBody>
          <a:bodyPr>
            <a:normAutofit/>
          </a:bodyPr>
          <a:lstStyle/>
          <a:p>
            <a:pPr algn="ctr"/>
            <a:r>
              <a:rPr lang="cs-CZ" sz="8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algn="l" rotWithShape="0">
                    <a:schemeClr val="tx2">
                      <a:lumMod val="50000"/>
                      <a:alpha val="40000"/>
                    </a:schemeClr>
                  </a:outerShdw>
                </a:effectLst>
                <a:latin typeface="Cambria" pitchFamily="18" charset="0"/>
                <a:ea typeface="+mj-ea"/>
                <a:cs typeface="Arial" pitchFamily="34" charset="0"/>
              </a:rPr>
              <a:t>Hydraulický lis, </a:t>
            </a:r>
          </a:p>
          <a:p>
            <a:pPr algn="ctr"/>
            <a:r>
              <a:rPr lang="cs-CZ" sz="72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algn="l" rotWithShape="0">
                    <a:schemeClr val="tx2">
                      <a:lumMod val="50000"/>
                      <a:alpha val="40000"/>
                    </a:schemeClr>
                  </a:outerShdw>
                </a:effectLst>
                <a:latin typeface="Cambria" pitchFamily="18" charset="0"/>
                <a:ea typeface="+mj-ea"/>
                <a:cs typeface="Arial" pitchFamily="34" charset="0"/>
              </a:rPr>
              <a:t>příklady </a:t>
            </a:r>
            <a:endParaRPr lang="cs-CZ" sz="7200" dirty="0">
              <a:effectLst>
                <a:outerShdw blurRad="101600" dist="38100" dir="18900000" algn="bl" rotWithShape="0">
                  <a:schemeClr val="accent5">
                    <a:lumMod val="50000"/>
                    <a:alpha val="82000"/>
                  </a:schemeClr>
                </a:outerShdw>
              </a:effectLst>
              <a:latin typeface="+mj-lt"/>
            </a:endParaRPr>
          </a:p>
        </p:txBody>
      </p:sp>
      <p:sp>
        <p:nvSpPr>
          <p:cNvPr id="4" name="Tlačítko akce: Dopředu nebo Další 3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428628" cy="50006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lačítko akce: Zpět nebo Předchozí 4">
            <a:hlinkClick r:id="" action="ppaction://hlinkshowjump?jump=previousslide" highlightClick="1"/>
          </p:cNvPr>
          <p:cNvSpPr/>
          <p:nvPr/>
        </p:nvSpPr>
        <p:spPr>
          <a:xfrm>
            <a:off x="7715272" y="6143644"/>
            <a:ext cx="428628" cy="50006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685800" y="1857364"/>
            <a:ext cx="7772400" cy="421481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latin typeface="Cambria" pitchFamily="18" charset="0"/>
              </a:rPr>
              <a:t>     </a:t>
            </a:r>
          </a:p>
          <a:p>
            <a:pPr>
              <a:buNone/>
            </a:pPr>
            <a:endParaRPr lang="cs-CZ" dirty="0" smtClean="0">
              <a:latin typeface="Cambria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642918"/>
            <a:ext cx="7772400" cy="989034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algn="l" rotWithShape="0">
                    <a:schemeClr val="tx2">
                      <a:lumMod val="50000"/>
                      <a:alpha val="40000"/>
                    </a:schemeClr>
                  </a:outerShdw>
                </a:effectLst>
                <a:latin typeface="Cambria" pitchFamily="18" charset="0"/>
                <a:cs typeface="Arial" pitchFamily="34" charset="0"/>
              </a:rPr>
              <a:t>Hydraulický lis</a:t>
            </a:r>
            <a:endParaRPr lang="cs-CZ" dirty="0">
              <a:effectLst>
                <a:outerShdw blurRad="50800" dist="38100" dir="18900000" algn="bl" rotWithShape="0">
                  <a:schemeClr val="bg2">
                    <a:lumMod val="75000"/>
                    <a:alpha val="81000"/>
                  </a:schemeClr>
                </a:outerShdw>
              </a:effectLst>
              <a:latin typeface="Cambria" pitchFamily="18" charset="0"/>
            </a:endParaRPr>
          </a:p>
        </p:txBody>
      </p:sp>
      <p:sp>
        <p:nvSpPr>
          <p:cNvPr id="5" name="Tlačítko akce: Dopředu nebo Další 4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428628" cy="50006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12573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8" name="Tlačítko akce: Zpět nebo Předchozí 7">
            <a:hlinkClick r:id="" action="ppaction://hlinkshowjump?jump=previousslide" highlightClick="1"/>
          </p:cNvPr>
          <p:cNvSpPr/>
          <p:nvPr/>
        </p:nvSpPr>
        <p:spPr>
          <a:xfrm>
            <a:off x="7715272" y="6143644"/>
            <a:ext cx="428628" cy="50006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Obrázek 8" descr="672px-Hydraulicky_lis_sv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6074" y="1800224"/>
            <a:ext cx="7551852" cy="3843353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685800" y="1857364"/>
            <a:ext cx="7772400" cy="4214810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>
                <a:latin typeface="Cambria" pitchFamily="18" charset="0"/>
              </a:rPr>
              <a:t>Hydraulické zařízení umožňuje pomocí malé tlakové síly </a:t>
            </a:r>
            <a:r>
              <a:rPr lang="cs-CZ" b="1" dirty="0" smtClean="0">
                <a:latin typeface="Cambria" pitchFamily="18" charset="0"/>
              </a:rPr>
              <a:t>F</a:t>
            </a:r>
            <a:r>
              <a:rPr lang="cs-CZ" b="1" baseline="-25000" dirty="0" smtClean="0">
                <a:latin typeface="Cambria" pitchFamily="18" charset="0"/>
              </a:rPr>
              <a:t>1</a:t>
            </a:r>
            <a:r>
              <a:rPr lang="cs-CZ" dirty="0" smtClean="0">
                <a:latin typeface="Cambria" pitchFamily="18" charset="0"/>
              </a:rPr>
              <a:t> působící na malý píst, vyvolat velkou tlakovou sílu </a:t>
            </a:r>
            <a:r>
              <a:rPr lang="cs-CZ" b="1" dirty="0" smtClean="0">
                <a:latin typeface="Cambria" pitchFamily="18" charset="0"/>
              </a:rPr>
              <a:t>F</a:t>
            </a:r>
            <a:r>
              <a:rPr lang="cs-CZ" b="1" baseline="-25000" dirty="0" smtClean="0">
                <a:latin typeface="Cambria" pitchFamily="18" charset="0"/>
              </a:rPr>
              <a:t>2,</a:t>
            </a:r>
            <a:r>
              <a:rPr lang="cs-CZ" dirty="0" smtClean="0">
                <a:latin typeface="Cambria" pitchFamily="18" charset="0"/>
              </a:rPr>
              <a:t> která působí na velký píst.</a:t>
            </a:r>
          </a:p>
          <a:p>
            <a:pPr>
              <a:buNone/>
            </a:pPr>
            <a:endParaRPr lang="cs-CZ" dirty="0" smtClean="0">
              <a:latin typeface="Cambria" pitchFamily="18" charset="0"/>
            </a:endParaRPr>
          </a:p>
          <a:p>
            <a:r>
              <a:rPr lang="cs-CZ" dirty="0" smtClean="0">
                <a:latin typeface="Cambria" pitchFamily="18" charset="0"/>
              </a:rPr>
              <a:t>Tlaková síla F</a:t>
            </a:r>
            <a:r>
              <a:rPr lang="cs-CZ" baseline="-25000" dirty="0" smtClean="0">
                <a:latin typeface="Cambria" pitchFamily="18" charset="0"/>
              </a:rPr>
              <a:t>1 </a:t>
            </a:r>
            <a:r>
              <a:rPr lang="cs-CZ" dirty="0" smtClean="0">
                <a:latin typeface="Cambria" pitchFamily="18" charset="0"/>
              </a:rPr>
              <a:t>vyvolá v kapalině </a:t>
            </a:r>
            <a:r>
              <a:rPr lang="cs-CZ" b="1" dirty="0" smtClean="0">
                <a:latin typeface="Cambria" pitchFamily="18" charset="0"/>
              </a:rPr>
              <a:t>všude stejný tlak </a:t>
            </a:r>
          </a:p>
          <a:p>
            <a:pPr>
              <a:buNone/>
            </a:pPr>
            <a:r>
              <a:rPr lang="cs-CZ" dirty="0" smtClean="0">
                <a:latin typeface="Cambria" pitchFamily="18" charset="0"/>
              </a:rPr>
              <a:t>    (viz Pascalův zákon), proto platí:</a:t>
            </a:r>
          </a:p>
          <a:p>
            <a:pPr>
              <a:buNone/>
            </a:pPr>
            <a:r>
              <a:rPr lang="cs-CZ" sz="4300" dirty="0" smtClean="0">
                <a:solidFill>
                  <a:srgbClr val="CC0000"/>
                </a:solidFill>
                <a:latin typeface="Cambria" pitchFamily="18" charset="0"/>
              </a:rPr>
              <a:t>                            p</a:t>
            </a:r>
            <a:r>
              <a:rPr lang="cs-CZ" sz="4300" baseline="-25000" dirty="0" smtClean="0">
                <a:solidFill>
                  <a:srgbClr val="CC0000"/>
                </a:solidFill>
                <a:latin typeface="Cambria" pitchFamily="18" charset="0"/>
              </a:rPr>
              <a:t>1</a:t>
            </a:r>
            <a:r>
              <a:rPr lang="cs-CZ" sz="4300" dirty="0" smtClean="0">
                <a:solidFill>
                  <a:srgbClr val="CC0000"/>
                </a:solidFill>
                <a:latin typeface="Cambria" pitchFamily="18" charset="0"/>
              </a:rPr>
              <a:t> = p</a:t>
            </a:r>
            <a:r>
              <a:rPr lang="cs-CZ" sz="4300" baseline="-25000" dirty="0" smtClean="0">
                <a:solidFill>
                  <a:srgbClr val="CC0000"/>
                </a:solidFill>
                <a:latin typeface="Cambria" pitchFamily="18" charset="0"/>
              </a:rPr>
              <a:t>2</a:t>
            </a:r>
            <a:endParaRPr lang="cs-CZ" sz="4300" dirty="0" smtClean="0">
              <a:solidFill>
                <a:srgbClr val="CC0000"/>
              </a:solidFill>
              <a:latin typeface="Cambria" pitchFamily="18" charset="0"/>
            </a:endParaRPr>
          </a:p>
          <a:p>
            <a:pPr>
              <a:buNone/>
            </a:pPr>
            <a:r>
              <a:rPr lang="cs-CZ" sz="4300" dirty="0" smtClean="0">
                <a:solidFill>
                  <a:srgbClr val="CC0000"/>
                </a:solidFill>
                <a:latin typeface="Cambria" pitchFamily="18" charset="0"/>
              </a:rPr>
              <a:t>                     F</a:t>
            </a:r>
            <a:r>
              <a:rPr lang="cs-CZ" sz="4300" baseline="-25000" dirty="0" smtClean="0">
                <a:solidFill>
                  <a:srgbClr val="CC0000"/>
                </a:solidFill>
                <a:latin typeface="Cambria" pitchFamily="18" charset="0"/>
              </a:rPr>
              <a:t>1</a:t>
            </a:r>
            <a:r>
              <a:rPr lang="cs-CZ" sz="4300" dirty="0" smtClean="0">
                <a:solidFill>
                  <a:srgbClr val="CC0000"/>
                </a:solidFill>
                <a:latin typeface="Cambria" pitchFamily="18" charset="0"/>
              </a:rPr>
              <a:t> : S</a:t>
            </a:r>
            <a:r>
              <a:rPr lang="cs-CZ" sz="4300" baseline="-25000" dirty="0" smtClean="0">
                <a:solidFill>
                  <a:srgbClr val="CC0000"/>
                </a:solidFill>
                <a:latin typeface="Cambria" pitchFamily="18" charset="0"/>
              </a:rPr>
              <a:t>1</a:t>
            </a:r>
            <a:r>
              <a:rPr lang="cs-CZ" sz="4300" dirty="0" smtClean="0">
                <a:solidFill>
                  <a:srgbClr val="CC0000"/>
                </a:solidFill>
                <a:latin typeface="Cambria" pitchFamily="18" charset="0"/>
              </a:rPr>
              <a:t> = F</a:t>
            </a:r>
            <a:r>
              <a:rPr lang="cs-CZ" sz="4300" baseline="-25000" dirty="0" smtClean="0">
                <a:solidFill>
                  <a:srgbClr val="CC0000"/>
                </a:solidFill>
                <a:latin typeface="Cambria" pitchFamily="18" charset="0"/>
              </a:rPr>
              <a:t>2</a:t>
            </a:r>
            <a:r>
              <a:rPr lang="cs-CZ" sz="4300" dirty="0" smtClean="0">
                <a:solidFill>
                  <a:srgbClr val="CC0000"/>
                </a:solidFill>
                <a:latin typeface="Cambria" pitchFamily="18" charset="0"/>
              </a:rPr>
              <a:t> : S</a:t>
            </a:r>
            <a:r>
              <a:rPr lang="cs-CZ" sz="4300" baseline="-25000" dirty="0" smtClean="0">
                <a:solidFill>
                  <a:srgbClr val="CC0000"/>
                </a:solidFill>
                <a:latin typeface="Cambria" pitchFamily="18" charset="0"/>
              </a:rPr>
              <a:t>2</a:t>
            </a:r>
            <a:endParaRPr lang="cs-CZ" sz="4300" dirty="0" smtClean="0">
              <a:solidFill>
                <a:srgbClr val="CC0000"/>
              </a:solidFill>
              <a:latin typeface="Cambria" pitchFamily="18" charset="0"/>
            </a:endParaRPr>
          </a:p>
          <a:p>
            <a:pPr>
              <a:buNone/>
            </a:pPr>
            <a:r>
              <a:rPr lang="cs-CZ" dirty="0" smtClean="0">
                <a:latin typeface="Cambria" pitchFamily="18" charset="0"/>
              </a:rPr>
              <a:t>     </a:t>
            </a:r>
          </a:p>
          <a:p>
            <a:pPr>
              <a:buNone/>
            </a:pPr>
            <a:endParaRPr lang="cs-CZ" dirty="0" smtClean="0">
              <a:latin typeface="Cambria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642918"/>
            <a:ext cx="7772400" cy="989034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algn="l" rotWithShape="0">
                    <a:schemeClr val="tx2">
                      <a:lumMod val="50000"/>
                      <a:alpha val="40000"/>
                    </a:schemeClr>
                  </a:outerShdw>
                </a:effectLst>
                <a:latin typeface="Cambria" pitchFamily="18" charset="0"/>
                <a:cs typeface="Arial" pitchFamily="34" charset="0"/>
              </a:rPr>
              <a:t>Hydraulický lis</a:t>
            </a:r>
            <a:endParaRPr lang="cs-CZ" dirty="0">
              <a:effectLst>
                <a:outerShdw blurRad="50800" dist="38100" dir="18900000" algn="bl" rotWithShape="0">
                  <a:schemeClr val="bg2">
                    <a:lumMod val="75000"/>
                    <a:alpha val="81000"/>
                  </a:schemeClr>
                </a:outerShdw>
              </a:effectLst>
              <a:latin typeface="Cambria" pitchFamily="18" charset="0"/>
            </a:endParaRPr>
          </a:p>
        </p:txBody>
      </p:sp>
      <p:sp>
        <p:nvSpPr>
          <p:cNvPr id="5" name="Tlačítko akce: Dopředu nebo Další 4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428628" cy="50006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12573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8" name="Tlačítko akce: Zpět nebo Předchozí 7">
            <a:hlinkClick r:id="" action="ppaction://hlinkshowjump?jump=previousslide" highlightClick="1"/>
          </p:cNvPr>
          <p:cNvSpPr/>
          <p:nvPr/>
        </p:nvSpPr>
        <p:spPr>
          <a:xfrm>
            <a:off x="7715272" y="6143644"/>
            <a:ext cx="428628" cy="50006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ovéPole 25"/>
          <p:cNvSpPr txBox="1"/>
          <p:nvPr/>
        </p:nvSpPr>
        <p:spPr>
          <a:xfrm>
            <a:off x="571472" y="928670"/>
            <a:ext cx="78581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algn="l" rotWithShape="0">
                    <a:schemeClr val="tx2">
                      <a:lumMod val="50000"/>
                      <a:alpha val="40000"/>
                    </a:schemeClr>
                  </a:outerShdw>
                </a:effectLst>
                <a:latin typeface="Cambria" pitchFamily="18" charset="0"/>
                <a:ea typeface="+mj-ea"/>
                <a:cs typeface="Arial" pitchFamily="34" charset="0"/>
              </a:rPr>
              <a:t>Odvození dalších vztahů</a:t>
            </a:r>
            <a:endParaRPr lang="cs-CZ" sz="4000" dirty="0" smtClean="0">
              <a:effectLst>
                <a:outerShdw blurRad="50800" dist="38100" dir="18900000" algn="bl" rotWithShape="0">
                  <a:schemeClr val="bg2">
                    <a:lumMod val="75000"/>
                    <a:alpha val="81000"/>
                  </a:schemeClr>
                </a:outerShdw>
              </a:effectLst>
              <a:latin typeface="Cambria" pitchFamily="18" charset="0"/>
              <a:ea typeface="+mj-ea"/>
              <a:cs typeface="+mj-cs"/>
            </a:endParaRPr>
          </a:p>
        </p:txBody>
      </p:sp>
      <p:sp>
        <p:nvSpPr>
          <p:cNvPr id="27" name="Tlačítko akce: Dopředu nebo Další 26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428628" cy="50006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lačítko akce: Zpět nebo Předchozí 10">
            <a:hlinkClick r:id="" action="ppaction://hlinkshowjump?jump=previousslide" highlightClick="1"/>
          </p:cNvPr>
          <p:cNvSpPr/>
          <p:nvPr/>
        </p:nvSpPr>
        <p:spPr>
          <a:xfrm>
            <a:off x="7715272" y="6143644"/>
            <a:ext cx="428628" cy="50006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Zástupný symbol pro obsah 15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endParaRPr lang="cs-CZ" sz="4000" dirty="0" smtClean="0">
              <a:latin typeface="Cambria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sz="4000" dirty="0" smtClean="0">
                <a:latin typeface="Cambria" pitchFamily="18" charset="0"/>
              </a:rPr>
              <a:t>F</a:t>
            </a:r>
            <a:r>
              <a:rPr lang="cs-CZ" sz="4000" baseline="-25000" dirty="0" smtClean="0">
                <a:latin typeface="Cambria" pitchFamily="18" charset="0"/>
              </a:rPr>
              <a:t>2</a:t>
            </a:r>
            <a:r>
              <a:rPr lang="cs-CZ" sz="4000" dirty="0" smtClean="0">
                <a:latin typeface="Cambria" pitchFamily="18" charset="0"/>
              </a:rPr>
              <a:t> : F</a:t>
            </a:r>
            <a:r>
              <a:rPr lang="cs-CZ" sz="4000" baseline="-25000" dirty="0" smtClean="0">
                <a:latin typeface="Cambria" pitchFamily="18" charset="0"/>
              </a:rPr>
              <a:t>1</a:t>
            </a:r>
            <a:r>
              <a:rPr lang="cs-CZ" sz="4000" dirty="0" smtClean="0">
                <a:latin typeface="Cambria" pitchFamily="18" charset="0"/>
              </a:rPr>
              <a:t> = S</a:t>
            </a:r>
            <a:r>
              <a:rPr lang="cs-CZ" sz="4000" baseline="-25000" dirty="0" smtClean="0">
                <a:latin typeface="Cambria" pitchFamily="18" charset="0"/>
              </a:rPr>
              <a:t>2</a:t>
            </a:r>
            <a:r>
              <a:rPr lang="cs-CZ" sz="4000" dirty="0" smtClean="0">
                <a:latin typeface="Cambria" pitchFamily="18" charset="0"/>
              </a:rPr>
              <a:t> : S</a:t>
            </a:r>
            <a:r>
              <a:rPr lang="cs-CZ" sz="4000" baseline="-25000" dirty="0" smtClean="0">
                <a:latin typeface="Cambria" pitchFamily="18" charset="0"/>
              </a:rPr>
              <a:t>1</a:t>
            </a:r>
            <a:r>
              <a:rPr lang="cs-CZ" sz="4000" dirty="0" smtClean="0">
                <a:latin typeface="Cambria" pitchFamily="18" charset="0"/>
              </a:rPr>
              <a:t> </a:t>
            </a:r>
          </a:p>
          <a:p>
            <a:pPr>
              <a:buFont typeface="Wingdings" pitchFamily="2" charset="2"/>
              <a:buChar char="§"/>
            </a:pPr>
            <a:r>
              <a:rPr lang="cs-CZ" sz="4000" dirty="0" smtClean="0">
                <a:solidFill>
                  <a:srgbClr val="CC0000"/>
                </a:solidFill>
                <a:latin typeface="Cambria" pitchFamily="18" charset="0"/>
              </a:rPr>
              <a:t>F</a:t>
            </a:r>
            <a:r>
              <a:rPr lang="cs-CZ" sz="4000" baseline="-25000" dirty="0" smtClean="0">
                <a:solidFill>
                  <a:srgbClr val="CC0000"/>
                </a:solidFill>
                <a:latin typeface="Cambria" pitchFamily="18" charset="0"/>
              </a:rPr>
              <a:t>2 </a:t>
            </a:r>
            <a:r>
              <a:rPr lang="cs-CZ" sz="4000" dirty="0" smtClean="0">
                <a:solidFill>
                  <a:srgbClr val="CC0000"/>
                </a:solidFill>
                <a:latin typeface="Cambria" pitchFamily="18" charset="0"/>
                <a:sym typeface="Symbol"/>
              </a:rPr>
              <a:t> </a:t>
            </a:r>
            <a:r>
              <a:rPr lang="cs-CZ" sz="4000" dirty="0" smtClean="0">
                <a:solidFill>
                  <a:srgbClr val="CC0000"/>
                </a:solidFill>
                <a:latin typeface="Cambria" pitchFamily="18" charset="0"/>
              </a:rPr>
              <a:t>S</a:t>
            </a:r>
            <a:r>
              <a:rPr lang="cs-CZ" sz="4000" baseline="-25000" dirty="0" smtClean="0">
                <a:solidFill>
                  <a:srgbClr val="CC0000"/>
                </a:solidFill>
                <a:latin typeface="Cambria" pitchFamily="18" charset="0"/>
              </a:rPr>
              <a:t>1 </a:t>
            </a:r>
            <a:r>
              <a:rPr lang="cs-CZ" sz="4000" dirty="0" smtClean="0">
                <a:solidFill>
                  <a:srgbClr val="CC0000"/>
                </a:solidFill>
                <a:latin typeface="Cambria" pitchFamily="18" charset="0"/>
              </a:rPr>
              <a:t>= </a:t>
            </a:r>
            <a:r>
              <a:rPr lang="cs-CZ" sz="4000" dirty="0" smtClean="0">
                <a:latin typeface="Cambria" pitchFamily="18" charset="0"/>
              </a:rPr>
              <a:t>F</a:t>
            </a:r>
            <a:r>
              <a:rPr lang="cs-CZ" sz="4000" baseline="-25000" dirty="0" smtClean="0">
                <a:latin typeface="Cambria" pitchFamily="18" charset="0"/>
              </a:rPr>
              <a:t>1 </a:t>
            </a:r>
            <a:r>
              <a:rPr lang="cs-CZ" sz="4000" dirty="0" smtClean="0">
                <a:latin typeface="Cambria" pitchFamily="18" charset="0"/>
                <a:sym typeface="Symbol"/>
              </a:rPr>
              <a:t> </a:t>
            </a:r>
            <a:r>
              <a:rPr lang="cs-CZ" sz="4000" dirty="0" smtClean="0">
                <a:latin typeface="Cambria" pitchFamily="18" charset="0"/>
              </a:rPr>
              <a:t>S</a:t>
            </a:r>
            <a:r>
              <a:rPr lang="cs-CZ" sz="4000" baseline="-25000" dirty="0" smtClean="0">
                <a:latin typeface="Cambria" pitchFamily="18" charset="0"/>
              </a:rPr>
              <a:t>2 </a:t>
            </a:r>
          </a:p>
          <a:p>
            <a:pPr lvl="3">
              <a:buFont typeface="Wingdings" pitchFamily="2" charset="2"/>
              <a:buChar char="§"/>
            </a:pPr>
            <a:r>
              <a:rPr lang="cs-CZ" sz="2800" dirty="0" smtClean="0">
                <a:latin typeface="Cambria" pitchFamily="18" charset="0"/>
              </a:rPr>
              <a:t>F</a:t>
            </a:r>
            <a:r>
              <a:rPr lang="cs-CZ" sz="2800" baseline="-25000" dirty="0" smtClean="0">
                <a:latin typeface="Cambria" pitchFamily="18" charset="0"/>
              </a:rPr>
              <a:t>1 </a:t>
            </a:r>
            <a:r>
              <a:rPr lang="cs-CZ" sz="2800" dirty="0" smtClean="0">
                <a:latin typeface="Cambria" pitchFamily="18" charset="0"/>
              </a:rPr>
              <a:t> = F</a:t>
            </a:r>
            <a:r>
              <a:rPr lang="cs-CZ" sz="2800" baseline="-25000" dirty="0" smtClean="0">
                <a:latin typeface="Cambria" pitchFamily="18" charset="0"/>
              </a:rPr>
              <a:t>2</a:t>
            </a:r>
            <a:r>
              <a:rPr lang="cs-CZ" sz="2800" dirty="0" smtClean="0">
                <a:latin typeface="Cambria" pitchFamily="18" charset="0"/>
              </a:rPr>
              <a:t> </a:t>
            </a:r>
            <a:r>
              <a:rPr lang="cs-CZ" sz="2800" dirty="0" smtClean="0">
                <a:latin typeface="Cambria" pitchFamily="18" charset="0"/>
                <a:sym typeface="Symbol"/>
              </a:rPr>
              <a:t> </a:t>
            </a:r>
            <a:r>
              <a:rPr lang="cs-CZ" sz="2800" dirty="0" smtClean="0">
                <a:latin typeface="Cambria" pitchFamily="18" charset="0"/>
              </a:rPr>
              <a:t>S</a:t>
            </a:r>
            <a:r>
              <a:rPr lang="cs-CZ" sz="2800" baseline="-25000" dirty="0" smtClean="0">
                <a:latin typeface="Cambria" pitchFamily="18" charset="0"/>
              </a:rPr>
              <a:t>1</a:t>
            </a:r>
            <a:r>
              <a:rPr lang="cs-CZ" sz="2800" dirty="0" smtClean="0">
                <a:latin typeface="Cambria" pitchFamily="18" charset="0"/>
              </a:rPr>
              <a:t> : S</a:t>
            </a:r>
            <a:r>
              <a:rPr lang="cs-CZ" sz="2800" baseline="-25000" dirty="0" smtClean="0">
                <a:latin typeface="Cambria" pitchFamily="18" charset="0"/>
              </a:rPr>
              <a:t>2</a:t>
            </a:r>
          </a:p>
          <a:p>
            <a:pPr lvl="3">
              <a:buFont typeface="Wingdings" pitchFamily="2" charset="2"/>
              <a:buChar char="§"/>
            </a:pPr>
            <a:r>
              <a:rPr lang="cs-CZ" sz="2800" dirty="0" smtClean="0">
                <a:latin typeface="Cambria" pitchFamily="18" charset="0"/>
              </a:rPr>
              <a:t>F</a:t>
            </a:r>
            <a:r>
              <a:rPr lang="cs-CZ" sz="2800" baseline="-25000" dirty="0" smtClean="0">
                <a:latin typeface="Cambria" pitchFamily="18" charset="0"/>
              </a:rPr>
              <a:t>2 </a:t>
            </a:r>
            <a:r>
              <a:rPr lang="cs-CZ" sz="2800" dirty="0" smtClean="0">
                <a:latin typeface="Cambria" pitchFamily="18" charset="0"/>
              </a:rPr>
              <a:t> = F</a:t>
            </a:r>
            <a:r>
              <a:rPr lang="cs-CZ" sz="2800" baseline="-25000" dirty="0" smtClean="0">
                <a:latin typeface="Cambria" pitchFamily="18" charset="0"/>
              </a:rPr>
              <a:t>1</a:t>
            </a:r>
            <a:r>
              <a:rPr lang="cs-CZ" sz="2800" dirty="0" smtClean="0">
                <a:latin typeface="Cambria" pitchFamily="18" charset="0"/>
              </a:rPr>
              <a:t> </a:t>
            </a:r>
            <a:r>
              <a:rPr lang="cs-CZ" sz="2800" dirty="0" smtClean="0">
                <a:latin typeface="Cambria" pitchFamily="18" charset="0"/>
                <a:sym typeface="Symbol"/>
              </a:rPr>
              <a:t> </a:t>
            </a:r>
            <a:r>
              <a:rPr lang="cs-CZ" sz="2800" dirty="0" smtClean="0">
                <a:latin typeface="Cambria" pitchFamily="18" charset="0"/>
              </a:rPr>
              <a:t>S</a:t>
            </a:r>
            <a:r>
              <a:rPr lang="cs-CZ" sz="2800" baseline="-25000" dirty="0" smtClean="0">
                <a:latin typeface="Cambria" pitchFamily="18" charset="0"/>
              </a:rPr>
              <a:t>2</a:t>
            </a:r>
            <a:r>
              <a:rPr lang="cs-CZ" sz="2800" dirty="0" smtClean="0">
                <a:latin typeface="Cambria" pitchFamily="18" charset="0"/>
              </a:rPr>
              <a:t> : S</a:t>
            </a:r>
            <a:r>
              <a:rPr lang="cs-CZ" sz="2800" baseline="-25000" dirty="0" smtClean="0">
                <a:latin typeface="Cambria" pitchFamily="18" charset="0"/>
              </a:rPr>
              <a:t>1</a:t>
            </a:r>
          </a:p>
          <a:p>
            <a:pPr lvl="3">
              <a:buFont typeface="Wingdings" pitchFamily="2" charset="2"/>
              <a:buChar char="§"/>
            </a:pPr>
            <a:r>
              <a:rPr lang="cs-CZ" sz="2800" dirty="0" smtClean="0">
                <a:latin typeface="Cambria" pitchFamily="18" charset="0"/>
              </a:rPr>
              <a:t>S</a:t>
            </a:r>
            <a:r>
              <a:rPr lang="cs-CZ" sz="2800" baseline="-25000" dirty="0" smtClean="0">
                <a:latin typeface="Cambria" pitchFamily="18" charset="0"/>
              </a:rPr>
              <a:t>1 </a:t>
            </a:r>
            <a:r>
              <a:rPr lang="cs-CZ" sz="2800" dirty="0" smtClean="0">
                <a:latin typeface="Cambria" pitchFamily="18" charset="0"/>
              </a:rPr>
              <a:t> = F</a:t>
            </a:r>
            <a:r>
              <a:rPr lang="cs-CZ" sz="2800" baseline="-25000" dirty="0" smtClean="0">
                <a:latin typeface="Cambria" pitchFamily="18" charset="0"/>
              </a:rPr>
              <a:t>1</a:t>
            </a:r>
            <a:r>
              <a:rPr lang="cs-CZ" sz="2800" dirty="0" smtClean="0">
                <a:latin typeface="Cambria" pitchFamily="18" charset="0"/>
              </a:rPr>
              <a:t> </a:t>
            </a:r>
            <a:r>
              <a:rPr lang="cs-CZ" sz="2800" dirty="0" smtClean="0">
                <a:latin typeface="Cambria" pitchFamily="18" charset="0"/>
                <a:sym typeface="Symbol"/>
              </a:rPr>
              <a:t> </a:t>
            </a:r>
            <a:r>
              <a:rPr lang="cs-CZ" sz="2800" dirty="0" smtClean="0">
                <a:latin typeface="Cambria" pitchFamily="18" charset="0"/>
              </a:rPr>
              <a:t>S</a:t>
            </a:r>
            <a:r>
              <a:rPr lang="cs-CZ" sz="2800" baseline="-25000" dirty="0" smtClean="0">
                <a:latin typeface="Cambria" pitchFamily="18" charset="0"/>
              </a:rPr>
              <a:t>2</a:t>
            </a:r>
            <a:r>
              <a:rPr lang="cs-CZ" sz="2800" dirty="0" smtClean="0">
                <a:latin typeface="Cambria" pitchFamily="18" charset="0"/>
              </a:rPr>
              <a:t> : F</a:t>
            </a:r>
            <a:r>
              <a:rPr lang="cs-CZ" sz="2800" baseline="-25000" dirty="0" smtClean="0">
                <a:latin typeface="Cambria" pitchFamily="18" charset="0"/>
              </a:rPr>
              <a:t>2</a:t>
            </a:r>
          </a:p>
          <a:p>
            <a:pPr lvl="3">
              <a:buFont typeface="Wingdings" pitchFamily="2" charset="2"/>
              <a:buChar char="§"/>
            </a:pPr>
            <a:r>
              <a:rPr lang="cs-CZ" sz="2800" dirty="0" smtClean="0">
                <a:latin typeface="Cambria" pitchFamily="18" charset="0"/>
              </a:rPr>
              <a:t>S</a:t>
            </a:r>
            <a:r>
              <a:rPr lang="cs-CZ" sz="2800" baseline="-25000" dirty="0" smtClean="0">
                <a:latin typeface="Cambria" pitchFamily="18" charset="0"/>
              </a:rPr>
              <a:t>2 </a:t>
            </a:r>
            <a:r>
              <a:rPr lang="cs-CZ" sz="2800" dirty="0" smtClean="0">
                <a:latin typeface="Cambria" pitchFamily="18" charset="0"/>
              </a:rPr>
              <a:t> = F</a:t>
            </a:r>
            <a:r>
              <a:rPr lang="cs-CZ" sz="2800" baseline="-25000" dirty="0" smtClean="0">
                <a:latin typeface="Cambria" pitchFamily="18" charset="0"/>
              </a:rPr>
              <a:t>2</a:t>
            </a:r>
            <a:r>
              <a:rPr lang="cs-CZ" sz="2800" dirty="0" smtClean="0">
                <a:latin typeface="Cambria" pitchFamily="18" charset="0"/>
              </a:rPr>
              <a:t> </a:t>
            </a:r>
            <a:r>
              <a:rPr lang="cs-CZ" sz="2800" dirty="0" smtClean="0">
                <a:latin typeface="Cambria" pitchFamily="18" charset="0"/>
                <a:sym typeface="Symbol"/>
              </a:rPr>
              <a:t> </a:t>
            </a:r>
            <a:r>
              <a:rPr lang="cs-CZ" sz="2800" dirty="0" smtClean="0">
                <a:latin typeface="Cambria" pitchFamily="18" charset="0"/>
              </a:rPr>
              <a:t>S</a:t>
            </a:r>
            <a:r>
              <a:rPr lang="cs-CZ" sz="2800" baseline="-25000" dirty="0" smtClean="0">
                <a:latin typeface="Cambria" pitchFamily="18" charset="0"/>
              </a:rPr>
              <a:t>1</a:t>
            </a:r>
            <a:r>
              <a:rPr lang="cs-CZ" sz="2800" dirty="0" smtClean="0">
                <a:latin typeface="Cambria" pitchFamily="18" charset="0"/>
              </a:rPr>
              <a:t> : F</a:t>
            </a:r>
            <a:r>
              <a:rPr lang="cs-CZ" sz="2800" baseline="-25000" dirty="0" smtClean="0">
                <a:latin typeface="Cambria" pitchFamily="18" charset="0"/>
              </a:rPr>
              <a:t>1</a:t>
            </a:r>
            <a:endParaRPr lang="cs-CZ" sz="2800" dirty="0" smtClean="0">
              <a:latin typeface="Cambria" pitchFamily="18" charset="0"/>
              <a:sym typeface="Symbol"/>
            </a:endParaRPr>
          </a:p>
          <a:p>
            <a:pPr lvl="2">
              <a:buFont typeface="Wingdings" pitchFamily="2" charset="2"/>
              <a:buChar char="§"/>
            </a:pPr>
            <a:endParaRPr lang="cs-CZ" sz="2800" dirty="0" smtClean="0">
              <a:latin typeface="Cambria" pitchFamily="18" charset="0"/>
              <a:sym typeface="Symbol"/>
            </a:endParaRPr>
          </a:p>
          <a:p>
            <a:pPr lvl="2">
              <a:buFont typeface="Wingdings" pitchFamily="2" charset="2"/>
              <a:buChar char="§"/>
            </a:pPr>
            <a:endParaRPr lang="cs-CZ" sz="2800" dirty="0" smtClean="0">
              <a:latin typeface="Cambria" pitchFamily="18" charset="0"/>
              <a:sym typeface="Symbol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785786" y="1714488"/>
            <a:ext cx="764386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ambria" pitchFamily="18" charset="0"/>
              </a:rPr>
              <a:t>Vodní lis má písty o obsahu 4 cm</a:t>
            </a:r>
            <a:r>
              <a:rPr lang="cs-CZ" sz="2400" baseline="30000" dirty="0" smtClean="0">
                <a:latin typeface="Cambria" pitchFamily="18" charset="0"/>
              </a:rPr>
              <a:t>2</a:t>
            </a:r>
            <a:r>
              <a:rPr lang="cs-CZ" sz="2400" dirty="0" smtClean="0">
                <a:latin typeface="Cambria" pitchFamily="18" charset="0"/>
              </a:rPr>
              <a:t> a </a:t>
            </a:r>
            <a:r>
              <a:rPr lang="cs-CZ" sz="2400" smtClean="0">
                <a:latin typeface="Cambria" pitchFamily="18" charset="0"/>
              </a:rPr>
              <a:t>10 </a:t>
            </a:r>
            <a:r>
              <a:rPr lang="cs-CZ" sz="2400" smtClean="0">
                <a:latin typeface="Cambria" pitchFamily="18" charset="0"/>
              </a:rPr>
              <a:t>cm</a:t>
            </a:r>
            <a:r>
              <a:rPr lang="cs-CZ" sz="2400" baseline="30000" smtClean="0">
                <a:latin typeface="Cambria" pitchFamily="18" charset="0"/>
              </a:rPr>
              <a:t>2</a:t>
            </a:r>
            <a:r>
              <a:rPr lang="cs-CZ" sz="2400" smtClean="0">
                <a:latin typeface="Cambria" pitchFamily="18" charset="0"/>
              </a:rPr>
              <a:t>. </a:t>
            </a:r>
            <a:r>
              <a:rPr lang="cs-CZ" sz="2400" dirty="0" smtClean="0">
                <a:latin typeface="Cambria" pitchFamily="18" charset="0"/>
              </a:rPr>
              <a:t>Jak velkou tlakovou silou působí voda na větší píst, působí-li na malý píst tlaková síla 45 N?</a:t>
            </a:r>
          </a:p>
          <a:p>
            <a:r>
              <a:rPr lang="cs-CZ" sz="2400" dirty="0" smtClean="0">
                <a:latin typeface="Cambria" pitchFamily="18" charset="0"/>
              </a:rPr>
              <a:t>----------------------------------------------------------</a:t>
            </a:r>
          </a:p>
          <a:p>
            <a:r>
              <a:rPr lang="cs-CZ" sz="2400" dirty="0" smtClean="0">
                <a:latin typeface="Cambria" pitchFamily="18" charset="0"/>
              </a:rPr>
              <a:t>S</a:t>
            </a:r>
            <a:r>
              <a:rPr lang="cs-CZ" sz="2400" baseline="-25000" dirty="0" smtClean="0">
                <a:latin typeface="Cambria" pitchFamily="18" charset="0"/>
              </a:rPr>
              <a:t>1</a:t>
            </a:r>
            <a:r>
              <a:rPr lang="cs-CZ" sz="2400" dirty="0" smtClean="0">
                <a:latin typeface="Cambria" pitchFamily="18" charset="0"/>
              </a:rPr>
              <a:t> = 4 cm</a:t>
            </a:r>
            <a:r>
              <a:rPr lang="cs-CZ" sz="2400" baseline="30000" dirty="0" smtClean="0">
                <a:latin typeface="Cambria" pitchFamily="18" charset="0"/>
              </a:rPr>
              <a:t>2</a:t>
            </a:r>
            <a:r>
              <a:rPr lang="cs-CZ" sz="2400" dirty="0" smtClean="0">
                <a:latin typeface="Cambria" pitchFamily="18" charset="0"/>
              </a:rPr>
              <a:t>; S</a:t>
            </a:r>
            <a:r>
              <a:rPr lang="cs-CZ" sz="2400" baseline="-25000" dirty="0" smtClean="0">
                <a:latin typeface="Cambria" pitchFamily="18" charset="0"/>
              </a:rPr>
              <a:t>2</a:t>
            </a:r>
            <a:r>
              <a:rPr lang="cs-CZ" sz="2400" dirty="0" smtClean="0">
                <a:latin typeface="Cambria" pitchFamily="18" charset="0"/>
              </a:rPr>
              <a:t> = 10 cm</a:t>
            </a:r>
            <a:r>
              <a:rPr lang="cs-CZ" sz="2400" baseline="30000" dirty="0" smtClean="0">
                <a:latin typeface="Cambria" pitchFamily="18" charset="0"/>
              </a:rPr>
              <a:t>2</a:t>
            </a:r>
          </a:p>
          <a:p>
            <a:r>
              <a:rPr lang="cs-CZ" sz="2400" dirty="0" smtClean="0">
                <a:latin typeface="Cambria" pitchFamily="18" charset="0"/>
              </a:rPr>
              <a:t>F</a:t>
            </a:r>
            <a:r>
              <a:rPr lang="cs-CZ" sz="2400" baseline="-25000" dirty="0" smtClean="0">
                <a:latin typeface="Cambria" pitchFamily="18" charset="0"/>
              </a:rPr>
              <a:t>1</a:t>
            </a:r>
            <a:r>
              <a:rPr lang="cs-CZ" sz="2400" dirty="0" smtClean="0">
                <a:latin typeface="Cambria" pitchFamily="18" charset="0"/>
              </a:rPr>
              <a:t>= 45 N; F</a:t>
            </a:r>
            <a:r>
              <a:rPr lang="cs-CZ" sz="2400" baseline="-25000" dirty="0" smtClean="0">
                <a:latin typeface="Cambria" pitchFamily="18" charset="0"/>
              </a:rPr>
              <a:t>2</a:t>
            </a:r>
            <a:r>
              <a:rPr lang="cs-CZ" sz="2400" dirty="0" smtClean="0">
                <a:latin typeface="Cambria" pitchFamily="18" charset="0"/>
              </a:rPr>
              <a:t> = ? N</a:t>
            </a:r>
          </a:p>
          <a:p>
            <a:r>
              <a:rPr lang="cs-CZ" sz="2400" baseline="30000" dirty="0" smtClean="0">
                <a:latin typeface="Cambria" pitchFamily="18" charset="0"/>
              </a:rPr>
              <a:t>--------------------------------------------</a:t>
            </a:r>
          </a:p>
          <a:p>
            <a:r>
              <a:rPr lang="cs-CZ" sz="2400" b="1" dirty="0" smtClean="0">
                <a:latin typeface="Cambria" pitchFamily="18" charset="0"/>
              </a:rPr>
              <a:t>F</a:t>
            </a:r>
            <a:r>
              <a:rPr lang="cs-CZ" sz="2400" b="1" baseline="-25000" dirty="0" smtClean="0">
                <a:latin typeface="Cambria" pitchFamily="18" charset="0"/>
              </a:rPr>
              <a:t>2</a:t>
            </a:r>
            <a:r>
              <a:rPr lang="cs-CZ" sz="2400" b="1" dirty="0" smtClean="0">
                <a:latin typeface="Cambria" pitchFamily="18" charset="0"/>
              </a:rPr>
              <a:t> : F</a:t>
            </a:r>
            <a:r>
              <a:rPr lang="cs-CZ" sz="2400" b="1" baseline="-25000" dirty="0" smtClean="0">
                <a:latin typeface="Cambria" pitchFamily="18" charset="0"/>
              </a:rPr>
              <a:t>1</a:t>
            </a:r>
            <a:r>
              <a:rPr lang="cs-CZ" sz="2400" b="1" dirty="0" smtClean="0">
                <a:latin typeface="Cambria" pitchFamily="18" charset="0"/>
              </a:rPr>
              <a:t> = S</a:t>
            </a:r>
            <a:r>
              <a:rPr lang="cs-CZ" sz="2400" b="1" baseline="-25000" dirty="0" smtClean="0">
                <a:latin typeface="Cambria" pitchFamily="18" charset="0"/>
              </a:rPr>
              <a:t>2</a:t>
            </a:r>
            <a:r>
              <a:rPr lang="cs-CZ" sz="2400" b="1" dirty="0" smtClean="0">
                <a:latin typeface="Cambria" pitchFamily="18" charset="0"/>
              </a:rPr>
              <a:t> : S</a:t>
            </a:r>
            <a:r>
              <a:rPr lang="cs-CZ" sz="2400" b="1" baseline="-25000" dirty="0" smtClean="0">
                <a:latin typeface="Cambria" pitchFamily="18" charset="0"/>
              </a:rPr>
              <a:t>1</a:t>
            </a:r>
            <a:r>
              <a:rPr lang="cs-CZ" sz="2400" b="1" dirty="0" smtClean="0">
                <a:latin typeface="Cambria" pitchFamily="18" charset="0"/>
              </a:rPr>
              <a:t> </a:t>
            </a:r>
          </a:p>
          <a:p>
            <a:r>
              <a:rPr lang="cs-CZ" sz="2400" dirty="0" smtClean="0">
                <a:latin typeface="Cambria" pitchFamily="18" charset="0"/>
              </a:rPr>
              <a:t>S</a:t>
            </a:r>
            <a:r>
              <a:rPr lang="cs-CZ" sz="2400" baseline="-25000" dirty="0" smtClean="0">
                <a:latin typeface="Cambria" pitchFamily="18" charset="0"/>
              </a:rPr>
              <a:t>2</a:t>
            </a:r>
            <a:r>
              <a:rPr lang="cs-CZ" sz="2400" dirty="0" smtClean="0">
                <a:latin typeface="Cambria" pitchFamily="18" charset="0"/>
              </a:rPr>
              <a:t> : S</a:t>
            </a:r>
            <a:r>
              <a:rPr lang="cs-CZ" sz="2400" baseline="-25000" dirty="0" smtClean="0">
                <a:latin typeface="Cambria" pitchFamily="18" charset="0"/>
              </a:rPr>
              <a:t>1 </a:t>
            </a:r>
            <a:r>
              <a:rPr lang="cs-CZ" sz="2400" dirty="0" smtClean="0">
                <a:latin typeface="Cambria" pitchFamily="18" charset="0"/>
              </a:rPr>
              <a:t>= 10 : 4 = 2,5</a:t>
            </a:r>
          </a:p>
          <a:p>
            <a:r>
              <a:rPr lang="cs-CZ" sz="2400" dirty="0" smtClean="0">
                <a:latin typeface="Cambria" pitchFamily="18" charset="0"/>
              </a:rPr>
              <a:t>F</a:t>
            </a:r>
            <a:r>
              <a:rPr lang="cs-CZ" sz="2400" baseline="-25000" dirty="0" smtClean="0">
                <a:latin typeface="Cambria" pitchFamily="18" charset="0"/>
              </a:rPr>
              <a:t>2 </a:t>
            </a:r>
            <a:r>
              <a:rPr lang="cs-CZ" sz="2400" dirty="0" smtClean="0">
                <a:latin typeface="Cambria" pitchFamily="18" charset="0"/>
              </a:rPr>
              <a:t> = 2,5 </a:t>
            </a:r>
            <a:r>
              <a:rPr lang="cs-CZ" sz="2400" dirty="0" smtClean="0">
                <a:latin typeface="Cambria" pitchFamily="18" charset="0"/>
                <a:sym typeface="Symbol"/>
              </a:rPr>
              <a:t> </a:t>
            </a:r>
            <a:r>
              <a:rPr lang="cs-CZ" sz="2400" dirty="0" smtClean="0">
                <a:latin typeface="Cambria" pitchFamily="18" charset="0"/>
              </a:rPr>
              <a:t>F</a:t>
            </a:r>
            <a:r>
              <a:rPr lang="cs-CZ" sz="2400" baseline="-25000" dirty="0" smtClean="0">
                <a:latin typeface="Cambria" pitchFamily="18" charset="0"/>
              </a:rPr>
              <a:t>1</a:t>
            </a:r>
            <a:r>
              <a:rPr lang="cs-CZ" sz="2400" dirty="0" smtClean="0">
                <a:latin typeface="Cambria" pitchFamily="18" charset="0"/>
              </a:rPr>
              <a:t> = 2,5 </a:t>
            </a:r>
            <a:r>
              <a:rPr lang="cs-CZ" sz="2400" dirty="0" smtClean="0">
                <a:latin typeface="Cambria" pitchFamily="18" charset="0"/>
                <a:sym typeface="Symbol"/>
              </a:rPr>
              <a:t> 45 =</a:t>
            </a:r>
            <a:r>
              <a:rPr lang="cs-CZ" sz="2400" b="1" dirty="0" smtClean="0">
                <a:latin typeface="Cambria" pitchFamily="18" charset="0"/>
                <a:sym typeface="Symbol"/>
              </a:rPr>
              <a:t>112,5 N</a:t>
            </a:r>
            <a:r>
              <a:rPr lang="cs-CZ" sz="2400" b="1" baseline="-25000" dirty="0" smtClean="0">
                <a:latin typeface="Cambria" pitchFamily="18" charset="0"/>
              </a:rPr>
              <a:t> </a:t>
            </a:r>
          </a:p>
          <a:p>
            <a:r>
              <a:rPr lang="cs-CZ" sz="2400" dirty="0" smtClean="0">
                <a:latin typeface="Cambria" pitchFamily="18" charset="0"/>
              </a:rPr>
              <a:t>Voda působí na větší píst tlakovou silou 112,5 N.</a:t>
            </a:r>
            <a:endParaRPr lang="cs-CZ" sz="2400" dirty="0">
              <a:latin typeface="Cambria" pitchFamily="18" charset="0"/>
            </a:endParaRPr>
          </a:p>
        </p:txBody>
      </p:sp>
      <p:sp>
        <p:nvSpPr>
          <p:cNvPr id="10" name="Obdélník se zakulaceným příčným rohem 9"/>
          <p:cNvSpPr/>
          <p:nvPr/>
        </p:nvSpPr>
        <p:spPr>
          <a:xfrm>
            <a:off x="785786" y="3143248"/>
            <a:ext cx="6357982" cy="2857520"/>
          </a:xfrm>
          <a:prstGeom prst="round2DiagRect">
            <a:avLst>
              <a:gd name="adj1" fmla="val 7829"/>
              <a:gd name="adj2" fmla="val 0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  <a:latin typeface="Cambria" pitchFamily="18" charset="0"/>
              </a:rPr>
              <a:t>Řešení</a:t>
            </a:r>
            <a:endParaRPr lang="cs-CZ" sz="3600" dirty="0">
              <a:solidFill>
                <a:schemeClr val="tx1"/>
              </a:solidFill>
              <a:latin typeface="Cambria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785794"/>
            <a:ext cx="8043890" cy="928694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algn="l" rotWithShape="0">
                    <a:schemeClr val="tx2">
                      <a:lumMod val="50000"/>
                      <a:alpha val="40000"/>
                    </a:schemeClr>
                  </a:outerShdw>
                </a:effectLst>
                <a:latin typeface="Cambria" pitchFamily="18" charset="0"/>
                <a:cs typeface="Arial" pitchFamily="34" charset="0"/>
              </a:rPr>
              <a:t>Příklad 1  </a:t>
            </a:r>
            <a:endParaRPr lang="cs-CZ" dirty="0">
              <a:solidFill>
                <a:schemeClr val="accent1">
                  <a:lumMod val="75000"/>
                </a:schemeClr>
              </a:solidFill>
              <a:effectLst>
                <a:outerShdw blurRad="50800" dist="38100" algn="l" rotWithShape="0">
                  <a:schemeClr val="tx2">
                    <a:lumMod val="50000"/>
                    <a:alpha val="40000"/>
                  </a:schemeClr>
                </a:outerShdw>
              </a:effectLst>
              <a:latin typeface="Cambria" pitchFamily="18" charset="0"/>
              <a:cs typeface="Arial" pitchFamily="34" charset="0"/>
            </a:endParaRPr>
          </a:p>
        </p:txBody>
      </p:sp>
      <p:sp>
        <p:nvSpPr>
          <p:cNvPr id="23" name="Tlačítko akce: Dopředu nebo Další 22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428628" cy="50006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lačítko akce: Zpět nebo Předchozí 5">
            <a:hlinkClick r:id="" action="ppaction://hlinkshowjump?jump=previousslide" highlightClick="1"/>
          </p:cNvPr>
          <p:cNvSpPr/>
          <p:nvPr/>
        </p:nvSpPr>
        <p:spPr>
          <a:xfrm>
            <a:off x="7715272" y="6143644"/>
            <a:ext cx="428628" cy="50006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785786" y="1714488"/>
            <a:ext cx="764386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ambria" pitchFamily="18" charset="0"/>
              </a:rPr>
              <a:t>Vnější síla 20 N, působící na malý píst s obsahem 12 cm</a:t>
            </a:r>
            <a:r>
              <a:rPr lang="cs-CZ" sz="2400" baseline="30000" dirty="0" smtClean="0">
                <a:latin typeface="Cambria" pitchFamily="18" charset="0"/>
              </a:rPr>
              <a:t>2</a:t>
            </a:r>
            <a:r>
              <a:rPr lang="cs-CZ" sz="2400" dirty="0" smtClean="0">
                <a:latin typeface="Cambria" pitchFamily="18" charset="0"/>
              </a:rPr>
              <a:t>, vyvolá  tlakovou sílu 2 400 N, působící na větší píst. Jak velký obsah má větší píst hydraulického zařízení?</a:t>
            </a:r>
          </a:p>
          <a:p>
            <a:r>
              <a:rPr lang="cs-CZ" sz="2400" dirty="0" smtClean="0">
                <a:latin typeface="Cambria" pitchFamily="18" charset="0"/>
              </a:rPr>
              <a:t>----------------------------------------------------------</a:t>
            </a:r>
          </a:p>
          <a:p>
            <a:r>
              <a:rPr lang="cs-CZ" sz="2400" dirty="0" smtClean="0">
                <a:latin typeface="Cambria" pitchFamily="18" charset="0"/>
              </a:rPr>
              <a:t>F</a:t>
            </a:r>
            <a:r>
              <a:rPr lang="cs-CZ" sz="2400" baseline="-25000" dirty="0" smtClean="0">
                <a:latin typeface="Cambria" pitchFamily="18" charset="0"/>
              </a:rPr>
              <a:t>1 </a:t>
            </a:r>
            <a:r>
              <a:rPr lang="cs-CZ" sz="2400" dirty="0" smtClean="0">
                <a:latin typeface="Cambria" pitchFamily="18" charset="0"/>
              </a:rPr>
              <a:t>= 20 N; F</a:t>
            </a:r>
            <a:r>
              <a:rPr lang="cs-CZ" sz="2400" baseline="-25000" dirty="0" smtClean="0">
                <a:latin typeface="Cambria" pitchFamily="18" charset="0"/>
              </a:rPr>
              <a:t>2</a:t>
            </a:r>
            <a:r>
              <a:rPr lang="cs-CZ" sz="2400" dirty="0" smtClean="0">
                <a:latin typeface="Cambria" pitchFamily="18" charset="0"/>
              </a:rPr>
              <a:t> = 2 400  N</a:t>
            </a:r>
          </a:p>
          <a:p>
            <a:r>
              <a:rPr lang="cs-CZ" sz="2400" dirty="0" smtClean="0">
                <a:latin typeface="Cambria" pitchFamily="18" charset="0"/>
              </a:rPr>
              <a:t>S</a:t>
            </a:r>
            <a:r>
              <a:rPr lang="cs-CZ" sz="2400" baseline="-25000" dirty="0" smtClean="0">
                <a:latin typeface="Cambria" pitchFamily="18" charset="0"/>
              </a:rPr>
              <a:t>1</a:t>
            </a:r>
            <a:r>
              <a:rPr lang="cs-CZ" sz="2400" dirty="0" smtClean="0">
                <a:latin typeface="Cambria" pitchFamily="18" charset="0"/>
              </a:rPr>
              <a:t> = 12 cm</a:t>
            </a:r>
            <a:r>
              <a:rPr lang="cs-CZ" sz="2400" baseline="30000" dirty="0" smtClean="0">
                <a:latin typeface="Cambria" pitchFamily="18" charset="0"/>
              </a:rPr>
              <a:t>2</a:t>
            </a:r>
            <a:r>
              <a:rPr lang="cs-CZ" sz="2400" dirty="0" smtClean="0">
                <a:latin typeface="Cambria" pitchFamily="18" charset="0"/>
              </a:rPr>
              <a:t>; S</a:t>
            </a:r>
            <a:r>
              <a:rPr lang="cs-CZ" sz="2400" baseline="-25000" dirty="0" smtClean="0">
                <a:latin typeface="Cambria" pitchFamily="18" charset="0"/>
              </a:rPr>
              <a:t>2</a:t>
            </a:r>
            <a:r>
              <a:rPr lang="cs-CZ" sz="2400" dirty="0" smtClean="0">
                <a:latin typeface="Cambria" pitchFamily="18" charset="0"/>
              </a:rPr>
              <a:t> = ? cm</a:t>
            </a:r>
            <a:r>
              <a:rPr lang="cs-CZ" sz="2400" baseline="30000" dirty="0" smtClean="0">
                <a:latin typeface="Cambria" pitchFamily="18" charset="0"/>
              </a:rPr>
              <a:t>2</a:t>
            </a:r>
          </a:p>
          <a:p>
            <a:r>
              <a:rPr lang="cs-CZ" sz="2400" baseline="30000" dirty="0" smtClean="0">
                <a:latin typeface="Cambria" pitchFamily="18" charset="0"/>
              </a:rPr>
              <a:t>--------------------------------------------</a:t>
            </a:r>
          </a:p>
          <a:p>
            <a:r>
              <a:rPr lang="cs-CZ" sz="2400" b="1" dirty="0" smtClean="0">
                <a:latin typeface="Cambria" pitchFamily="18" charset="0"/>
              </a:rPr>
              <a:t>F</a:t>
            </a:r>
            <a:r>
              <a:rPr lang="cs-CZ" sz="2400" b="1" baseline="-25000" dirty="0" smtClean="0">
                <a:latin typeface="Cambria" pitchFamily="18" charset="0"/>
              </a:rPr>
              <a:t>2</a:t>
            </a:r>
            <a:r>
              <a:rPr lang="cs-CZ" sz="2400" b="1" dirty="0" smtClean="0">
                <a:latin typeface="Cambria" pitchFamily="18" charset="0"/>
              </a:rPr>
              <a:t> : F</a:t>
            </a:r>
            <a:r>
              <a:rPr lang="cs-CZ" sz="2400" b="1" baseline="-25000" dirty="0" smtClean="0">
                <a:latin typeface="Cambria" pitchFamily="18" charset="0"/>
              </a:rPr>
              <a:t>1</a:t>
            </a:r>
            <a:r>
              <a:rPr lang="cs-CZ" sz="2400" b="1" dirty="0" smtClean="0">
                <a:latin typeface="Cambria" pitchFamily="18" charset="0"/>
              </a:rPr>
              <a:t> = S</a:t>
            </a:r>
            <a:r>
              <a:rPr lang="cs-CZ" sz="2400" b="1" baseline="-25000" dirty="0" smtClean="0">
                <a:latin typeface="Cambria" pitchFamily="18" charset="0"/>
              </a:rPr>
              <a:t>2</a:t>
            </a:r>
            <a:r>
              <a:rPr lang="cs-CZ" sz="2400" b="1" dirty="0" smtClean="0">
                <a:latin typeface="Cambria" pitchFamily="18" charset="0"/>
              </a:rPr>
              <a:t> : S</a:t>
            </a:r>
            <a:r>
              <a:rPr lang="cs-CZ" sz="2400" b="1" baseline="-25000" dirty="0" smtClean="0">
                <a:latin typeface="Cambria" pitchFamily="18" charset="0"/>
              </a:rPr>
              <a:t>1</a:t>
            </a:r>
            <a:r>
              <a:rPr lang="cs-CZ" sz="2400" b="1" dirty="0" smtClean="0">
                <a:latin typeface="Cambria" pitchFamily="18" charset="0"/>
              </a:rPr>
              <a:t> </a:t>
            </a:r>
          </a:p>
          <a:p>
            <a:r>
              <a:rPr lang="cs-CZ" sz="2400" dirty="0" smtClean="0">
                <a:latin typeface="Cambria" pitchFamily="18" charset="0"/>
              </a:rPr>
              <a:t>F</a:t>
            </a:r>
            <a:r>
              <a:rPr lang="cs-CZ" sz="2400" baseline="-25000" dirty="0" smtClean="0">
                <a:latin typeface="Cambria" pitchFamily="18" charset="0"/>
              </a:rPr>
              <a:t>2</a:t>
            </a:r>
            <a:r>
              <a:rPr lang="cs-CZ" sz="2400" dirty="0" smtClean="0">
                <a:latin typeface="Cambria" pitchFamily="18" charset="0"/>
              </a:rPr>
              <a:t> : F</a:t>
            </a:r>
            <a:r>
              <a:rPr lang="cs-CZ" sz="2400" baseline="-25000" dirty="0" smtClean="0">
                <a:latin typeface="Cambria" pitchFamily="18" charset="0"/>
              </a:rPr>
              <a:t>1 </a:t>
            </a:r>
            <a:r>
              <a:rPr lang="cs-CZ" sz="2400" dirty="0" smtClean="0">
                <a:latin typeface="Cambria" pitchFamily="18" charset="0"/>
              </a:rPr>
              <a:t>= 2 400 : 20 = 120</a:t>
            </a:r>
            <a:endParaRPr lang="cs-CZ" sz="2400" b="1" dirty="0" smtClean="0">
              <a:latin typeface="Cambria" pitchFamily="18" charset="0"/>
            </a:endParaRPr>
          </a:p>
          <a:p>
            <a:r>
              <a:rPr lang="cs-CZ" sz="2400" dirty="0" smtClean="0">
                <a:latin typeface="Cambria" pitchFamily="18" charset="0"/>
              </a:rPr>
              <a:t>S</a:t>
            </a:r>
            <a:r>
              <a:rPr lang="cs-CZ" sz="2400" baseline="-25000" dirty="0" smtClean="0">
                <a:latin typeface="Cambria" pitchFamily="18" charset="0"/>
              </a:rPr>
              <a:t>2 </a:t>
            </a:r>
            <a:r>
              <a:rPr lang="cs-CZ" sz="2400" dirty="0" smtClean="0">
                <a:latin typeface="Cambria" pitchFamily="18" charset="0"/>
              </a:rPr>
              <a:t> = 120 </a:t>
            </a:r>
            <a:r>
              <a:rPr lang="cs-CZ" sz="2400" dirty="0" smtClean="0">
                <a:latin typeface="Cambria" pitchFamily="18" charset="0"/>
                <a:sym typeface="Symbol"/>
              </a:rPr>
              <a:t> S</a:t>
            </a:r>
            <a:r>
              <a:rPr lang="cs-CZ" sz="2400" baseline="-25000" dirty="0" smtClean="0">
                <a:latin typeface="Cambria" pitchFamily="18" charset="0"/>
              </a:rPr>
              <a:t>1</a:t>
            </a:r>
            <a:r>
              <a:rPr lang="cs-CZ" sz="2400" dirty="0" smtClean="0">
                <a:latin typeface="Cambria" pitchFamily="18" charset="0"/>
              </a:rPr>
              <a:t> = 120 </a:t>
            </a:r>
            <a:r>
              <a:rPr lang="cs-CZ" sz="2400" dirty="0" smtClean="0">
                <a:latin typeface="Cambria" pitchFamily="18" charset="0"/>
                <a:sym typeface="Symbol"/>
              </a:rPr>
              <a:t> 12 = </a:t>
            </a:r>
            <a:r>
              <a:rPr lang="cs-CZ" sz="2400" b="1" dirty="0" smtClean="0">
                <a:latin typeface="Cambria" pitchFamily="18" charset="0"/>
                <a:sym typeface="Symbol"/>
              </a:rPr>
              <a:t>1 440</a:t>
            </a:r>
            <a:r>
              <a:rPr lang="cs-CZ" sz="2400" b="1" baseline="-25000" dirty="0" smtClean="0">
                <a:latin typeface="Cambria" pitchFamily="18" charset="0"/>
                <a:sym typeface="Symbol"/>
              </a:rPr>
              <a:t> </a:t>
            </a:r>
            <a:r>
              <a:rPr lang="cs-CZ" sz="2400" b="1" dirty="0" smtClean="0">
                <a:latin typeface="Cambria" pitchFamily="18" charset="0"/>
              </a:rPr>
              <a:t>cm</a:t>
            </a:r>
            <a:r>
              <a:rPr lang="cs-CZ" sz="2400" b="1" baseline="30000" dirty="0" smtClean="0">
                <a:latin typeface="Cambria" pitchFamily="18" charset="0"/>
              </a:rPr>
              <a:t>2 </a:t>
            </a:r>
            <a:endParaRPr lang="cs-CZ" sz="2400" b="1" baseline="-25000" dirty="0" smtClean="0">
              <a:latin typeface="Cambria" pitchFamily="18" charset="0"/>
            </a:endParaRPr>
          </a:p>
          <a:p>
            <a:r>
              <a:rPr lang="cs-CZ" sz="2400" dirty="0" smtClean="0">
                <a:latin typeface="Cambria" pitchFamily="18" charset="0"/>
              </a:rPr>
              <a:t>Větší píst má obsah 1 440 cm</a:t>
            </a:r>
            <a:r>
              <a:rPr lang="cs-CZ" sz="2400" baseline="30000" dirty="0" smtClean="0">
                <a:latin typeface="Cambria" pitchFamily="18" charset="0"/>
              </a:rPr>
              <a:t>2</a:t>
            </a:r>
            <a:r>
              <a:rPr lang="cs-CZ" sz="2400" dirty="0" smtClean="0">
                <a:latin typeface="Cambria" pitchFamily="18" charset="0"/>
              </a:rPr>
              <a:t>.</a:t>
            </a:r>
            <a:endParaRPr lang="cs-CZ" sz="2400" dirty="0">
              <a:latin typeface="Cambria" pitchFamily="18" charset="0"/>
            </a:endParaRPr>
          </a:p>
        </p:txBody>
      </p:sp>
      <p:sp>
        <p:nvSpPr>
          <p:cNvPr id="10" name="Obdélník se zakulaceným příčným rohem 9"/>
          <p:cNvSpPr/>
          <p:nvPr/>
        </p:nvSpPr>
        <p:spPr>
          <a:xfrm>
            <a:off x="785786" y="3143248"/>
            <a:ext cx="4786346" cy="2857520"/>
          </a:xfrm>
          <a:prstGeom prst="round2DiagRect">
            <a:avLst>
              <a:gd name="adj1" fmla="val 7829"/>
              <a:gd name="adj2" fmla="val 0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  <a:latin typeface="Cambria" pitchFamily="18" charset="0"/>
              </a:rPr>
              <a:t>Řešení</a:t>
            </a:r>
            <a:endParaRPr lang="cs-CZ" sz="3600" dirty="0">
              <a:solidFill>
                <a:schemeClr val="tx1"/>
              </a:solidFill>
              <a:latin typeface="Cambria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785794"/>
            <a:ext cx="8043890" cy="928694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algn="l" rotWithShape="0">
                    <a:schemeClr val="tx2">
                      <a:lumMod val="50000"/>
                      <a:alpha val="40000"/>
                    </a:schemeClr>
                  </a:outerShdw>
                </a:effectLst>
                <a:latin typeface="Cambria" pitchFamily="18" charset="0"/>
                <a:cs typeface="Arial" pitchFamily="34" charset="0"/>
              </a:rPr>
              <a:t>Příklad 2  </a:t>
            </a:r>
            <a:endParaRPr lang="cs-CZ" dirty="0">
              <a:solidFill>
                <a:schemeClr val="accent1">
                  <a:lumMod val="75000"/>
                </a:schemeClr>
              </a:solidFill>
              <a:effectLst>
                <a:outerShdw blurRad="50800" dist="38100" algn="l" rotWithShape="0">
                  <a:schemeClr val="tx2">
                    <a:lumMod val="50000"/>
                    <a:alpha val="40000"/>
                  </a:schemeClr>
                </a:outerShdw>
              </a:effectLst>
              <a:latin typeface="Cambria" pitchFamily="18" charset="0"/>
              <a:cs typeface="Arial" pitchFamily="34" charset="0"/>
            </a:endParaRPr>
          </a:p>
        </p:txBody>
      </p:sp>
      <p:sp>
        <p:nvSpPr>
          <p:cNvPr id="23" name="Tlačítko akce: Dopředu nebo Další 22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428628" cy="50006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lačítko akce: Zpět nebo Předchozí 5">
            <a:hlinkClick r:id="" action="ppaction://hlinkshowjump?jump=previousslide" highlightClick="1"/>
          </p:cNvPr>
          <p:cNvSpPr/>
          <p:nvPr/>
        </p:nvSpPr>
        <p:spPr>
          <a:xfrm>
            <a:off x="7715272" y="6143644"/>
            <a:ext cx="428628" cy="50006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785786" y="1714488"/>
            <a:ext cx="76438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ambria" pitchFamily="18" charset="0"/>
              </a:rPr>
              <a:t>Pomocí úvahy a jednoduchého výpočtu doplň tabulku:</a:t>
            </a:r>
          </a:p>
          <a:p>
            <a:endParaRPr lang="cs-CZ" sz="2400" dirty="0" smtClean="0">
              <a:latin typeface="Cambria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785794"/>
            <a:ext cx="8043890" cy="928694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algn="l" rotWithShape="0">
                    <a:schemeClr val="tx2">
                      <a:lumMod val="50000"/>
                      <a:alpha val="40000"/>
                    </a:schemeClr>
                  </a:outerShdw>
                </a:effectLst>
                <a:latin typeface="Cambria" pitchFamily="18" charset="0"/>
                <a:cs typeface="Arial" pitchFamily="34" charset="0"/>
              </a:rPr>
              <a:t>Příklad 3   </a:t>
            </a:r>
            <a:endParaRPr lang="cs-CZ" dirty="0">
              <a:solidFill>
                <a:schemeClr val="accent1">
                  <a:lumMod val="75000"/>
                </a:schemeClr>
              </a:solidFill>
              <a:effectLst>
                <a:outerShdw blurRad="50800" dist="38100" algn="l" rotWithShape="0">
                  <a:schemeClr val="tx2">
                    <a:lumMod val="50000"/>
                    <a:alpha val="40000"/>
                  </a:schemeClr>
                </a:outerShdw>
              </a:effectLst>
              <a:latin typeface="Cambria" pitchFamily="18" charset="0"/>
              <a:cs typeface="Arial" pitchFamily="34" charset="0"/>
            </a:endParaRPr>
          </a:p>
        </p:txBody>
      </p:sp>
      <p:sp>
        <p:nvSpPr>
          <p:cNvPr id="23" name="Tlačítko akce: Dopředu nebo Další 22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428628" cy="50006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lačítko akce: Zpět nebo Předchozí 5">
            <a:hlinkClick r:id="" action="ppaction://hlinkshowjump?jump=previousslide" highlightClick="1"/>
          </p:cNvPr>
          <p:cNvSpPr/>
          <p:nvPr/>
        </p:nvSpPr>
        <p:spPr>
          <a:xfrm>
            <a:off x="7715272" y="6143644"/>
            <a:ext cx="428628" cy="50006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1214415" y="2357432"/>
          <a:ext cx="6715169" cy="36433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5817"/>
                <a:gridCol w="1482338"/>
                <a:gridCol w="1482338"/>
                <a:gridCol w="1482338"/>
                <a:gridCol w="1482338"/>
              </a:tblGrid>
              <a:tr h="607223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Calibri" pitchFamily="34" charset="0"/>
                        </a:rPr>
                        <a:t>lis</a:t>
                      </a:r>
                      <a:endParaRPr lang="cs-CZ" b="1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Calibri" pitchFamily="34" charset="0"/>
                        </a:rPr>
                        <a:t>S</a:t>
                      </a:r>
                      <a:r>
                        <a:rPr lang="cs-CZ" b="1" baseline="-25000" dirty="0" smtClean="0">
                          <a:latin typeface="Calibri" pitchFamily="34" charset="0"/>
                        </a:rPr>
                        <a:t>1</a:t>
                      </a:r>
                      <a:endParaRPr lang="cs-CZ" b="1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1" dirty="0" smtClean="0">
                          <a:latin typeface="Calibri" pitchFamily="34" charset="0"/>
                        </a:rPr>
                        <a:t>S</a:t>
                      </a:r>
                      <a:r>
                        <a:rPr lang="cs-CZ" b="1" baseline="-25000" dirty="0" smtClean="0">
                          <a:latin typeface="Calibri" pitchFamily="34" charset="0"/>
                        </a:rPr>
                        <a:t>2</a:t>
                      </a:r>
                      <a:endParaRPr lang="cs-CZ" b="1" dirty="0" smtClean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1" dirty="0" smtClean="0">
                          <a:latin typeface="Calibri" pitchFamily="34" charset="0"/>
                        </a:rPr>
                        <a:t>F</a:t>
                      </a:r>
                      <a:r>
                        <a:rPr lang="cs-CZ" b="1" baseline="-25000" dirty="0" smtClean="0">
                          <a:latin typeface="Calibri" pitchFamily="34" charset="0"/>
                        </a:rPr>
                        <a:t>1</a:t>
                      </a:r>
                      <a:endParaRPr lang="cs-CZ" b="1" dirty="0" smtClean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1" dirty="0" smtClean="0">
                          <a:latin typeface="Calibri" pitchFamily="34" charset="0"/>
                        </a:rPr>
                        <a:t>F</a:t>
                      </a:r>
                      <a:r>
                        <a:rPr lang="cs-CZ" b="1" baseline="-25000" dirty="0" smtClean="0">
                          <a:latin typeface="Calibri" pitchFamily="34" charset="0"/>
                        </a:rPr>
                        <a:t>2</a:t>
                      </a:r>
                      <a:endParaRPr lang="cs-CZ" b="1" dirty="0">
                        <a:latin typeface="Calibri" pitchFamily="34" charset="0"/>
                      </a:endParaRPr>
                    </a:p>
                  </a:txBody>
                  <a:tcPr anchor="ctr"/>
                </a:tc>
              </a:tr>
              <a:tr h="607223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1.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12 cm</a:t>
                      </a:r>
                      <a:r>
                        <a:rPr lang="cs-CZ" baseline="30000" dirty="0" smtClean="0">
                          <a:latin typeface="Calibri" pitchFamily="34" charset="0"/>
                        </a:rPr>
                        <a:t>2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rgbClr val="CC0000"/>
                        </a:solidFill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50 N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150 N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</a:tr>
              <a:tr h="607223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2.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dirty="0" smtClean="0">
                        <a:solidFill>
                          <a:srgbClr val="CC0000"/>
                        </a:solidFill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200 dm</a:t>
                      </a:r>
                      <a:r>
                        <a:rPr lang="cs-CZ" baseline="30000" dirty="0" smtClean="0">
                          <a:latin typeface="Calibri" pitchFamily="34" charset="0"/>
                        </a:rPr>
                        <a:t>2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10 N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400 N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</a:tr>
              <a:tr h="607223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3.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1,5 cm</a:t>
                      </a:r>
                      <a:r>
                        <a:rPr lang="cs-CZ" baseline="30000" dirty="0" smtClean="0">
                          <a:latin typeface="Calibri" pitchFamily="34" charset="0"/>
                        </a:rPr>
                        <a:t>2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latin typeface="Calibri" pitchFamily="34" charset="0"/>
                        </a:rPr>
                        <a:t>150 cm</a:t>
                      </a:r>
                      <a:r>
                        <a:rPr lang="cs-CZ" baseline="30000" dirty="0" smtClean="0">
                          <a:latin typeface="Calibri" pitchFamily="34" charset="0"/>
                        </a:rPr>
                        <a:t>2</a:t>
                      </a:r>
                      <a:endParaRPr lang="cs-CZ" dirty="0" smtClean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rgbClr val="CC0000"/>
                        </a:solidFill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aseline="0" dirty="0" smtClean="0">
                          <a:latin typeface="Calibri" pitchFamily="34" charset="0"/>
                        </a:rPr>
                        <a:t>40 </a:t>
                      </a:r>
                      <a:r>
                        <a:rPr lang="cs-CZ" baseline="0" dirty="0" err="1" smtClean="0">
                          <a:latin typeface="Calibri" pitchFamily="34" charset="0"/>
                        </a:rPr>
                        <a:t>kN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</a:tr>
              <a:tr h="607223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4.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latin typeface="Calibri" pitchFamily="34" charset="0"/>
                        </a:rPr>
                        <a:t>6 dm</a:t>
                      </a:r>
                      <a:r>
                        <a:rPr lang="cs-CZ" baseline="30000" dirty="0" smtClean="0">
                          <a:latin typeface="Calibri" pitchFamily="34" charset="0"/>
                        </a:rPr>
                        <a:t>2</a:t>
                      </a:r>
                      <a:endParaRPr lang="cs-CZ" dirty="0" smtClean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rgbClr val="CC0000"/>
                        </a:solidFill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aseline="0" dirty="0" smtClean="0">
                          <a:latin typeface="Calibri" pitchFamily="34" charset="0"/>
                        </a:rPr>
                        <a:t>40 N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2</a:t>
                      </a:r>
                      <a:r>
                        <a:rPr lang="cs-CZ" baseline="0" dirty="0" smtClean="0">
                          <a:latin typeface="Calibri" pitchFamily="34" charset="0"/>
                        </a:rPr>
                        <a:t> 000</a:t>
                      </a:r>
                      <a:r>
                        <a:rPr lang="cs-CZ" dirty="0" smtClean="0">
                          <a:latin typeface="Calibri" pitchFamily="34" charset="0"/>
                        </a:rPr>
                        <a:t>N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</a:tr>
              <a:tr h="607223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5.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3,5 cm</a:t>
                      </a:r>
                      <a:r>
                        <a:rPr lang="cs-CZ" baseline="30000" dirty="0" smtClean="0">
                          <a:latin typeface="Calibri" pitchFamily="34" charset="0"/>
                        </a:rPr>
                        <a:t>2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70 cm</a:t>
                      </a:r>
                      <a:r>
                        <a:rPr lang="cs-CZ" baseline="30000" dirty="0" smtClean="0">
                          <a:latin typeface="Calibri" pitchFamily="34" charset="0"/>
                        </a:rPr>
                        <a:t>2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30 </a:t>
                      </a:r>
                      <a:r>
                        <a:rPr lang="cs-CZ" dirty="0" err="1" smtClean="0">
                          <a:latin typeface="Calibri" pitchFamily="34" charset="0"/>
                        </a:rPr>
                        <a:t>kN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rgbClr val="CC0000"/>
                        </a:solidFill>
                        <a:latin typeface="Calibri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785786" y="1714488"/>
            <a:ext cx="76438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ambria" pitchFamily="18" charset="0"/>
              </a:rPr>
              <a:t>Pomocí úvahy a jednoduchého výpočtu doplň tabulku:</a:t>
            </a:r>
          </a:p>
          <a:p>
            <a:endParaRPr lang="cs-CZ" sz="2400" dirty="0" smtClean="0">
              <a:latin typeface="Cambria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785794"/>
            <a:ext cx="8043890" cy="928694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algn="l" rotWithShape="0">
                    <a:schemeClr val="tx2">
                      <a:lumMod val="50000"/>
                      <a:alpha val="40000"/>
                    </a:schemeClr>
                  </a:outerShdw>
                </a:effectLst>
                <a:latin typeface="Cambria" pitchFamily="18" charset="0"/>
                <a:cs typeface="Arial" pitchFamily="34" charset="0"/>
              </a:rPr>
              <a:t>Příklad 3 - řešení  </a:t>
            </a:r>
            <a:endParaRPr lang="cs-CZ" dirty="0">
              <a:solidFill>
                <a:schemeClr val="accent1">
                  <a:lumMod val="75000"/>
                </a:schemeClr>
              </a:solidFill>
              <a:effectLst>
                <a:outerShdw blurRad="50800" dist="38100" algn="l" rotWithShape="0">
                  <a:schemeClr val="tx2">
                    <a:lumMod val="50000"/>
                    <a:alpha val="40000"/>
                  </a:schemeClr>
                </a:outerShdw>
              </a:effectLst>
              <a:latin typeface="Cambria" pitchFamily="18" charset="0"/>
              <a:cs typeface="Arial" pitchFamily="34" charset="0"/>
            </a:endParaRPr>
          </a:p>
        </p:txBody>
      </p:sp>
      <p:sp>
        <p:nvSpPr>
          <p:cNvPr id="23" name="Tlačítko akce: Dopředu nebo Další 22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428628" cy="50006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lačítko akce: Zpět nebo Předchozí 5">
            <a:hlinkClick r:id="" action="ppaction://hlinkshowjump?jump=previousslide" highlightClick="1"/>
          </p:cNvPr>
          <p:cNvSpPr/>
          <p:nvPr/>
        </p:nvSpPr>
        <p:spPr>
          <a:xfrm>
            <a:off x="7715272" y="6143644"/>
            <a:ext cx="428628" cy="50006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1214415" y="2357432"/>
          <a:ext cx="6715169" cy="36433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5817"/>
                <a:gridCol w="1482338"/>
                <a:gridCol w="1482338"/>
                <a:gridCol w="1482338"/>
                <a:gridCol w="1482338"/>
              </a:tblGrid>
              <a:tr h="607223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Calibri" pitchFamily="34" charset="0"/>
                        </a:rPr>
                        <a:t>lis</a:t>
                      </a:r>
                      <a:endParaRPr lang="cs-CZ" b="1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Calibri" pitchFamily="34" charset="0"/>
                        </a:rPr>
                        <a:t>S</a:t>
                      </a:r>
                      <a:r>
                        <a:rPr lang="cs-CZ" b="1" baseline="-25000" dirty="0" smtClean="0">
                          <a:latin typeface="Calibri" pitchFamily="34" charset="0"/>
                        </a:rPr>
                        <a:t>1</a:t>
                      </a:r>
                      <a:endParaRPr lang="cs-CZ" b="1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1" dirty="0" smtClean="0">
                          <a:latin typeface="Calibri" pitchFamily="34" charset="0"/>
                        </a:rPr>
                        <a:t>S</a:t>
                      </a:r>
                      <a:r>
                        <a:rPr lang="cs-CZ" b="1" baseline="-25000" dirty="0" smtClean="0">
                          <a:latin typeface="Calibri" pitchFamily="34" charset="0"/>
                        </a:rPr>
                        <a:t>2</a:t>
                      </a:r>
                      <a:endParaRPr lang="cs-CZ" b="1" dirty="0" smtClean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1" dirty="0" smtClean="0">
                          <a:latin typeface="Calibri" pitchFamily="34" charset="0"/>
                        </a:rPr>
                        <a:t>F</a:t>
                      </a:r>
                      <a:r>
                        <a:rPr lang="cs-CZ" b="1" baseline="-25000" dirty="0" smtClean="0">
                          <a:latin typeface="Calibri" pitchFamily="34" charset="0"/>
                        </a:rPr>
                        <a:t>1</a:t>
                      </a:r>
                      <a:endParaRPr lang="cs-CZ" b="1" dirty="0" smtClean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1" dirty="0" smtClean="0">
                          <a:latin typeface="Calibri" pitchFamily="34" charset="0"/>
                        </a:rPr>
                        <a:t>F</a:t>
                      </a:r>
                      <a:r>
                        <a:rPr lang="cs-CZ" b="1" baseline="-25000" dirty="0" smtClean="0">
                          <a:latin typeface="Calibri" pitchFamily="34" charset="0"/>
                        </a:rPr>
                        <a:t>2</a:t>
                      </a:r>
                      <a:endParaRPr lang="cs-CZ" b="1" dirty="0">
                        <a:latin typeface="Calibri" pitchFamily="34" charset="0"/>
                      </a:endParaRPr>
                    </a:p>
                  </a:txBody>
                  <a:tcPr anchor="ctr"/>
                </a:tc>
              </a:tr>
              <a:tr h="607223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1.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12 cm</a:t>
                      </a:r>
                      <a:r>
                        <a:rPr lang="cs-CZ" baseline="30000" dirty="0" smtClean="0">
                          <a:latin typeface="Calibri" pitchFamily="34" charset="0"/>
                        </a:rPr>
                        <a:t>2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CC0000"/>
                          </a:solidFill>
                          <a:latin typeface="Calibri" pitchFamily="34" charset="0"/>
                        </a:rPr>
                        <a:t>36 cm</a:t>
                      </a:r>
                      <a:r>
                        <a:rPr lang="cs-CZ" baseline="30000" dirty="0" smtClean="0">
                          <a:solidFill>
                            <a:srgbClr val="CC0000"/>
                          </a:solidFill>
                          <a:latin typeface="Calibri" pitchFamily="34" charset="0"/>
                        </a:rPr>
                        <a:t>2</a:t>
                      </a:r>
                      <a:endParaRPr lang="cs-CZ" dirty="0">
                        <a:solidFill>
                          <a:srgbClr val="CC0000"/>
                        </a:solidFill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50 N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150 N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</a:tr>
              <a:tr h="607223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2.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solidFill>
                            <a:srgbClr val="CC0000"/>
                          </a:solidFill>
                          <a:latin typeface="Calibri" pitchFamily="34" charset="0"/>
                        </a:rPr>
                        <a:t>5 dm</a:t>
                      </a:r>
                      <a:r>
                        <a:rPr lang="cs-CZ" baseline="30000" dirty="0" smtClean="0">
                          <a:solidFill>
                            <a:srgbClr val="CC0000"/>
                          </a:solidFill>
                          <a:latin typeface="Calibri" pitchFamily="34" charset="0"/>
                        </a:rPr>
                        <a:t>2</a:t>
                      </a:r>
                      <a:endParaRPr lang="cs-CZ" dirty="0" smtClean="0">
                        <a:solidFill>
                          <a:srgbClr val="CC0000"/>
                        </a:solidFill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200 dm</a:t>
                      </a:r>
                      <a:r>
                        <a:rPr lang="cs-CZ" baseline="30000" dirty="0" smtClean="0">
                          <a:latin typeface="Calibri" pitchFamily="34" charset="0"/>
                        </a:rPr>
                        <a:t>2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10 N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400 N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</a:tr>
              <a:tr h="607223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3.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1,5 cm</a:t>
                      </a:r>
                      <a:r>
                        <a:rPr lang="cs-CZ" baseline="30000" dirty="0" smtClean="0">
                          <a:latin typeface="Calibri" pitchFamily="34" charset="0"/>
                        </a:rPr>
                        <a:t>2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latin typeface="Calibri" pitchFamily="34" charset="0"/>
                        </a:rPr>
                        <a:t>150 cm</a:t>
                      </a:r>
                      <a:r>
                        <a:rPr lang="cs-CZ" baseline="30000" dirty="0" smtClean="0">
                          <a:latin typeface="Calibri" pitchFamily="34" charset="0"/>
                        </a:rPr>
                        <a:t>2</a:t>
                      </a:r>
                      <a:endParaRPr lang="cs-CZ" dirty="0" smtClean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CC0000"/>
                          </a:solidFill>
                          <a:latin typeface="Calibri" pitchFamily="34" charset="0"/>
                        </a:rPr>
                        <a:t>400 N</a:t>
                      </a:r>
                      <a:endParaRPr lang="cs-CZ" dirty="0">
                        <a:solidFill>
                          <a:srgbClr val="CC0000"/>
                        </a:solidFill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aseline="0" dirty="0" smtClean="0">
                          <a:latin typeface="Calibri" pitchFamily="34" charset="0"/>
                        </a:rPr>
                        <a:t>40 </a:t>
                      </a:r>
                      <a:r>
                        <a:rPr lang="cs-CZ" baseline="0" dirty="0" err="1" smtClean="0">
                          <a:latin typeface="Calibri" pitchFamily="34" charset="0"/>
                        </a:rPr>
                        <a:t>kN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</a:tr>
              <a:tr h="607223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4.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latin typeface="Calibri" pitchFamily="34" charset="0"/>
                        </a:rPr>
                        <a:t>6 dm</a:t>
                      </a:r>
                      <a:r>
                        <a:rPr lang="cs-CZ" baseline="30000" dirty="0" smtClean="0">
                          <a:latin typeface="Calibri" pitchFamily="34" charset="0"/>
                        </a:rPr>
                        <a:t>2</a:t>
                      </a:r>
                      <a:endParaRPr lang="cs-CZ" dirty="0" smtClean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CC0000"/>
                          </a:solidFill>
                          <a:latin typeface="Calibri" pitchFamily="34" charset="0"/>
                        </a:rPr>
                        <a:t>300 dm</a:t>
                      </a:r>
                      <a:r>
                        <a:rPr lang="cs-CZ" baseline="30000" dirty="0" smtClean="0">
                          <a:solidFill>
                            <a:srgbClr val="CC0000"/>
                          </a:solidFill>
                          <a:latin typeface="Calibri" pitchFamily="34" charset="0"/>
                        </a:rPr>
                        <a:t>2</a:t>
                      </a:r>
                      <a:endParaRPr lang="cs-CZ" dirty="0">
                        <a:solidFill>
                          <a:srgbClr val="CC0000"/>
                        </a:solidFill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aseline="0" dirty="0" smtClean="0">
                          <a:latin typeface="Calibri" pitchFamily="34" charset="0"/>
                        </a:rPr>
                        <a:t>40 N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2</a:t>
                      </a:r>
                      <a:r>
                        <a:rPr lang="cs-CZ" baseline="0" dirty="0" smtClean="0">
                          <a:latin typeface="Calibri" pitchFamily="34" charset="0"/>
                        </a:rPr>
                        <a:t> 000</a:t>
                      </a:r>
                      <a:r>
                        <a:rPr lang="cs-CZ" dirty="0" smtClean="0">
                          <a:latin typeface="Calibri" pitchFamily="34" charset="0"/>
                        </a:rPr>
                        <a:t>N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</a:tr>
              <a:tr h="607223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5.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3,5 cm</a:t>
                      </a:r>
                      <a:r>
                        <a:rPr lang="cs-CZ" baseline="30000" dirty="0" smtClean="0">
                          <a:latin typeface="Calibri" pitchFamily="34" charset="0"/>
                        </a:rPr>
                        <a:t>2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70 cm</a:t>
                      </a:r>
                      <a:r>
                        <a:rPr lang="cs-CZ" baseline="30000" dirty="0" smtClean="0">
                          <a:latin typeface="Calibri" pitchFamily="34" charset="0"/>
                        </a:rPr>
                        <a:t>2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30 </a:t>
                      </a:r>
                      <a:r>
                        <a:rPr lang="cs-CZ" dirty="0" err="1" smtClean="0">
                          <a:latin typeface="Calibri" pitchFamily="34" charset="0"/>
                        </a:rPr>
                        <a:t>kN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CC0000"/>
                          </a:solidFill>
                          <a:latin typeface="Calibri" pitchFamily="34" charset="0"/>
                        </a:rPr>
                        <a:t>600 </a:t>
                      </a:r>
                      <a:r>
                        <a:rPr lang="cs-CZ" dirty="0" err="1" smtClean="0">
                          <a:solidFill>
                            <a:srgbClr val="CC0000"/>
                          </a:solidFill>
                          <a:latin typeface="Calibri" pitchFamily="34" charset="0"/>
                        </a:rPr>
                        <a:t>kN</a:t>
                      </a:r>
                      <a:endParaRPr lang="cs-CZ" dirty="0">
                        <a:solidFill>
                          <a:srgbClr val="CC0000"/>
                        </a:solidFill>
                        <a:latin typeface="Calibri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785786" y="1714488"/>
            <a:ext cx="76438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ambria" pitchFamily="18" charset="0"/>
              </a:rPr>
              <a:t>Pomocí úvahy a jednoduchého výpočtu doplň tabulku:</a:t>
            </a:r>
          </a:p>
          <a:p>
            <a:endParaRPr lang="cs-CZ" sz="2400" dirty="0" smtClean="0">
              <a:latin typeface="Cambria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785794"/>
            <a:ext cx="8043890" cy="928694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algn="l" rotWithShape="0">
                    <a:schemeClr val="tx2">
                      <a:lumMod val="50000"/>
                      <a:alpha val="40000"/>
                    </a:schemeClr>
                  </a:outerShdw>
                </a:effectLst>
                <a:latin typeface="Cambria" pitchFamily="18" charset="0"/>
                <a:cs typeface="Arial" pitchFamily="34" charset="0"/>
              </a:rPr>
              <a:t>Příklad 4  </a:t>
            </a:r>
            <a:endParaRPr lang="cs-CZ" dirty="0">
              <a:solidFill>
                <a:schemeClr val="accent1">
                  <a:lumMod val="75000"/>
                </a:schemeClr>
              </a:solidFill>
              <a:effectLst>
                <a:outerShdw blurRad="50800" dist="38100" algn="l" rotWithShape="0">
                  <a:schemeClr val="tx2">
                    <a:lumMod val="50000"/>
                    <a:alpha val="40000"/>
                  </a:schemeClr>
                </a:outerShdw>
              </a:effectLst>
              <a:latin typeface="Cambria" pitchFamily="18" charset="0"/>
              <a:cs typeface="Arial" pitchFamily="34" charset="0"/>
            </a:endParaRPr>
          </a:p>
        </p:txBody>
      </p:sp>
      <p:sp>
        <p:nvSpPr>
          <p:cNvPr id="23" name="Tlačítko akce: Dopředu nebo Další 22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428628" cy="50006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lačítko akce: Zpět nebo Předchozí 5">
            <a:hlinkClick r:id="" action="ppaction://hlinkshowjump?jump=previousslide" highlightClick="1"/>
          </p:cNvPr>
          <p:cNvSpPr/>
          <p:nvPr/>
        </p:nvSpPr>
        <p:spPr>
          <a:xfrm>
            <a:off x="7715272" y="6143644"/>
            <a:ext cx="428628" cy="50006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1214415" y="2357432"/>
          <a:ext cx="6715169" cy="36433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5817"/>
                <a:gridCol w="1482338"/>
                <a:gridCol w="1482338"/>
                <a:gridCol w="1482338"/>
                <a:gridCol w="1482338"/>
              </a:tblGrid>
              <a:tr h="607223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Calibri" pitchFamily="34" charset="0"/>
                        </a:rPr>
                        <a:t>lis</a:t>
                      </a:r>
                      <a:endParaRPr lang="cs-CZ" b="1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Calibri" pitchFamily="34" charset="0"/>
                        </a:rPr>
                        <a:t>S</a:t>
                      </a:r>
                      <a:r>
                        <a:rPr lang="cs-CZ" b="1" baseline="-25000" dirty="0" smtClean="0">
                          <a:latin typeface="Calibri" pitchFamily="34" charset="0"/>
                        </a:rPr>
                        <a:t>1</a:t>
                      </a:r>
                      <a:endParaRPr lang="cs-CZ" b="1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1" dirty="0" smtClean="0">
                          <a:latin typeface="Calibri" pitchFamily="34" charset="0"/>
                        </a:rPr>
                        <a:t>S</a:t>
                      </a:r>
                      <a:r>
                        <a:rPr lang="cs-CZ" b="1" baseline="-25000" dirty="0" smtClean="0">
                          <a:latin typeface="Calibri" pitchFamily="34" charset="0"/>
                        </a:rPr>
                        <a:t>2</a:t>
                      </a:r>
                      <a:endParaRPr lang="cs-CZ" b="1" dirty="0" smtClean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1" dirty="0" smtClean="0">
                          <a:latin typeface="Calibri" pitchFamily="34" charset="0"/>
                        </a:rPr>
                        <a:t>F</a:t>
                      </a:r>
                      <a:r>
                        <a:rPr lang="cs-CZ" b="1" baseline="-25000" dirty="0" smtClean="0">
                          <a:latin typeface="Calibri" pitchFamily="34" charset="0"/>
                        </a:rPr>
                        <a:t>1</a:t>
                      </a:r>
                      <a:endParaRPr lang="cs-CZ" b="1" dirty="0" smtClean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1" dirty="0" smtClean="0">
                          <a:latin typeface="Calibri" pitchFamily="34" charset="0"/>
                        </a:rPr>
                        <a:t>F</a:t>
                      </a:r>
                      <a:r>
                        <a:rPr lang="cs-CZ" b="1" baseline="-25000" dirty="0" smtClean="0">
                          <a:latin typeface="Calibri" pitchFamily="34" charset="0"/>
                        </a:rPr>
                        <a:t>2</a:t>
                      </a:r>
                      <a:endParaRPr lang="cs-CZ" b="1" dirty="0">
                        <a:latin typeface="Calibri" pitchFamily="34" charset="0"/>
                      </a:endParaRPr>
                    </a:p>
                  </a:txBody>
                  <a:tcPr anchor="ctr"/>
                </a:tc>
              </a:tr>
              <a:tr h="607223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1.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20 cm</a:t>
                      </a:r>
                      <a:r>
                        <a:rPr lang="cs-CZ" baseline="30000" dirty="0" smtClean="0">
                          <a:latin typeface="Calibri" pitchFamily="34" charset="0"/>
                        </a:rPr>
                        <a:t>2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300 cm</a:t>
                      </a:r>
                      <a:r>
                        <a:rPr lang="cs-CZ" baseline="30000" dirty="0" smtClean="0">
                          <a:latin typeface="Calibri" pitchFamily="34" charset="0"/>
                        </a:rPr>
                        <a:t>2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50 N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latin typeface="Calibri" pitchFamily="34" charset="0"/>
                      </a:endParaRPr>
                    </a:p>
                  </a:txBody>
                  <a:tcPr anchor="ctr"/>
                </a:tc>
              </a:tr>
              <a:tr h="607223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2.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1 000 cm</a:t>
                      </a:r>
                      <a:r>
                        <a:rPr lang="cs-CZ" baseline="30000" dirty="0" smtClean="0">
                          <a:latin typeface="Calibri" pitchFamily="34" charset="0"/>
                        </a:rPr>
                        <a:t>2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10 N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1 000 N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</a:tr>
              <a:tr h="607223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3.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5 cm</a:t>
                      </a:r>
                      <a:r>
                        <a:rPr lang="cs-CZ" baseline="30000" dirty="0" smtClean="0">
                          <a:latin typeface="Calibri" pitchFamily="34" charset="0"/>
                        </a:rPr>
                        <a:t>2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400 N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1</a:t>
                      </a:r>
                      <a:r>
                        <a:rPr lang="cs-CZ" baseline="0" dirty="0" smtClean="0">
                          <a:latin typeface="Calibri" pitchFamily="34" charset="0"/>
                        </a:rPr>
                        <a:t> 200 </a:t>
                      </a:r>
                      <a:r>
                        <a:rPr lang="cs-CZ" baseline="0" dirty="0" err="1" smtClean="0">
                          <a:latin typeface="Calibri" pitchFamily="34" charset="0"/>
                        </a:rPr>
                        <a:t>kN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</a:tr>
              <a:tr h="607223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4.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0,30 dm</a:t>
                      </a:r>
                      <a:r>
                        <a:rPr lang="cs-CZ" baseline="30000" dirty="0" smtClean="0">
                          <a:latin typeface="Calibri" pitchFamily="34" charset="0"/>
                        </a:rPr>
                        <a:t>2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0,1</a:t>
                      </a:r>
                      <a:r>
                        <a:rPr lang="cs-CZ" baseline="0" dirty="0" smtClean="0">
                          <a:latin typeface="Calibri" pitchFamily="34" charset="0"/>
                        </a:rPr>
                        <a:t> MN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2 MN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</a:tr>
              <a:tr h="607223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5.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2,5 cm</a:t>
                      </a:r>
                      <a:r>
                        <a:rPr lang="cs-CZ" baseline="30000" dirty="0" smtClean="0">
                          <a:latin typeface="Calibri" pitchFamily="34" charset="0"/>
                        </a:rPr>
                        <a:t>2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0,75 dm</a:t>
                      </a:r>
                      <a:r>
                        <a:rPr lang="cs-CZ" baseline="30000" dirty="0" smtClean="0">
                          <a:latin typeface="Calibri" pitchFamily="34" charset="0"/>
                        </a:rPr>
                        <a:t>2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600 </a:t>
                      </a:r>
                      <a:r>
                        <a:rPr lang="cs-CZ" dirty="0" err="1" smtClean="0">
                          <a:latin typeface="Calibri" pitchFamily="34" charset="0"/>
                        </a:rPr>
                        <a:t>kN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785786" y="1714488"/>
            <a:ext cx="76438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ambria" pitchFamily="18" charset="0"/>
              </a:rPr>
              <a:t>Pomocí úvahy a jednoduchého výpočtu doplň tabulku:</a:t>
            </a:r>
          </a:p>
          <a:p>
            <a:endParaRPr lang="cs-CZ" sz="2400" dirty="0" smtClean="0">
              <a:latin typeface="Cambria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785794"/>
            <a:ext cx="8043890" cy="928694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algn="l" rotWithShape="0">
                    <a:schemeClr val="tx2">
                      <a:lumMod val="50000"/>
                      <a:alpha val="40000"/>
                    </a:schemeClr>
                  </a:outerShdw>
                </a:effectLst>
                <a:latin typeface="Cambria" pitchFamily="18" charset="0"/>
                <a:cs typeface="Arial" pitchFamily="34" charset="0"/>
              </a:rPr>
              <a:t>Příklad 4 - řešení  </a:t>
            </a:r>
            <a:endParaRPr lang="cs-CZ" dirty="0">
              <a:solidFill>
                <a:schemeClr val="accent1">
                  <a:lumMod val="75000"/>
                </a:schemeClr>
              </a:solidFill>
              <a:effectLst>
                <a:outerShdw blurRad="50800" dist="38100" algn="l" rotWithShape="0">
                  <a:schemeClr val="tx2">
                    <a:lumMod val="50000"/>
                    <a:alpha val="40000"/>
                  </a:schemeClr>
                </a:outerShdw>
              </a:effectLst>
              <a:latin typeface="Cambria" pitchFamily="18" charset="0"/>
              <a:cs typeface="Arial" pitchFamily="34" charset="0"/>
            </a:endParaRPr>
          </a:p>
        </p:txBody>
      </p:sp>
      <p:sp>
        <p:nvSpPr>
          <p:cNvPr id="23" name="Tlačítko akce: Dopředu nebo Další 22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428628" cy="50006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lačítko akce: Zpět nebo Předchozí 5">
            <a:hlinkClick r:id="" action="ppaction://hlinkshowjump?jump=previousslide" highlightClick="1"/>
          </p:cNvPr>
          <p:cNvSpPr/>
          <p:nvPr/>
        </p:nvSpPr>
        <p:spPr>
          <a:xfrm>
            <a:off x="7715272" y="6143644"/>
            <a:ext cx="428628" cy="50006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1214415" y="2357432"/>
          <a:ext cx="6715169" cy="36433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5817"/>
                <a:gridCol w="1482338"/>
                <a:gridCol w="1482338"/>
                <a:gridCol w="1482338"/>
                <a:gridCol w="1482338"/>
              </a:tblGrid>
              <a:tr h="607223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Calibri" pitchFamily="34" charset="0"/>
                        </a:rPr>
                        <a:t>lis</a:t>
                      </a:r>
                      <a:endParaRPr lang="cs-CZ" b="1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Calibri" pitchFamily="34" charset="0"/>
                        </a:rPr>
                        <a:t>S</a:t>
                      </a:r>
                      <a:r>
                        <a:rPr lang="cs-CZ" b="1" baseline="-25000" dirty="0" smtClean="0">
                          <a:latin typeface="Calibri" pitchFamily="34" charset="0"/>
                        </a:rPr>
                        <a:t>1</a:t>
                      </a:r>
                      <a:endParaRPr lang="cs-CZ" b="1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1" dirty="0" smtClean="0">
                          <a:latin typeface="Calibri" pitchFamily="34" charset="0"/>
                        </a:rPr>
                        <a:t>S</a:t>
                      </a:r>
                      <a:r>
                        <a:rPr lang="cs-CZ" b="1" baseline="-25000" dirty="0" smtClean="0">
                          <a:latin typeface="Calibri" pitchFamily="34" charset="0"/>
                        </a:rPr>
                        <a:t>2</a:t>
                      </a:r>
                      <a:endParaRPr lang="cs-CZ" b="1" dirty="0" smtClean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1" dirty="0" smtClean="0">
                          <a:latin typeface="Calibri" pitchFamily="34" charset="0"/>
                        </a:rPr>
                        <a:t>F</a:t>
                      </a:r>
                      <a:r>
                        <a:rPr lang="cs-CZ" b="1" baseline="-25000" dirty="0" smtClean="0">
                          <a:latin typeface="Calibri" pitchFamily="34" charset="0"/>
                        </a:rPr>
                        <a:t>1</a:t>
                      </a:r>
                      <a:endParaRPr lang="cs-CZ" b="1" dirty="0" smtClean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1" dirty="0" smtClean="0">
                          <a:latin typeface="Calibri" pitchFamily="34" charset="0"/>
                        </a:rPr>
                        <a:t>F</a:t>
                      </a:r>
                      <a:r>
                        <a:rPr lang="cs-CZ" b="1" baseline="-25000" dirty="0" smtClean="0">
                          <a:latin typeface="Calibri" pitchFamily="34" charset="0"/>
                        </a:rPr>
                        <a:t>2</a:t>
                      </a:r>
                      <a:endParaRPr lang="cs-CZ" b="1" dirty="0">
                        <a:latin typeface="Calibri" pitchFamily="34" charset="0"/>
                      </a:endParaRPr>
                    </a:p>
                  </a:txBody>
                  <a:tcPr anchor="ctr"/>
                </a:tc>
              </a:tr>
              <a:tr h="607223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1.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20 cm</a:t>
                      </a:r>
                      <a:r>
                        <a:rPr lang="cs-CZ" baseline="30000" dirty="0" smtClean="0">
                          <a:latin typeface="Calibri" pitchFamily="34" charset="0"/>
                        </a:rPr>
                        <a:t>2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300 cm</a:t>
                      </a:r>
                      <a:r>
                        <a:rPr lang="cs-CZ" baseline="30000" dirty="0" smtClean="0">
                          <a:latin typeface="Calibri" pitchFamily="34" charset="0"/>
                        </a:rPr>
                        <a:t>2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50 N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CC0000"/>
                          </a:solidFill>
                          <a:latin typeface="Calibri" pitchFamily="34" charset="0"/>
                        </a:rPr>
                        <a:t>750 N</a:t>
                      </a:r>
                      <a:endParaRPr lang="cs-CZ" dirty="0">
                        <a:solidFill>
                          <a:srgbClr val="CC0000"/>
                        </a:solidFill>
                        <a:latin typeface="Calibri" pitchFamily="34" charset="0"/>
                      </a:endParaRPr>
                    </a:p>
                  </a:txBody>
                  <a:tcPr anchor="ctr"/>
                </a:tc>
              </a:tr>
              <a:tr h="607223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2.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solidFill>
                            <a:srgbClr val="CC0000"/>
                          </a:solidFill>
                          <a:latin typeface="Calibri" pitchFamily="34" charset="0"/>
                        </a:rPr>
                        <a:t>10 cm</a:t>
                      </a:r>
                      <a:r>
                        <a:rPr lang="cs-CZ" baseline="30000" dirty="0" smtClean="0">
                          <a:solidFill>
                            <a:srgbClr val="CC0000"/>
                          </a:solidFill>
                          <a:latin typeface="Calibri" pitchFamily="34" charset="0"/>
                        </a:rPr>
                        <a:t>2</a:t>
                      </a:r>
                      <a:endParaRPr lang="cs-CZ" dirty="0" smtClean="0">
                        <a:solidFill>
                          <a:srgbClr val="CC0000"/>
                        </a:solidFill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1 000 cm</a:t>
                      </a:r>
                      <a:r>
                        <a:rPr lang="cs-CZ" baseline="30000" dirty="0" smtClean="0">
                          <a:latin typeface="Calibri" pitchFamily="34" charset="0"/>
                        </a:rPr>
                        <a:t>2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10 N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1 000 N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</a:tr>
              <a:tr h="607223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3.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5 cm</a:t>
                      </a:r>
                      <a:r>
                        <a:rPr lang="cs-CZ" baseline="30000" dirty="0" smtClean="0">
                          <a:latin typeface="Calibri" pitchFamily="34" charset="0"/>
                        </a:rPr>
                        <a:t>2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solidFill>
                            <a:srgbClr val="CC0000"/>
                          </a:solidFill>
                          <a:latin typeface="Calibri" pitchFamily="34" charset="0"/>
                        </a:rPr>
                        <a:t>1,5 m</a:t>
                      </a:r>
                      <a:r>
                        <a:rPr lang="cs-CZ" baseline="30000" dirty="0" smtClean="0">
                          <a:solidFill>
                            <a:srgbClr val="CC0000"/>
                          </a:solidFill>
                          <a:latin typeface="Calibri" pitchFamily="34" charset="0"/>
                        </a:rPr>
                        <a:t>2</a:t>
                      </a:r>
                      <a:endParaRPr lang="cs-CZ" dirty="0" smtClean="0">
                        <a:solidFill>
                          <a:srgbClr val="CC0000"/>
                        </a:solidFill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400 N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1</a:t>
                      </a:r>
                      <a:r>
                        <a:rPr lang="cs-CZ" baseline="0" dirty="0" smtClean="0">
                          <a:latin typeface="Calibri" pitchFamily="34" charset="0"/>
                        </a:rPr>
                        <a:t> 200 </a:t>
                      </a:r>
                      <a:r>
                        <a:rPr lang="cs-CZ" baseline="0" dirty="0" err="1" smtClean="0">
                          <a:latin typeface="Calibri" pitchFamily="34" charset="0"/>
                        </a:rPr>
                        <a:t>kN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</a:tr>
              <a:tr h="607223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4.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solidFill>
                            <a:srgbClr val="CC0000"/>
                          </a:solidFill>
                          <a:latin typeface="Calibri" pitchFamily="34" charset="0"/>
                        </a:rPr>
                        <a:t>1,5 cm</a:t>
                      </a:r>
                      <a:r>
                        <a:rPr lang="cs-CZ" baseline="30000" dirty="0" smtClean="0">
                          <a:solidFill>
                            <a:srgbClr val="CC0000"/>
                          </a:solidFill>
                          <a:latin typeface="Calibri" pitchFamily="34" charset="0"/>
                        </a:rPr>
                        <a:t>2</a:t>
                      </a:r>
                      <a:endParaRPr lang="cs-CZ" dirty="0" smtClean="0">
                        <a:solidFill>
                          <a:srgbClr val="CC0000"/>
                        </a:solidFill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0,30 dm</a:t>
                      </a:r>
                      <a:r>
                        <a:rPr lang="cs-CZ" baseline="30000" dirty="0" smtClean="0">
                          <a:latin typeface="Calibri" pitchFamily="34" charset="0"/>
                        </a:rPr>
                        <a:t>2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0,1</a:t>
                      </a:r>
                      <a:r>
                        <a:rPr lang="cs-CZ" baseline="0" dirty="0" smtClean="0">
                          <a:latin typeface="Calibri" pitchFamily="34" charset="0"/>
                        </a:rPr>
                        <a:t> MN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2 MN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</a:tr>
              <a:tr h="607223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5.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2,5 cm</a:t>
                      </a:r>
                      <a:r>
                        <a:rPr lang="cs-CZ" baseline="30000" dirty="0" smtClean="0">
                          <a:latin typeface="Calibri" pitchFamily="34" charset="0"/>
                        </a:rPr>
                        <a:t>2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0,75 dm</a:t>
                      </a:r>
                      <a:r>
                        <a:rPr lang="cs-CZ" baseline="30000" dirty="0" smtClean="0">
                          <a:latin typeface="Calibri" pitchFamily="34" charset="0"/>
                        </a:rPr>
                        <a:t>2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CC0000"/>
                          </a:solidFill>
                          <a:latin typeface="Calibri" pitchFamily="34" charset="0"/>
                        </a:rPr>
                        <a:t>20 </a:t>
                      </a:r>
                      <a:r>
                        <a:rPr lang="cs-CZ" dirty="0" err="1" smtClean="0">
                          <a:solidFill>
                            <a:srgbClr val="CC0000"/>
                          </a:solidFill>
                          <a:latin typeface="Calibri" pitchFamily="34" charset="0"/>
                        </a:rPr>
                        <a:t>kN</a:t>
                      </a:r>
                      <a:endParaRPr lang="cs-CZ" dirty="0">
                        <a:solidFill>
                          <a:srgbClr val="CC0000"/>
                        </a:solidFill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Calibri" pitchFamily="34" charset="0"/>
                        </a:rPr>
                        <a:t>600 </a:t>
                      </a:r>
                      <a:r>
                        <a:rPr lang="cs-CZ" dirty="0" err="1" smtClean="0">
                          <a:latin typeface="Calibri" pitchFamily="34" charset="0"/>
                        </a:rPr>
                        <a:t>kN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algn="l" rotWithShape="0">
                    <a:schemeClr val="tx2">
                      <a:lumMod val="50000"/>
                      <a:alpha val="4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Citace</a:t>
            </a:r>
            <a:endParaRPr lang="cs-CZ" dirty="0">
              <a:solidFill>
                <a:schemeClr val="accent1">
                  <a:lumMod val="75000"/>
                </a:schemeClr>
              </a:solidFill>
              <a:effectLst>
                <a:outerShdw blurRad="50800" dist="38100" algn="l" rotWithShape="0">
                  <a:schemeClr val="tx2">
                    <a:lumMod val="50000"/>
                    <a:alpha val="40000"/>
                  </a:scheme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atin typeface="Cambria" pitchFamily="18" charset="0"/>
                <a:cs typeface="Arial" pitchFamily="34" charset="0"/>
              </a:rPr>
              <a:t>Text: vlastní autorské dílo</a:t>
            </a:r>
          </a:p>
          <a:p>
            <a:r>
              <a:rPr lang="cs-CZ" sz="2400" dirty="0" smtClean="0">
                <a:latin typeface="Cambria" pitchFamily="18" charset="0"/>
              </a:rPr>
              <a:t>Martin Kozák</a:t>
            </a:r>
          </a:p>
          <a:p>
            <a:pPr>
              <a:buNone/>
            </a:pPr>
            <a:r>
              <a:rPr lang="cs-CZ" sz="2400" smtClean="0">
                <a:latin typeface="Cambria" pitchFamily="18" charset="0"/>
              </a:rPr>
              <a:t>    http</a:t>
            </a:r>
            <a:r>
              <a:rPr lang="cs-CZ" sz="2400" dirty="0" smtClean="0">
                <a:latin typeface="Cambria" pitchFamily="18" charset="0"/>
              </a:rPr>
              <a:t>://cs.wikipedia.org [online]. 3. 6. 2007, 16:45 [cit. 2011-11-19]. Soubor:Hydraulicky lis.</a:t>
            </a:r>
            <a:r>
              <a:rPr lang="cs-CZ" sz="2400" dirty="0" err="1" smtClean="0">
                <a:latin typeface="Cambria" pitchFamily="18" charset="0"/>
              </a:rPr>
              <a:t>svg</a:t>
            </a:r>
            <a:r>
              <a:rPr lang="cs-CZ" sz="2400" dirty="0" smtClean="0">
                <a:latin typeface="Cambria" pitchFamily="18" charset="0"/>
              </a:rPr>
              <a:t>. Dostupné z www:http://</a:t>
            </a:r>
            <a:r>
              <a:rPr lang="cs-CZ" sz="2400" dirty="0" err="1" smtClean="0">
                <a:latin typeface="Cambria" pitchFamily="18" charset="0"/>
              </a:rPr>
              <a:t>cs.wikipedia.org</a:t>
            </a:r>
            <a:r>
              <a:rPr lang="cs-CZ" sz="2400" dirty="0" smtClean="0">
                <a:latin typeface="Cambria" pitchFamily="18" charset="0"/>
              </a:rPr>
              <a:t>/</a:t>
            </a:r>
            <a:r>
              <a:rPr lang="cs-CZ" sz="2400" dirty="0" err="1" smtClean="0">
                <a:latin typeface="Cambria" pitchFamily="18" charset="0"/>
              </a:rPr>
              <a:t>wiki</a:t>
            </a:r>
            <a:r>
              <a:rPr lang="cs-CZ" sz="2400" dirty="0" smtClean="0">
                <a:latin typeface="Cambria" pitchFamily="18" charset="0"/>
              </a:rPr>
              <a:t>/Soubor:Hydraulicky_lis.</a:t>
            </a:r>
            <a:r>
              <a:rPr lang="cs-CZ" sz="2400" dirty="0" err="1" smtClean="0">
                <a:latin typeface="Cambria" pitchFamily="18" charset="0"/>
              </a:rPr>
              <a:t>svg</a:t>
            </a:r>
            <a:endParaRPr lang="cs-CZ" sz="2400" dirty="0" smtClean="0">
              <a:latin typeface="Cambria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67223497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Vlastní 4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B5394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762</TotalTime>
  <Words>673</Words>
  <Application>Microsoft Office PowerPoint</Application>
  <PresentationFormat>Předvádění na obrazovce (4:3)</PresentationFormat>
  <Paragraphs>180</Paragraphs>
  <Slides>13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Jmění</vt:lpstr>
      <vt:lpstr>Snímek 1</vt:lpstr>
      <vt:lpstr>Anotace</vt:lpstr>
      <vt:lpstr>Snímek 3</vt:lpstr>
      <vt:lpstr>Hydraulický lis</vt:lpstr>
      <vt:lpstr>Hydraulický lis</vt:lpstr>
      <vt:lpstr>Snímek 6</vt:lpstr>
      <vt:lpstr>Příklad 1  </vt:lpstr>
      <vt:lpstr>Příklad 2  </vt:lpstr>
      <vt:lpstr>Příklad 3   </vt:lpstr>
      <vt:lpstr>Příklad 3 - řešení  </vt:lpstr>
      <vt:lpstr>Příklad 4  </vt:lpstr>
      <vt:lpstr>Příklad 4 - řešení  </vt:lpstr>
      <vt:lpstr>Citace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Hra</dc:title>
  <dc:creator>user</dc:creator>
  <cp:lastModifiedBy>Petr</cp:lastModifiedBy>
  <cp:revision>125</cp:revision>
  <dcterms:created xsi:type="dcterms:W3CDTF">2011-05-14T09:27:52Z</dcterms:created>
  <dcterms:modified xsi:type="dcterms:W3CDTF">2011-11-30T21:06:09Z</dcterms:modified>
</cp:coreProperties>
</file>