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61" r:id="rId5"/>
    <p:sldId id="262" r:id="rId6"/>
    <p:sldId id="263"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smtClean="0"/>
            <a:t>Název školy:  Základní škola a Mateřská škola Studená, okres Jindřichův Hradec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 Mgr. Eva </a:t>
          </a:r>
          <a:r>
            <a:rPr lang="cs-CZ" dirty="0" err="1" smtClean="0"/>
            <a:t>Kotounová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VY_32_INOVACE_2C52Čj6_Příslovečné určení</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Příslovečné určení</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CZ.1.07/1.4.00/21.3136</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4F117E4-16BF-4A27-9DAE-A57C09B05683}"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BAA0633E-0F87-40CE-ABDE-C585D31D1F73}" type="presOf" srcId="{445C7998-7549-48B0-BD68-D4F0167F02E5}" destId="{4D19AB04-24FA-40C2-B203-52AE3D15E171}" srcOrd="1" destOrd="0" presId="urn:microsoft.com/office/officeart/2005/8/layout/target3"/>
    <dgm:cxn modelId="{88FC6BDB-BF4E-4B07-A377-3EB64B4259DD}" type="presOf" srcId="{FBBFC3EA-9D9D-4F3A-BEA6-9C2C0E46BF20}" destId="{832BF48F-0145-4429-9E02-8FCA946CCE9E}"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A678D38-82AE-41B8-A969-713A0781C290}" type="presOf" srcId="{EBC41103-E2E5-4D48-9B4B-425520D3D098}" destId="{3BA01B75-849B-4716-8BCD-084A86FF328F}" srcOrd="0" destOrd="0" presId="urn:microsoft.com/office/officeart/2005/8/layout/target3"/>
    <dgm:cxn modelId="{4017D0A9-4E34-4E21-8F4D-D8C93522F3C2}" type="presOf" srcId="{C73C7642-F245-4585-8F88-243F9FAEF6CA}" destId="{9A9B6F4F-B6FF-4F2D-B640-A8473E589523}" srcOrd="0" destOrd="0" presId="urn:microsoft.com/office/officeart/2005/8/layout/target3"/>
    <dgm:cxn modelId="{15192477-D197-4BFE-8B83-72454E666F39}" type="presOf" srcId="{445C7998-7549-48B0-BD68-D4F0167F02E5}" destId="{BC35EE03-4121-4EF9-923D-7CB6D30D358D}" srcOrd="0" destOrd="0" presId="urn:microsoft.com/office/officeart/2005/8/layout/target3"/>
    <dgm:cxn modelId="{A98EAE55-B65F-4B3C-B9EF-82A30EE61B4F}" type="presOf" srcId="{019433A1-1324-4DE1-9E6F-32B851095F74}" destId="{A3817367-F2BC-482F-8832-FA00B51DCCF3}" srcOrd="0"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94E80F16-040E-4B13-814A-95EEEC4D0177}" type="presOf" srcId="{39F8B381-5807-488E-AC22-73DD4140ED4A}" destId="{71045F8C-00FA-488E-A7BD-E2E6753D979D}" srcOrd="0" destOrd="0" presId="urn:microsoft.com/office/officeart/2005/8/layout/target3"/>
    <dgm:cxn modelId="{3D7E0928-FE76-4759-9165-BB6B1B09B8C6}" type="presOf" srcId="{019433A1-1324-4DE1-9E6F-32B851095F74}" destId="{E7297F21-D4FD-4A41-AE58-814D01A6B5E7}" srcOrd="1" destOrd="0" presId="urn:microsoft.com/office/officeart/2005/8/layout/target3"/>
    <dgm:cxn modelId="{BE45B73B-5A80-4FAE-9C35-2569DB228CA2}"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125EAF49-DF38-48E2-8127-EA6259B0F468}" type="presOf" srcId="{EBC41103-E2E5-4D48-9B4B-425520D3D098}" destId="{A27B6496-BF1B-4384-9217-9659064D5D6A}" srcOrd="1" destOrd="0" presId="urn:microsoft.com/office/officeart/2005/8/layout/target3"/>
    <dgm:cxn modelId="{A3FECE86-6E6A-4F53-9BF2-649996CD5E96}" type="presParOf" srcId="{71045F8C-00FA-488E-A7BD-E2E6753D979D}" destId="{3577EC6B-C980-4F34-8C69-4365E7B8FC8C}" srcOrd="0" destOrd="0" presId="urn:microsoft.com/office/officeart/2005/8/layout/target3"/>
    <dgm:cxn modelId="{474217F8-A033-4B62-8BA5-C2B95F830799}" type="presParOf" srcId="{71045F8C-00FA-488E-A7BD-E2E6753D979D}" destId="{6940EB87-DC1D-4BC3-9408-9AC2E1FFC039}" srcOrd="1" destOrd="0" presId="urn:microsoft.com/office/officeart/2005/8/layout/target3"/>
    <dgm:cxn modelId="{2F5750BA-CE56-44BB-9D5B-660E34B3DC92}" type="presParOf" srcId="{71045F8C-00FA-488E-A7BD-E2E6753D979D}" destId="{BC35EE03-4121-4EF9-923D-7CB6D30D358D}" srcOrd="2" destOrd="0" presId="urn:microsoft.com/office/officeart/2005/8/layout/target3"/>
    <dgm:cxn modelId="{6C6647B8-CEA7-4495-9B8A-7C1FF6A5D1C7}" type="presParOf" srcId="{71045F8C-00FA-488E-A7BD-E2E6753D979D}" destId="{C95EEA27-3CBF-4645-A92D-9D8AF5C1CBFC}" srcOrd="3" destOrd="0" presId="urn:microsoft.com/office/officeart/2005/8/layout/target3"/>
    <dgm:cxn modelId="{8F77D560-CBCC-4F36-8A71-BB3A117F25CB}" type="presParOf" srcId="{71045F8C-00FA-488E-A7BD-E2E6753D979D}" destId="{851BB866-B6AE-4566-893F-4C635BA974FC}" srcOrd="4" destOrd="0" presId="urn:microsoft.com/office/officeart/2005/8/layout/target3"/>
    <dgm:cxn modelId="{FBB7C11B-4704-48E3-ABE0-D94F5D512716}" type="presParOf" srcId="{71045F8C-00FA-488E-A7BD-E2E6753D979D}" destId="{643EA938-EDE0-4533-ACCC-D2BD6F3A527C}" srcOrd="5" destOrd="0" presId="urn:microsoft.com/office/officeart/2005/8/layout/target3"/>
    <dgm:cxn modelId="{7FEF40E7-BF6B-413E-87FD-54BC038A64A6}" type="presParOf" srcId="{71045F8C-00FA-488E-A7BD-E2E6753D979D}" destId="{92F31B18-D66D-4CC7-89B9-378928DE877D}" srcOrd="6" destOrd="0" presId="urn:microsoft.com/office/officeart/2005/8/layout/target3"/>
    <dgm:cxn modelId="{FCE871C1-6C8A-40CA-811B-BB3F5E642569}" type="presParOf" srcId="{71045F8C-00FA-488E-A7BD-E2E6753D979D}" destId="{902074E1-B931-4618-97F1-FADBE82E9C3C}" srcOrd="7" destOrd="0" presId="urn:microsoft.com/office/officeart/2005/8/layout/target3"/>
    <dgm:cxn modelId="{063303B4-8918-449C-9130-9B184DE0F3DF}" type="presParOf" srcId="{71045F8C-00FA-488E-A7BD-E2E6753D979D}" destId="{A3817367-F2BC-482F-8832-FA00B51DCCF3}" srcOrd="8" destOrd="0" presId="urn:microsoft.com/office/officeart/2005/8/layout/target3"/>
    <dgm:cxn modelId="{C7E049DF-9B12-4E7A-B026-B18D55E7C1ED}" type="presParOf" srcId="{71045F8C-00FA-488E-A7BD-E2E6753D979D}" destId="{2DD79E57-A63E-47D4-A1AB-6DF333476AD4}" srcOrd="9" destOrd="0" presId="urn:microsoft.com/office/officeart/2005/8/layout/target3"/>
    <dgm:cxn modelId="{497097FC-78E3-47D8-B22C-522086DC8AC5}" type="presParOf" srcId="{71045F8C-00FA-488E-A7BD-E2E6753D979D}" destId="{648967D3-ED80-4214-8D87-4E7012561E4A}" srcOrd="10" destOrd="0" presId="urn:microsoft.com/office/officeart/2005/8/layout/target3"/>
    <dgm:cxn modelId="{26181E76-2917-48C9-A1F3-550135F3937F}" type="presParOf" srcId="{71045F8C-00FA-488E-A7BD-E2E6753D979D}" destId="{9A9B6F4F-B6FF-4F2D-B640-A8473E589523}" srcOrd="11" destOrd="0" presId="urn:microsoft.com/office/officeart/2005/8/layout/target3"/>
    <dgm:cxn modelId="{7C266124-AA0F-41AF-AFD7-FDD4DF84A664}" type="presParOf" srcId="{71045F8C-00FA-488E-A7BD-E2E6753D979D}" destId="{13BD0FAF-9F2C-4708-9E63-A8E8E5252943}" srcOrd="12" destOrd="0" presId="urn:microsoft.com/office/officeart/2005/8/layout/target3"/>
    <dgm:cxn modelId="{C727C7B7-3232-41C4-904F-DDCB8776B02C}" type="presParOf" srcId="{71045F8C-00FA-488E-A7BD-E2E6753D979D}" destId="{6821E7C9-5E4B-45FA-8F82-01E6F26FAA25}" srcOrd="13" destOrd="0" presId="urn:microsoft.com/office/officeart/2005/8/layout/target3"/>
    <dgm:cxn modelId="{C64F585D-EF3F-4CB8-90C2-C8555557CB5A}" type="presParOf" srcId="{71045F8C-00FA-488E-A7BD-E2E6753D979D}" destId="{3BA01B75-849B-4716-8BCD-084A86FF328F}" srcOrd="14" destOrd="0" presId="urn:microsoft.com/office/officeart/2005/8/layout/target3"/>
    <dgm:cxn modelId="{9BC69CD7-FDD9-448F-8E2E-38DB04434410}" type="presParOf" srcId="{71045F8C-00FA-488E-A7BD-E2E6753D979D}" destId="{4D19AB04-24FA-40C2-B203-52AE3D15E171}" srcOrd="15" destOrd="0" presId="urn:microsoft.com/office/officeart/2005/8/layout/target3"/>
    <dgm:cxn modelId="{ED96FD1A-0A9D-490F-8A52-B76EC3F979E4}" type="presParOf" srcId="{71045F8C-00FA-488E-A7BD-E2E6753D979D}" destId="{832BF48F-0145-4429-9E02-8FCA946CCE9E}" srcOrd="16" destOrd="0" presId="urn:microsoft.com/office/officeart/2005/8/layout/target3"/>
    <dgm:cxn modelId="{BD43ED5B-EAC1-4A02-AD42-F7009059010F}" type="presParOf" srcId="{71045F8C-00FA-488E-A7BD-E2E6753D979D}" destId="{E7297F21-D4FD-4A41-AE58-814D01A6B5E7}" srcOrd="17" destOrd="0" presId="urn:microsoft.com/office/officeart/2005/8/layout/target3"/>
    <dgm:cxn modelId="{45D496CB-A84F-48AD-B1E7-362AFA974B9D}" type="presParOf" srcId="{71045F8C-00FA-488E-A7BD-E2E6753D979D}" destId="{59F530CB-4999-43B3-A00D-6AB53886BD77}" srcOrd="18" destOrd="0" presId="urn:microsoft.com/office/officeart/2005/8/layout/target3"/>
    <dgm:cxn modelId="{67F9C960-4DB0-460F-8ABD-2A3B9E34334B}"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školy:  Základní škola a Mateřská škola Studená, okres Jindřichův Hradec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Autor: Mgr. Eva </a:t>
          </a:r>
          <a:r>
            <a:rPr lang="cs-CZ" sz="1800" kern="1200" dirty="0" err="1" smtClean="0"/>
            <a:t>Kotounová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VY_32_INOVACE_2C52Čj6_Příslovečné určení</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Příslovečné určení</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CZ.1.07/1.4.00/21.3136</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8BFA435-E376-4C25-BA55-3469D9344D3C}" type="datetimeFigureOut">
              <a:rPr lang="cs-CZ" smtClean="0"/>
              <a:t>14.3.2012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4063059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8BFA435-E376-4C25-BA55-3469D9344D3C}" type="datetimeFigureOut">
              <a:rPr lang="cs-CZ" smtClean="0"/>
              <a:t>14.3.2012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1076952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8BFA435-E376-4C25-BA55-3469D9344D3C}" type="datetimeFigureOut">
              <a:rPr lang="cs-CZ" smtClean="0"/>
              <a:t>14.3.2012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2935944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8BFA435-E376-4C25-BA55-3469D9344D3C}" type="datetimeFigureOut">
              <a:rPr lang="cs-CZ" smtClean="0"/>
              <a:t>14.3.2012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3718010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8BFA435-E376-4C25-BA55-3469D9344D3C}" type="datetimeFigureOut">
              <a:rPr lang="cs-CZ" smtClean="0"/>
              <a:t>14.3.2012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4094054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8BFA435-E376-4C25-BA55-3469D9344D3C}" type="datetimeFigureOut">
              <a:rPr lang="cs-CZ" smtClean="0"/>
              <a:t>14.3.2012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1950897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8BFA435-E376-4C25-BA55-3469D9344D3C}" type="datetimeFigureOut">
              <a:rPr lang="cs-CZ" smtClean="0"/>
              <a:t>14.3.2012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4294596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8BFA435-E376-4C25-BA55-3469D9344D3C}" type="datetimeFigureOut">
              <a:rPr lang="cs-CZ" smtClean="0"/>
              <a:t>14.3.2012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266713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8BFA435-E376-4C25-BA55-3469D9344D3C}" type="datetimeFigureOut">
              <a:rPr lang="cs-CZ" smtClean="0"/>
              <a:t>14.3.2012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3412661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8BFA435-E376-4C25-BA55-3469D9344D3C}" type="datetimeFigureOut">
              <a:rPr lang="cs-CZ" smtClean="0"/>
              <a:t>14.3.2012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139793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8BFA435-E376-4C25-BA55-3469D9344D3C}" type="datetimeFigureOut">
              <a:rPr lang="cs-CZ" smtClean="0"/>
              <a:t>14.3.2012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57901-EC6F-4ED6-A4FA-5B47FBF5C925}" type="slidenum">
              <a:rPr lang="cs-CZ" smtClean="0"/>
              <a:t>‹#›</a:t>
            </a:fld>
            <a:endParaRPr lang="cs-CZ"/>
          </a:p>
        </p:txBody>
      </p:sp>
    </p:spTree>
    <p:extLst>
      <p:ext uri="{BB962C8B-B14F-4D97-AF65-F5344CB8AC3E}">
        <p14:creationId xmlns:p14="http://schemas.microsoft.com/office/powerpoint/2010/main" val="3578189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FA435-E376-4C25-BA55-3469D9344D3C}" type="datetimeFigureOut">
              <a:rPr lang="cs-CZ" smtClean="0"/>
              <a:t>14.3.2012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F57901-EC6F-4ED6-A4FA-5B47FBF5C925}" type="slidenum">
              <a:rPr lang="cs-CZ" smtClean="0"/>
              <a:t>‹#›</a:t>
            </a:fld>
            <a:endParaRPr lang="cs-CZ"/>
          </a:p>
        </p:txBody>
      </p:sp>
    </p:spTree>
    <p:extLst>
      <p:ext uri="{BB962C8B-B14F-4D97-AF65-F5344CB8AC3E}">
        <p14:creationId xmlns:p14="http://schemas.microsoft.com/office/powerpoint/2010/main" val="1250221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127990751"/>
              </p:ext>
            </p:extLst>
          </p:nvPr>
        </p:nvGraphicFramePr>
        <p:xfrm>
          <a:off x="1187624" y="21046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79712" y="7209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69110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pPr algn="l"/>
            <a:r>
              <a:rPr lang="cs-CZ" dirty="0" smtClean="0"/>
              <a:t>Anotace:</a:t>
            </a:r>
            <a:endParaRPr lang="cs-CZ" dirty="0"/>
          </a:p>
        </p:txBody>
      </p:sp>
      <p:sp>
        <p:nvSpPr>
          <p:cNvPr id="5" name="Zástupný symbol pro obsah 4"/>
          <p:cNvSpPr>
            <a:spLocks noGrp="1"/>
          </p:cNvSpPr>
          <p:nvPr>
            <p:ph idx="1"/>
          </p:nvPr>
        </p:nvSpPr>
        <p:spPr/>
        <p:txBody>
          <a:bodyPr/>
          <a:lstStyle/>
          <a:p>
            <a:r>
              <a:rPr lang="cs-CZ" dirty="0"/>
              <a:t>učivo je určeno žákům 6. ročníku</a:t>
            </a:r>
          </a:p>
          <a:p>
            <a:r>
              <a:rPr lang="cs-CZ" dirty="0"/>
              <a:t>prezentace určena pro promítání na IT</a:t>
            </a:r>
          </a:p>
          <a:p>
            <a:r>
              <a:rPr lang="cs-CZ" dirty="0"/>
              <a:t>podporuje aktivitu žáků při procvičování rozvíjejících větných členů</a:t>
            </a:r>
          </a:p>
          <a:p>
            <a:r>
              <a:rPr lang="cs-CZ" dirty="0"/>
              <a:t>pomůcky: učebnice, nástěnné tabule</a:t>
            </a:r>
          </a:p>
          <a:p>
            <a:endParaRPr lang="cs-CZ" dirty="0"/>
          </a:p>
        </p:txBody>
      </p:sp>
    </p:spTree>
    <p:extLst>
      <p:ext uri="{BB962C8B-B14F-4D97-AF65-F5344CB8AC3E}">
        <p14:creationId xmlns:p14="http://schemas.microsoft.com/office/powerpoint/2010/main" val="12893491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C00000"/>
                </a:solidFill>
              </a:rPr>
              <a:t>Příslovečné určení (</a:t>
            </a:r>
            <a:r>
              <a:rPr lang="cs-CZ" dirty="0" err="1" smtClean="0">
                <a:solidFill>
                  <a:srgbClr val="C00000"/>
                </a:solidFill>
              </a:rPr>
              <a:t>Pu</a:t>
            </a:r>
            <a:r>
              <a:rPr lang="cs-CZ" dirty="0" smtClean="0">
                <a:solidFill>
                  <a:srgbClr val="C00000"/>
                </a:solidFill>
              </a:rPr>
              <a:t>)</a:t>
            </a:r>
            <a:endParaRPr lang="cs-CZ" dirty="0">
              <a:solidFill>
                <a:srgbClr val="C00000"/>
              </a:solidFill>
            </a:endParaRPr>
          </a:p>
        </p:txBody>
      </p:sp>
      <p:sp>
        <p:nvSpPr>
          <p:cNvPr id="3" name="Zástupný symbol pro obsah 2"/>
          <p:cNvSpPr>
            <a:spLocks noGrp="1"/>
          </p:cNvSpPr>
          <p:nvPr>
            <p:ph idx="1"/>
          </p:nvPr>
        </p:nvSpPr>
        <p:spPr/>
        <p:txBody>
          <a:bodyPr/>
          <a:lstStyle/>
          <a:p>
            <a:r>
              <a:rPr lang="cs-CZ" sz="4000" dirty="0"/>
              <a:t>r</a:t>
            </a:r>
            <a:r>
              <a:rPr lang="cs-CZ" sz="4000" dirty="0" smtClean="0"/>
              <a:t>ozvíjející větný člen</a:t>
            </a:r>
          </a:p>
          <a:p>
            <a:r>
              <a:rPr lang="cs-CZ" sz="4000" dirty="0"/>
              <a:t>v</a:t>
            </a:r>
            <a:r>
              <a:rPr lang="cs-CZ" sz="4000" dirty="0" smtClean="0"/>
              <a:t>yjadřuje bližší okolnosti děje</a:t>
            </a:r>
          </a:p>
          <a:p>
            <a:r>
              <a:rPr lang="cs-CZ" sz="4000" dirty="0"/>
              <a:t>r</a:t>
            </a:r>
            <a:r>
              <a:rPr lang="cs-CZ" sz="4000" dirty="0" smtClean="0"/>
              <a:t>ozvíjí sloveso, přídavné jméno, příslovce</a:t>
            </a:r>
          </a:p>
          <a:p>
            <a:r>
              <a:rPr lang="cs-CZ" sz="4000" dirty="0"/>
              <a:t>b</a:t>
            </a:r>
            <a:r>
              <a:rPr lang="cs-CZ" sz="4000" dirty="0" smtClean="0"/>
              <a:t>ývá vyjádřeno podstatným jménem nebo příslovcem</a:t>
            </a:r>
          </a:p>
          <a:p>
            <a:endParaRPr lang="cs-CZ" dirty="0"/>
          </a:p>
        </p:txBody>
      </p:sp>
    </p:spTree>
    <p:extLst>
      <p:ext uri="{BB962C8B-B14F-4D97-AF65-F5344CB8AC3E}">
        <p14:creationId xmlns:p14="http://schemas.microsoft.com/office/powerpoint/2010/main" val="7786809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C00000"/>
                </a:solidFill>
              </a:rPr>
              <a:t>Druhy příslovečných určení</a:t>
            </a:r>
            <a:endParaRPr lang="cs-CZ" dirty="0"/>
          </a:p>
        </p:txBody>
      </p:sp>
      <p:sp>
        <p:nvSpPr>
          <p:cNvPr id="3" name="Zástupný symbol pro obsah 2"/>
          <p:cNvSpPr>
            <a:spLocks noGrp="1"/>
          </p:cNvSpPr>
          <p:nvPr>
            <p:ph sz="half" idx="1"/>
          </p:nvPr>
        </p:nvSpPr>
        <p:spPr/>
        <p:txBody>
          <a:bodyPr/>
          <a:lstStyle/>
          <a:p>
            <a:r>
              <a:rPr lang="cs-CZ" dirty="0" err="1">
                <a:solidFill>
                  <a:srgbClr val="C00000"/>
                </a:solidFill>
              </a:rPr>
              <a:t>Pu</a:t>
            </a:r>
            <a:r>
              <a:rPr lang="cs-CZ" dirty="0">
                <a:solidFill>
                  <a:srgbClr val="C00000"/>
                </a:solidFill>
              </a:rPr>
              <a:t> místa </a:t>
            </a:r>
            <a:r>
              <a:rPr lang="cs-CZ" dirty="0"/>
              <a:t>(Pum)	</a:t>
            </a:r>
          </a:p>
          <a:p>
            <a:pPr marL="0" indent="0">
              <a:buNone/>
            </a:pPr>
            <a:r>
              <a:rPr lang="cs-CZ" dirty="0"/>
              <a:t>Ptáme se: KDE, KAM, KUDY, ODKUD</a:t>
            </a:r>
          </a:p>
          <a:p>
            <a:pPr marL="0" indent="0">
              <a:buNone/>
            </a:pPr>
            <a:r>
              <a:rPr lang="cs-CZ" dirty="0"/>
              <a:t>Jel </a:t>
            </a:r>
            <a:r>
              <a:rPr lang="cs-CZ" dirty="0">
                <a:solidFill>
                  <a:schemeClr val="tx2">
                    <a:lumMod val="60000"/>
                    <a:lumOff val="40000"/>
                  </a:schemeClr>
                </a:solidFill>
              </a:rPr>
              <a:t>do lesa</a:t>
            </a:r>
            <a:r>
              <a:rPr lang="cs-CZ" dirty="0"/>
              <a:t>. </a:t>
            </a:r>
            <a:endParaRPr lang="cs-CZ" dirty="0" smtClean="0"/>
          </a:p>
          <a:p>
            <a:pPr marL="0" indent="0">
              <a:buNone/>
            </a:pPr>
            <a:endParaRPr lang="cs-CZ" dirty="0"/>
          </a:p>
          <a:p>
            <a:r>
              <a:rPr lang="cs-CZ" dirty="0" err="1">
                <a:solidFill>
                  <a:srgbClr val="C00000"/>
                </a:solidFill>
              </a:rPr>
              <a:t>Pu</a:t>
            </a:r>
            <a:r>
              <a:rPr lang="cs-CZ" dirty="0">
                <a:solidFill>
                  <a:srgbClr val="C00000"/>
                </a:solidFill>
              </a:rPr>
              <a:t> času </a:t>
            </a:r>
            <a:r>
              <a:rPr lang="cs-CZ" dirty="0"/>
              <a:t>(Puč)</a:t>
            </a:r>
          </a:p>
          <a:p>
            <a:pPr marL="0" indent="0">
              <a:buNone/>
            </a:pPr>
            <a:r>
              <a:rPr lang="cs-CZ" dirty="0"/>
              <a:t>Ptáme se: KDY, DOKDY, ODKDY, JAK DLOUHO</a:t>
            </a:r>
          </a:p>
          <a:p>
            <a:pPr marL="0" indent="0">
              <a:buNone/>
            </a:pPr>
            <a:r>
              <a:rPr lang="cs-CZ" dirty="0"/>
              <a:t>Jel </a:t>
            </a:r>
            <a:r>
              <a:rPr lang="cs-CZ" dirty="0">
                <a:solidFill>
                  <a:schemeClr val="tx2">
                    <a:lumMod val="60000"/>
                    <a:lumOff val="40000"/>
                  </a:schemeClr>
                </a:solidFill>
              </a:rPr>
              <a:t>včera</a:t>
            </a:r>
            <a:r>
              <a:rPr lang="cs-CZ" dirty="0"/>
              <a:t>.</a:t>
            </a:r>
          </a:p>
          <a:p>
            <a:endParaRPr lang="cs-CZ" dirty="0"/>
          </a:p>
        </p:txBody>
      </p:sp>
      <p:sp>
        <p:nvSpPr>
          <p:cNvPr id="4" name="Zástupný symbol pro obsah 3"/>
          <p:cNvSpPr>
            <a:spLocks noGrp="1"/>
          </p:cNvSpPr>
          <p:nvPr>
            <p:ph sz="half" idx="2"/>
          </p:nvPr>
        </p:nvSpPr>
        <p:spPr/>
        <p:txBody>
          <a:bodyPr/>
          <a:lstStyle/>
          <a:p>
            <a:r>
              <a:rPr lang="cs-CZ" dirty="0" err="1">
                <a:solidFill>
                  <a:srgbClr val="C00000"/>
                </a:solidFill>
              </a:rPr>
              <a:t>Pu</a:t>
            </a:r>
            <a:r>
              <a:rPr lang="cs-CZ" dirty="0">
                <a:solidFill>
                  <a:srgbClr val="C00000"/>
                </a:solidFill>
              </a:rPr>
              <a:t> způsobu </a:t>
            </a:r>
            <a:r>
              <a:rPr lang="cs-CZ" dirty="0"/>
              <a:t>(</a:t>
            </a:r>
            <a:r>
              <a:rPr lang="cs-CZ" dirty="0" err="1"/>
              <a:t>Puz</a:t>
            </a:r>
            <a:r>
              <a:rPr lang="cs-CZ" dirty="0"/>
              <a:t>)</a:t>
            </a:r>
          </a:p>
          <a:p>
            <a:pPr marL="0" indent="0">
              <a:buNone/>
            </a:pPr>
            <a:r>
              <a:rPr lang="cs-CZ" dirty="0"/>
              <a:t>Ptáme se: JAK, JAKÝM ZPŮSOBEM</a:t>
            </a:r>
          </a:p>
          <a:p>
            <a:pPr marL="0" indent="0">
              <a:buNone/>
            </a:pPr>
            <a:r>
              <a:rPr lang="cs-CZ" dirty="0"/>
              <a:t>Jel </a:t>
            </a:r>
            <a:r>
              <a:rPr lang="cs-CZ" dirty="0">
                <a:solidFill>
                  <a:schemeClr val="tx2">
                    <a:lumMod val="60000"/>
                    <a:lumOff val="40000"/>
                  </a:schemeClr>
                </a:solidFill>
              </a:rPr>
              <a:t>rychle</a:t>
            </a:r>
            <a:r>
              <a:rPr lang="cs-CZ" dirty="0" smtClean="0"/>
              <a:t>.</a:t>
            </a:r>
          </a:p>
          <a:p>
            <a:pPr marL="0" indent="0">
              <a:buNone/>
            </a:pPr>
            <a:endParaRPr lang="cs-CZ" dirty="0"/>
          </a:p>
          <a:p>
            <a:r>
              <a:rPr lang="cs-CZ" dirty="0" err="1">
                <a:solidFill>
                  <a:srgbClr val="C00000"/>
                </a:solidFill>
              </a:rPr>
              <a:t>Pu</a:t>
            </a:r>
            <a:r>
              <a:rPr lang="cs-CZ" dirty="0">
                <a:solidFill>
                  <a:srgbClr val="C00000"/>
                </a:solidFill>
              </a:rPr>
              <a:t> míry </a:t>
            </a:r>
            <a:r>
              <a:rPr lang="cs-CZ" dirty="0"/>
              <a:t>(</a:t>
            </a:r>
            <a:r>
              <a:rPr lang="cs-CZ" dirty="0" err="1"/>
              <a:t>Pu</a:t>
            </a:r>
            <a:r>
              <a:rPr lang="cs-CZ" dirty="0"/>
              <a:t> míry)</a:t>
            </a:r>
          </a:p>
          <a:p>
            <a:pPr marL="0" indent="0">
              <a:buNone/>
            </a:pPr>
            <a:r>
              <a:rPr lang="cs-CZ" dirty="0"/>
              <a:t>Ptáme se: JAK HODNĚ, DO JAKÉ MÍRY</a:t>
            </a:r>
          </a:p>
          <a:p>
            <a:pPr marL="0" indent="0">
              <a:buNone/>
            </a:pPr>
            <a:r>
              <a:rPr lang="cs-CZ" dirty="0"/>
              <a:t>Jel </a:t>
            </a:r>
            <a:r>
              <a:rPr lang="cs-CZ" dirty="0">
                <a:solidFill>
                  <a:schemeClr val="tx2">
                    <a:lumMod val="60000"/>
                    <a:lumOff val="40000"/>
                  </a:schemeClr>
                </a:solidFill>
              </a:rPr>
              <a:t>velmi</a:t>
            </a:r>
            <a:r>
              <a:rPr lang="cs-CZ" dirty="0"/>
              <a:t> pomalu.</a:t>
            </a:r>
          </a:p>
          <a:p>
            <a:endParaRPr lang="cs-CZ" dirty="0"/>
          </a:p>
        </p:txBody>
      </p:sp>
    </p:spTree>
    <p:extLst>
      <p:ext uri="{BB962C8B-B14F-4D97-AF65-F5344CB8AC3E}">
        <p14:creationId xmlns:p14="http://schemas.microsoft.com/office/powerpoint/2010/main" val="33214682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dirty="0" smtClean="0">
                <a:solidFill>
                  <a:srgbClr val="C00000"/>
                </a:solidFill>
              </a:rPr>
              <a:t>Ke slovesům doplňte příslovečná určení:</a:t>
            </a:r>
            <a:endParaRPr lang="cs-CZ" sz="3600"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831302386"/>
              </p:ext>
            </p:extLst>
          </p:nvPr>
        </p:nvGraphicFramePr>
        <p:xfrm>
          <a:off x="395536" y="1628800"/>
          <a:ext cx="8229600" cy="4964948"/>
        </p:xfrm>
        <a:graphic>
          <a:graphicData uri="http://schemas.openxmlformats.org/drawingml/2006/table">
            <a:tbl>
              <a:tblPr firstRow="1" bandRow="1">
                <a:tableStyleId>{5C22544A-7EE6-4342-B048-85BDC9FD1C3A}</a:tableStyleId>
              </a:tblPr>
              <a:tblGrid>
                <a:gridCol w="2057400"/>
                <a:gridCol w="2057400"/>
                <a:gridCol w="2057400"/>
                <a:gridCol w="2057400"/>
              </a:tblGrid>
              <a:tr h="792088">
                <a:tc>
                  <a:txBody>
                    <a:bodyPr/>
                    <a:lstStyle/>
                    <a:p>
                      <a:pPr algn="ctr"/>
                      <a:r>
                        <a:rPr lang="cs-CZ" sz="2800" dirty="0" smtClean="0"/>
                        <a:t>Sloveso</a:t>
                      </a:r>
                      <a:endParaRPr lang="cs-CZ" sz="2800" dirty="0"/>
                    </a:p>
                  </a:txBody>
                  <a:tcPr/>
                </a:tc>
                <a:tc>
                  <a:txBody>
                    <a:bodyPr/>
                    <a:lstStyle/>
                    <a:p>
                      <a:pPr algn="ctr"/>
                      <a:r>
                        <a:rPr lang="cs-CZ" sz="2800" dirty="0" err="1" smtClean="0"/>
                        <a:t>Pu</a:t>
                      </a:r>
                      <a:r>
                        <a:rPr lang="cs-CZ" sz="2800" baseline="0" dirty="0" smtClean="0"/>
                        <a:t> času</a:t>
                      </a:r>
                      <a:endParaRPr lang="cs-CZ" sz="2800" dirty="0"/>
                    </a:p>
                  </a:txBody>
                  <a:tcPr/>
                </a:tc>
                <a:tc>
                  <a:txBody>
                    <a:bodyPr/>
                    <a:lstStyle/>
                    <a:p>
                      <a:pPr algn="ctr"/>
                      <a:r>
                        <a:rPr lang="cs-CZ" sz="2800" dirty="0" err="1" smtClean="0"/>
                        <a:t>Pu</a:t>
                      </a:r>
                      <a:r>
                        <a:rPr lang="cs-CZ" sz="2800" dirty="0" smtClean="0"/>
                        <a:t> místa</a:t>
                      </a:r>
                      <a:endParaRPr lang="cs-CZ" sz="2800" dirty="0"/>
                    </a:p>
                  </a:txBody>
                  <a:tcPr/>
                </a:tc>
                <a:tc>
                  <a:txBody>
                    <a:bodyPr/>
                    <a:lstStyle/>
                    <a:p>
                      <a:pPr algn="ctr"/>
                      <a:r>
                        <a:rPr lang="cs-CZ" sz="2800" dirty="0" err="1" smtClean="0"/>
                        <a:t>Pu</a:t>
                      </a:r>
                      <a:r>
                        <a:rPr lang="cs-CZ" sz="2800" dirty="0" smtClean="0"/>
                        <a:t> způsobu</a:t>
                      </a:r>
                      <a:endParaRPr lang="cs-CZ" sz="2800" dirty="0"/>
                    </a:p>
                  </a:txBody>
                  <a:tcPr/>
                </a:tc>
              </a:tr>
              <a:tr h="817292">
                <a:tc>
                  <a:txBody>
                    <a:bodyPr/>
                    <a:lstStyle/>
                    <a:p>
                      <a:pPr algn="l"/>
                      <a:r>
                        <a:rPr lang="cs-CZ" sz="3200" dirty="0" smtClean="0"/>
                        <a:t>plaval</a:t>
                      </a:r>
                      <a:endParaRPr lang="cs-CZ" sz="3200" dirty="0"/>
                    </a:p>
                  </a:txBody>
                  <a:tcPr/>
                </a:tc>
                <a:tc>
                  <a:txBody>
                    <a:bodyPr/>
                    <a:lstStyle/>
                    <a:p>
                      <a:endParaRPr lang="cs-CZ"/>
                    </a:p>
                  </a:txBody>
                  <a:tcPr/>
                </a:tc>
                <a:tc>
                  <a:txBody>
                    <a:bodyPr/>
                    <a:lstStyle/>
                    <a:p>
                      <a:endParaRPr lang="cs-CZ"/>
                    </a:p>
                  </a:txBody>
                  <a:tcPr/>
                </a:tc>
                <a:tc>
                  <a:txBody>
                    <a:bodyPr/>
                    <a:lstStyle/>
                    <a:p>
                      <a:endParaRPr lang="cs-CZ"/>
                    </a:p>
                  </a:txBody>
                  <a:tcPr/>
                </a:tc>
              </a:tr>
              <a:tr h="838892">
                <a:tc>
                  <a:txBody>
                    <a:bodyPr/>
                    <a:lstStyle/>
                    <a:p>
                      <a:pPr algn="l"/>
                      <a:r>
                        <a:rPr lang="cs-CZ" sz="3200" dirty="0" smtClean="0"/>
                        <a:t>trénujeme</a:t>
                      </a:r>
                      <a:endParaRPr lang="cs-CZ" sz="3200" dirty="0"/>
                    </a:p>
                  </a:txBody>
                  <a:tcPr/>
                </a:tc>
                <a:tc>
                  <a:txBody>
                    <a:bodyPr/>
                    <a:lstStyle/>
                    <a:p>
                      <a:endParaRPr lang="cs-CZ"/>
                    </a:p>
                  </a:txBody>
                  <a:tcPr/>
                </a:tc>
                <a:tc>
                  <a:txBody>
                    <a:bodyPr/>
                    <a:lstStyle/>
                    <a:p>
                      <a:endParaRPr lang="cs-CZ"/>
                    </a:p>
                  </a:txBody>
                  <a:tcPr/>
                </a:tc>
                <a:tc>
                  <a:txBody>
                    <a:bodyPr/>
                    <a:lstStyle/>
                    <a:p>
                      <a:endParaRPr lang="cs-CZ"/>
                    </a:p>
                  </a:txBody>
                  <a:tcPr/>
                </a:tc>
              </a:tr>
              <a:tr h="838892">
                <a:tc>
                  <a:txBody>
                    <a:bodyPr/>
                    <a:lstStyle/>
                    <a:p>
                      <a:pPr algn="l"/>
                      <a:r>
                        <a:rPr lang="cs-CZ" sz="3200" dirty="0" smtClean="0"/>
                        <a:t>učí se</a:t>
                      </a:r>
                      <a:endParaRPr lang="cs-CZ" sz="3200" dirty="0"/>
                    </a:p>
                  </a:txBody>
                  <a:tcPr/>
                </a:tc>
                <a:tc>
                  <a:txBody>
                    <a:bodyPr/>
                    <a:lstStyle/>
                    <a:p>
                      <a:endParaRPr lang="cs-CZ"/>
                    </a:p>
                  </a:txBody>
                  <a:tcPr/>
                </a:tc>
                <a:tc>
                  <a:txBody>
                    <a:bodyPr/>
                    <a:lstStyle/>
                    <a:p>
                      <a:endParaRPr lang="cs-CZ"/>
                    </a:p>
                  </a:txBody>
                  <a:tcPr/>
                </a:tc>
                <a:tc>
                  <a:txBody>
                    <a:bodyPr/>
                    <a:lstStyle/>
                    <a:p>
                      <a:endParaRPr lang="cs-CZ"/>
                    </a:p>
                  </a:txBody>
                  <a:tcPr/>
                </a:tc>
              </a:tr>
              <a:tr h="838892">
                <a:tc>
                  <a:txBody>
                    <a:bodyPr/>
                    <a:lstStyle/>
                    <a:p>
                      <a:pPr algn="l"/>
                      <a:r>
                        <a:rPr lang="cs-CZ" sz="3200" dirty="0" smtClean="0"/>
                        <a:t>jeli</a:t>
                      </a:r>
                      <a:endParaRPr lang="cs-CZ" sz="3200" dirty="0"/>
                    </a:p>
                  </a:txBody>
                  <a:tcPr/>
                </a:tc>
                <a:tc>
                  <a:txBody>
                    <a:bodyPr/>
                    <a:lstStyle/>
                    <a:p>
                      <a:endParaRPr lang="cs-CZ"/>
                    </a:p>
                  </a:txBody>
                  <a:tcPr/>
                </a:tc>
                <a:tc>
                  <a:txBody>
                    <a:bodyPr/>
                    <a:lstStyle/>
                    <a:p>
                      <a:endParaRPr lang="cs-CZ"/>
                    </a:p>
                  </a:txBody>
                  <a:tcPr/>
                </a:tc>
                <a:tc>
                  <a:txBody>
                    <a:bodyPr/>
                    <a:lstStyle/>
                    <a:p>
                      <a:endParaRPr lang="cs-CZ"/>
                    </a:p>
                  </a:txBody>
                  <a:tcPr/>
                </a:tc>
              </a:tr>
              <a:tr h="838892">
                <a:tc>
                  <a:txBody>
                    <a:bodyPr/>
                    <a:lstStyle/>
                    <a:p>
                      <a:pPr algn="l"/>
                      <a:r>
                        <a:rPr lang="cs-CZ" sz="3200" dirty="0" smtClean="0"/>
                        <a:t>zpíváte</a:t>
                      </a:r>
                      <a:endParaRPr lang="cs-CZ" sz="3200" dirty="0"/>
                    </a:p>
                  </a:txBody>
                  <a:tcPr/>
                </a:tc>
                <a:tc>
                  <a:txBody>
                    <a:bodyPr/>
                    <a:lstStyle/>
                    <a:p>
                      <a:endParaRPr lang="cs-CZ"/>
                    </a:p>
                  </a:txBody>
                  <a:tcPr/>
                </a:tc>
                <a:tc>
                  <a:txBody>
                    <a:bodyPr/>
                    <a:lstStyle/>
                    <a:p>
                      <a:endParaRPr lang="cs-CZ"/>
                    </a:p>
                  </a:txBody>
                  <a:tcPr/>
                </a:tc>
                <a:tc>
                  <a:txBody>
                    <a:bodyPr/>
                    <a:lstStyle/>
                    <a:p>
                      <a:endParaRPr lang="cs-CZ" dirty="0"/>
                    </a:p>
                  </a:txBody>
                  <a:tcPr/>
                </a:tc>
              </a:tr>
            </a:tbl>
          </a:graphicData>
        </a:graphic>
      </p:graphicFrame>
    </p:spTree>
    <p:extLst>
      <p:ext uri="{BB962C8B-B14F-4D97-AF65-F5344CB8AC3E}">
        <p14:creationId xmlns:p14="http://schemas.microsoft.com/office/powerpoint/2010/main" val="199379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C00000"/>
                </a:solidFill>
              </a:rPr>
              <a:t>Doplňte do každé věty co nejvíce druhů příslovečných určení:</a:t>
            </a:r>
            <a:endParaRPr lang="cs-CZ" dirty="0">
              <a:solidFill>
                <a:srgbClr val="C00000"/>
              </a:solidFill>
            </a:endParaRPr>
          </a:p>
        </p:txBody>
      </p:sp>
      <p:sp>
        <p:nvSpPr>
          <p:cNvPr id="3" name="Zástupný symbol pro obsah 2"/>
          <p:cNvSpPr>
            <a:spLocks noGrp="1"/>
          </p:cNvSpPr>
          <p:nvPr>
            <p:ph idx="1"/>
          </p:nvPr>
        </p:nvSpPr>
        <p:spPr/>
        <p:txBody>
          <a:bodyPr>
            <a:noAutofit/>
          </a:bodyPr>
          <a:lstStyle/>
          <a:p>
            <a:pPr marL="0" indent="0" algn="just">
              <a:buNone/>
            </a:pPr>
            <a:r>
              <a:rPr lang="cs-CZ" sz="3600" dirty="0" smtClean="0"/>
              <a:t>Půjdeme na večeři. Zastavili se. Klára hrála volejbal. Stavíme modely aut. Monika jezdí na kolečkových bruslích. Auta se rozjela. Uklízel svůj pokoj. Měsíc svítil. Pes štěkal. Jana se zasmála. Učí se angličtinu. Natřel plot. Utíkáme. Koně běželi. Jana zůstala. Loudáte se. Jirka plave. Eva vaří. </a:t>
            </a:r>
            <a:endParaRPr lang="cs-CZ" sz="3600" dirty="0"/>
          </a:p>
        </p:txBody>
      </p:sp>
    </p:spTree>
    <p:extLst>
      <p:ext uri="{BB962C8B-B14F-4D97-AF65-F5344CB8AC3E}">
        <p14:creationId xmlns:p14="http://schemas.microsoft.com/office/powerpoint/2010/main" val="3871195379"/>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TotalTime>
  <Words>219</Words>
  <Application>Microsoft Office PowerPoint</Application>
  <PresentationFormat>Předvádění na obrazovce (4:3)</PresentationFormat>
  <Paragraphs>42</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Anotace:</vt:lpstr>
      <vt:lpstr>Příslovečné určení (Pu)</vt:lpstr>
      <vt:lpstr>Druhy příslovečných určení</vt:lpstr>
      <vt:lpstr>Ke slovesům doplňte příslovečná určení:</vt:lpstr>
      <vt:lpstr>Doplňte do každé věty co nejvíce druhů příslovečných určení:</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Kotounová Eva</dc:creator>
  <cp:lastModifiedBy>Kotounová Eva</cp:lastModifiedBy>
  <cp:revision>6</cp:revision>
  <dcterms:created xsi:type="dcterms:W3CDTF">2012-03-08T12:59:08Z</dcterms:created>
  <dcterms:modified xsi:type="dcterms:W3CDTF">2012-03-14T06:50:38Z</dcterms:modified>
</cp:coreProperties>
</file>