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3" r:id="rId6"/>
    <p:sldId id="264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924" y="-6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8814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820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3142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7919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640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7250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506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4133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357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9799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720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B5F02-B8A9-40E8-8C9B-09179CBA5CD1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A24BC-2ACB-4119-B6E1-7C473256D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9210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mblebee_October_2007-3a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ČJ1,2_20</a:t>
            </a:r>
          </a:p>
          <a:p>
            <a:r>
              <a:rPr lang="cs-CZ" sz="2800" dirty="0" smtClean="0"/>
              <a:t>Téma:		Hláska a písmeno b </a:t>
            </a:r>
            <a:r>
              <a:rPr lang="cs-CZ" sz="2800" dirty="0" err="1" smtClean="0"/>
              <a:t>B</a:t>
            </a:r>
            <a:r>
              <a:rPr lang="cs-CZ" sz="2800" dirty="0" smtClean="0"/>
              <a:t>. Jarní květiny.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324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400" dirty="0"/>
              <a:t>Pracovní list </a:t>
            </a:r>
            <a:r>
              <a:rPr lang="cs-CZ" sz="2400" dirty="0" smtClean="0"/>
              <a:t> </a:t>
            </a:r>
            <a:r>
              <a:rPr lang="cs-CZ" sz="2400" dirty="0"/>
              <a:t>slouží k docvičení čtení slov s písmenem b </a:t>
            </a:r>
            <a:r>
              <a:rPr lang="cs-CZ" sz="2400" dirty="0" err="1"/>
              <a:t>B</a:t>
            </a:r>
            <a:endParaRPr lang="cs-CZ" sz="2400" dirty="0"/>
          </a:p>
          <a:p>
            <a:pPr algn="just">
              <a:buNone/>
            </a:pPr>
            <a:r>
              <a:rPr lang="cs-CZ" sz="2400" dirty="0"/>
              <a:t>	</a:t>
            </a:r>
            <a:r>
              <a:rPr lang="cs-CZ" sz="2400" dirty="0" smtClean="0"/>
              <a:t>a </a:t>
            </a:r>
            <a:r>
              <a:rPr lang="cs-CZ" sz="2400" dirty="0"/>
              <a:t>k rozlišování podobných písmen </a:t>
            </a:r>
            <a:r>
              <a:rPr lang="cs-CZ" sz="2400" dirty="0" smtClean="0"/>
              <a:t>d a p. </a:t>
            </a:r>
            <a:r>
              <a:rPr lang="cs-CZ" sz="2400" dirty="0"/>
              <a:t>Kromě </a:t>
            </a:r>
            <a:r>
              <a:rPr lang="cs-CZ" sz="2400" dirty="0" smtClean="0"/>
              <a:t>čtení má také</a:t>
            </a:r>
            <a:endParaRPr lang="cs-CZ" sz="2400" dirty="0"/>
          </a:p>
          <a:p>
            <a:pPr algn="just">
              <a:buNone/>
            </a:pPr>
            <a:r>
              <a:rPr lang="cs-CZ" sz="2400" dirty="0"/>
              <a:t>	</a:t>
            </a:r>
            <a:r>
              <a:rPr lang="cs-CZ" sz="2400" dirty="0" smtClean="0"/>
              <a:t> za úkol </a:t>
            </a:r>
            <a:r>
              <a:rPr lang="cs-CZ" sz="2400" dirty="0"/>
              <a:t>uvědomit si obsah slova, nebo-</a:t>
            </a:r>
            <a:r>
              <a:rPr lang="cs-CZ" sz="2400" dirty="0" err="1"/>
              <a:t>li</a:t>
            </a:r>
            <a:r>
              <a:rPr lang="cs-CZ" sz="2400" dirty="0"/>
              <a:t> jeho význam</a:t>
            </a:r>
            <a:r>
              <a:rPr lang="cs-CZ" sz="2400" dirty="0" smtClean="0"/>
              <a:t>. </a:t>
            </a:r>
          </a:p>
          <a:p>
            <a:pPr algn="just">
              <a:buNone/>
            </a:pPr>
            <a:endParaRPr lang="cs-CZ" sz="2400" dirty="0"/>
          </a:p>
          <a:p>
            <a:pPr algn="just"/>
            <a:r>
              <a:rPr lang="cs-CZ" sz="2400" dirty="0" smtClean="0"/>
              <a:t>Úkoly </a:t>
            </a:r>
            <a:r>
              <a:rPr lang="cs-CZ" sz="2400" dirty="0"/>
              <a:t>tematicky navazují na téma </a:t>
            </a:r>
            <a:r>
              <a:rPr lang="cs-CZ" sz="2400" dirty="0" smtClean="0"/>
              <a:t>rostliny </a:t>
            </a:r>
            <a:r>
              <a:rPr lang="cs-CZ" sz="2400" dirty="0"/>
              <a:t>v </a:t>
            </a:r>
            <a:r>
              <a:rPr lang="cs-CZ" sz="2400" dirty="0" smtClean="0"/>
              <a:t>Prvouce </a:t>
            </a:r>
            <a:r>
              <a:rPr lang="cs-CZ" sz="2400" dirty="0" smtClean="0"/>
              <a:t>(vývoj </a:t>
            </a:r>
            <a:r>
              <a:rPr lang="cs-CZ" sz="2400" dirty="0"/>
              <a:t>a růst rostlin). Lze </a:t>
            </a:r>
            <a:r>
              <a:rPr lang="cs-CZ" sz="2400" dirty="0" smtClean="0"/>
              <a:t>ho </a:t>
            </a:r>
            <a:r>
              <a:rPr lang="cs-CZ" sz="2400" dirty="0"/>
              <a:t>použít jako úvodní </a:t>
            </a:r>
            <a:r>
              <a:rPr lang="cs-CZ" sz="2400" dirty="0" smtClean="0"/>
              <a:t>úkoly k </a:t>
            </a:r>
            <a:r>
              <a:rPr lang="cs-CZ" sz="2400" dirty="0"/>
              <a:t>tématu nebo </a:t>
            </a:r>
            <a:r>
              <a:rPr lang="cs-CZ" sz="2400" dirty="0" smtClean="0"/>
              <a:t>jako závěrečné </a:t>
            </a:r>
            <a:r>
              <a:rPr lang="cs-CZ" sz="2400" dirty="0"/>
              <a:t>opakování.  </a:t>
            </a:r>
          </a:p>
          <a:p>
            <a:pPr algn="just">
              <a:buNone/>
            </a:pPr>
            <a:endParaRPr lang="cs-CZ" sz="2400" dirty="0"/>
          </a:p>
          <a:p>
            <a:pPr algn="just"/>
            <a:r>
              <a:rPr lang="cs-CZ" sz="2400" dirty="0" smtClean="0"/>
              <a:t>Přečti </a:t>
            </a:r>
            <a:r>
              <a:rPr lang="cs-CZ" sz="2400" dirty="0"/>
              <a:t>slova a uvědom si, co znamenají. Nerozumíš-li něčemu, </a:t>
            </a:r>
            <a:r>
              <a:rPr lang="cs-CZ" sz="2400" dirty="0" smtClean="0"/>
              <a:t>ptej </a:t>
            </a:r>
            <a:r>
              <a:rPr lang="cs-CZ" sz="2400" dirty="0"/>
              <a:t>se. Zkus po přečtení slov v rámečku očíslovat slovesa </a:t>
            </a:r>
            <a:r>
              <a:rPr lang="cs-CZ" sz="2400" dirty="0" smtClean="0"/>
              <a:t>podle </a:t>
            </a:r>
            <a:r>
              <a:rPr lang="cs-CZ" sz="2400" dirty="0"/>
              <a:t>toho, jak si myslíš, že jdou v přírodě za sebou. Zopakuj </a:t>
            </a:r>
            <a:r>
              <a:rPr lang="cs-CZ" sz="2400" dirty="0" smtClean="0"/>
              <a:t>si </a:t>
            </a:r>
            <a:r>
              <a:rPr lang="cs-CZ" sz="2400" dirty="0"/>
              <a:t>jména prvních jarních </a:t>
            </a:r>
            <a:r>
              <a:rPr lang="cs-CZ" sz="2400" dirty="0" smtClean="0"/>
              <a:t>květin. </a:t>
            </a:r>
          </a:p>
          <a:p>
            <a:pPr algn="just">
              <a:buNone/>
            </a:pPr>
            <a:r>
              <a:rPr lang="cs-CZ" sz="2400" dirty="0" smtClean="0"/>
              <a:t>		</a:t>
            </a:r>
          </a:p>
          <a:p>
            <a:pPr algn="just">
              <a:buNone/>
            </a:pPr>
            <a:endParaRPr lang="cs-CZ" sz="2400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937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24744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Procvičování čtení slov na b </a:t>
            </a:r>
            <a:r>
              <a:rPr lang="cs-CZ" sz="2000" dirty="0" err="1"/>
              <a:t>B</a:t>
            </a:r>
            <a:r>
              <a:rPr lang="cs-CZ" sz="2000" dirty="0"/>
              <a:t> a rozlišování </a:t>
            </a:r>
            <a:r>
              <a:rPr lang="cs-CZ" sz="2000" dirty="0" smtClean="0"/>
              <a:t>podobných písmen d </a:t>
            </a:r>
            <a:r>
              <a:rPr lang="cs-CZ" sz="2000" dirty="0" err="1" smtClean="0"/>
              <a:t>D</a:t>
            </a:r>
            <a:r>
              <a:rPr lang="cs-CZ" sz="2000" dirty="0" smtClean="0"/>
              <a:t> a p </a:t>
            </a:r>
            <a:r>
              <a:rPr lang="cs-CZ" sz="2000" dirty="0" err="1" smtClean="0"/>
              <a:t>P</a:t>
            </a:r>
            <a:r>
              <a:rPr lang="cs-CZ" sz="2000" dirty="0" smtClean="0"/>
              <a:t>. PL.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2283" y="692696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Nejprve si procvič </a:t>
            </a:r>
            <a:r>
              <a:rPr lang="cs-CZ" sz="1600" dirty="0" smtClean="0">
                <a:latin typeface="Times New Roman" pitchFamily="18" charset="0"/>
              </a:rPr>
              <a:t>čtení slov </a:t>
            </a:r>
            <a:r>
              <a:rPr lang="cs-CZ" sz="1600" dirty="0">
                <a:latin typeface="Times New Roman" pitchFamily="18" charset="0"/>
              </a:rPr>
              <a:t>na b a potom na b d. Přemýšlej o významu každého slova.</a:t>
            </a:r>
          </a:p>
          <a:p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1196752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</a:rPr>
              <a:t>bolí	</a:t>
            </a:r>
            <a:r>
              <a:rPr lang="cs-CZ" sz="2400" dirty="0" smtClean="0">
                <a:latin typeface="Times New Roman" pitchFamily="18" charset="0"/>
              </a:rPr>
              <a:t> bota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bublá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    baterie</a:t>
            </a:r>
            <a:r>
              <a:rPr lang="cs-CZ" sz="2400" dirty="0">
                <a:latin typeface="Times New Roman" pitchFamily="18" charset="0"/>
              </a:rPr>
              <a:t>	  bláto	   </a:t>
            </a:r>
            <a:r>
              <a:rPr lang="cs-CZ" sz="2400" dirty="0" smtClean="0">
                <a:latin typeface="Times New Roman" pitchFamily="18" charset="0"/>
              </a:rPr>
              <a:t>      duben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</a:rPr>
              <a:t>bodá	</a:t>
            </a:r>
            <a:r>
              <a:rPr lang="cs-CZ" sz="2400" dirty="0" smtClean="0">
                <a:latin typeface="Times New Roman" pitchFamily="18" charset="0"/>
              </a:rPr>
              <a:t> sobota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buben      bakterie</a:t>
            </a:r>
            <a:r>
              <a:rPr lang="cs-CZ" sz="2400" dirty="0">
                <a:latin typeface="Times New Roman" pitchFamily="18" charset="0"/>
              </a:rPr>
              <a:t>	  brusle	   </a:t>
            </a:r>
            <a:r>
              <a:rPr lang="cs-CZ" sz="2400" dirty="0" smtClean="0">
                <a:latin typeface="Times New Roman" pitchFamily="18" charset="0"/>
              </a:rPr>
              <a:t>      bedna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</a:rPr>
              <a:t>bída	</a:t>
            </a:r>
            <a:r>
              <a:rPr lang="cs-CZ" sz="2400" dirty="0" smtClean="0">
                <a:latin typeface="Times New Roman" pitchFamily="18" charset="0"/>
              </a:rPr>
              <a:t> obilí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bytost      batole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dobytek      bouda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</a:rPr>
              <a:t>bílá	</a:t>
            </a:r>
            <a:r>
              <a:rPr lang="cs-CZ" sz="2400" dirty="0" smtClean="0">
                <a:latin typeface="Times New Roman" pitchFamily="18" charset="0"/>
              </a:rPr>
              <a:t> obydlí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hbitý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    babička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nábytek      dobrý</a:t>
            </a:r>
            <a:endParaRPr lang="cs-CZ" sz="2400" dirty="0">
              <a:latin typeface="Times New Roman" pitchFamily="18" charset="0"/>
            </a:endParaRP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0335" y="2852936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Co víš o životě rostlin ? Přečti </a:t>
            </a:r>
            <a:r>
              <a:rPr lang="cs-CZ" sz="1600" dirty="0" smtClean="0">
                <a:latin typeface="Times New Roman" pitchFamily="18" charset="0"/>
              </a:rPr>
              <a:t>slova v rámečku, potom </a:t>
            </a:r>
            <a:r>
              <a:rPr lang="cs-CZ" sz="1600" dirty="0">
                <a:latin typeface="Times New Roman" pitchFamily="18" charset="0"/>
              </a:rPr>
              <a:t>zkus tužkou očíslovat </a:t>
            </a:r>
            <a:r>
              <a:rPr lang="cs-CZ" sz="1600" dirty="0" smtClean="0">
                <a:latin typeface="Times New Roman" pitchFamily="18" charset="0"/>
              </a:rPr>
              <a:t>jejich pořadí tak</a:t>
            </a:r>
            <a:r>
              <a:rPr lang="cs-CZ" sz="1600" dirty="0">
                <a:latin typeface="Times New Roman" pitchFamily="18" charset="0"/>
              </a:rPr>
              <a:t>, </a:t>
            </a:r>
            <a:r>
              <a:rPr lang="cs-CZ" sz="1600" dirty="0" smtClean="0">
                <a:latin typeface="Times New Roman" pitchFamily="18" charset="0"/>
              </a:rPr>
              <a:t>jak </a:t>
            </a:r>
            <a:r>
              <a:rPr lang="cs-CZ" sz="1600" dirty="0">
                <a:latin typeface="Times New Roman" pitchFamily="18" charset="0"/>
              </a:rPr>
              <a:t>to jde </a:t>
            </a:r>
            <a:r>
              <a:rPr lang="cs-CZ" sz="1600" dirty="0" smtClean="0">
                <a:latin typeface="Times New Roman" pitchFamily="18" charset="0"/>
              </a:rPr>
              <a:t>v </a:t>
            </a:r>
            <a:r>
              <a:rPr lang="cs-CZ" sz="1600" dirty="0">
                <a:latin typeface="Times New Roman" pitchFamily="18" charset="0"/>
              </a:rPr>
              <a:t>přírodě za sebou. Zkontroluj s kamarádem </a:t>
            </a:r>
            <a:r>
              <a:rPr lang="cs-CZ" sz="1600" dirty="0" smtClean="0">
                <a:latin typeface="Times New Roman" pitchFamily="18" charset="0"/>
              </a:rPr>
              <a:t>a  </a:t>
            </a:r>
            <a:r>
              <a:rPr lang="cs-CZ" sz="1600" dirty="0">
                <a:latin typeface="Times New Roman" pitchFamily="18" charset="0"/>
              </a:rPr>
              <a:t>potom slova napiš na </a:t>
            </a:r>
            <a:r>
              <a:rPr lang="cs-CZ" sz="1600" dirty="0" smtClean="0">
                <a:latin typeface="Times New Roman" pitchFamily="18" charset="0"/>
              </a:rPr>
              <a:t>linky nebo do sešitu.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4009" y="3645024"/>
            <a:ext cx="6408712" cy="36933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roste	 zraje	  raší	kvete	 pučí	  tlí</a:t>
            </a:r>
            <a:r>
              <a:rPr lang="cs-CZ" dirty="0"/>
              <a:t> </a:t>
            </a:r>
            <a:r>
              <a:rPr lang="cs-CZ" dirty="0" smtClean="0"/>
              <a:t>         vadne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29087" y="4015392"/>
            <a:ext cx="6408712" cy="36933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 descr="C:\Users\Hana\AppData\Local\Microsoft\Windows\Temporary Internet Files\Content.IE5\K69VQYQ2\MC900151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3" y="5414498"/>
            <a:ext cx="1440161" cy="148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\AppData\Local\Microsoft\Windows\Temporary Internet Files\Content.IE5\ZRLIDS1G\MC9002314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0173" y="5391318"/>
            <a:ext cx="1604195" cy="155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6669359"/>
            <a:ext cx="8229600" cy="18864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30" name="Picture 6" descr="C:\Users\Hana\AppData\Local\Microsoft\Windows\Temporary Internet Files\Content.IE5\XZIJI8UI\MC9002315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7359" y="5626565"/>
            <a:ext cx="1512168" cy="107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1329087" y="4797152"/>
            <a:ext cx="64087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329087" y="5262548"/>
            <a:ext cx="64087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9677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041" y="-139661"/>
            <a:ext cx="8229600" cy="1124744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Procvičování čtení slov na b </a:t>
            </a:r>
            <a:r>
              <a:rPr lang="cs-CZ" sz="1800" dirty="0" err="1"/>
              <a:t>B</a:t>
            </a:r>
            <a:r>
              <a:rPr lang="cs-CZ" sz="1800" dirty="0"/>
              <a:t> a rozlišování </a:t>
            </a:r>
            <a:r>
              <a:rPr lang="cs-CZ" sz="1800" dirty="0" smtClean="0"/>
              <a:t>podobných písmen d </a:t>
            </a:r>
            <a:r>
              <a:rPr lang="cs-CZ" sz="1800" dirty="0" err="1" smtClean="0"/>
              <a:t>D</a:t>
            </a:r>
            <a:r>
              <a:rPr lang="cs-CZ" sz="1800" dirty="0" smtClean="0"/>
              <a:t> a p </a:t>
            </a:r>
            <a:r>
              <a:rPr lang="cs-CZ" sz="1800" dirty="0" err="1" smtClean="0"/>
              <a:t>P</a:t>
            </a:r>
            <a:r>
              <a:rPr lang="cs-CZ" sz="1800" dirty="0" smtClean="0"/>
              <a:t>. Řešení PL.</a:t>
            </a:r>
            <a:endParaRPr lang="cs-CZ" sz="1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2283" y="692696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Nejprve si procvič </a:t>
            </a:r>
            <a:r>
              <a:rPr lang="cs-CZ" sz="1600" dirty="0" smtClean="0">
                <a:latin typeface="Times New Roman" pitchFamily="18" charset="0"/>
              </a:rPr>
              <a:t>čtení slov </a:t>
            </a:r>
            <a:r>
              <a:rPr lang="cs-CZ" sz="1600" dirty="0">
                <a:latin typeface="Times New Roman" pitchFamily="18" charset="0"/>
              </a:rPr>
              <a:t>na b a potom na b d. Přemýšlej o významu každého slova.</a:t>
            </a:r>
          </a:p>
          <a:p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1196752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</a:rPr>
              <a:t>bolí	</a:t>
            </a:r>
            <a:r>
              <a:rPr lang="cs-CZ" sz="2400" dirty="0" smtClean="0">
                <a:latin typeface="Times New Roman" pitchFamily="18" charset="0"/>
              </a:rPr>
              <a:t> bota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bublá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    baterie</a:t>
            </a:r>
            <a:r>
              <a:rPr lang="cs-CZ" sz="2400" dirty="0">
                <a:latin typeface="Times New Roman" pitchFamily="18" charset="0"/>
              </a:rPr>
              <a:t>	  bláto	   </a:t>
            </a:r>
            <a:r>
              <a:rPr lang="cs-CZ" sz="2400" dirty="0" smtClean="0">
                <a:latin typeface="Times New Roman" pitchFamily="18" charset="0"/>
              </a:rPr>
              <a:t>      duben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</a:rPr>
              <a:t>bodá	</a:t>
            </a:r>
            <a:r>
              <a:rPr lang="cs-CZ" sz="2400" dirty="0" smtClean="0">
                <a:latin typeface="Times New Roman" pitchFamily="18" charset="0"/>
              </a:rPr>
              <a:t> sobota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buben      bakterie</a:t>
            </a:r>
            <a:r>
              <a:rPr lang="cs-CZ" sz="2400" dirty="0">
                <a:latin typeface="Times New Roman" pitchFamily="18" charset="0"/>
              </a:rPr>
              <a:t>	  brusle	   </a:t>
            </a:r>
            <a:r>
              <a:rPr lang="cs-CZ" sz="2400" dirty="0" smtClean="0">
                <a:latin typeface="Times New Roman" pitchFamily="18" charset="0"/>
              </a:rPr>
              <a:t>      bedna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</a:rPr>
              <a:t>bída	</a:t>
            </a:r>
            <a:r>
              <a:rPr lang="cs-CZ" sz="2400" dirty="0" smtClean="0">
                <a:latin typeface="Times New Roman" pitchFamily="18" charset="0"/>
              </a:rPr>
              <a:t> obilí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bytost      batole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dobytek      bouda</a:t>
            </a:r>
            <a:endParaRPr lang="cs-CZ" sz="2400" dirty="0">
              <a:latin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</a:rPr>
              <a:t>bílá	</a:t>
            </a:r>
            <a:r>
              <a:rPr lang="cs-CZ" sz="2400" dirty="0" smtClean="0">
                <a:latin typeface="Times New Roman" pitchFamily="18" charset="0"/>
              </a:rPr>
              <a:t> obydlí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hbitý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     babička</a:t>
            </a:r>
            <a:r>
              <a:rPr lang="cs-CZ" sz="2400" dirty="0">
                <a:latin typeface="Times New Roman" pitchFamily="18" charset="0"/>
              </a:rPr>
              <a:t>	  </a:t>
            </a:r>
            <a:r>
              <a:rPr lang="cs-CZ" sz="2400" dirty="0" smtClean="0">
                <a:latin typeface="Times New Roman" pitchFamily="18" charset="0"/>
              </a:rPr>
              <a:t>nábytek      dobrý</a:t>
            </a:r>
            <a:endParaRPr lang="cs-CZ" sz="2400" dirty="0">
              <a:latin typeface="Times New Roman" pitchFamily="18" charset="0"/>
            </a:endParaRP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0335" y="2852936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Co víš o životě rostlin ? Přečti </a:t>
            </a:r>
            <a:r>
              <a:rPr lang="cs-CZ" sz="1600" dirty="0" smtClean="0">
                <a:latin typeface="Times New Roman" pitchFamily="18" charset="0"/>
              </a:rPr>
              <a:t>slova v rámečku, potom </a:t>
            </a:r>
            <a:r>
              <a:rPr lang="cs-CZ" sz="1600" dirty="0">
                <a:latin typeface="Times New Roman" pitchFamily="18" charset="0"/>
              </a:rPr>
              <a:t>zkus tužkou očíslovat </a:t>
            </a:r>
            <a:r>
              <a:rPr lang="cs-CZ" sz="1600" dirty="0" smtClean="0">
                <a:latin typeface="Times New Roman" pitchFamily="18" charset="0"/>
              </a:rPr>
              <a:t>jejich pořadí tak</a:t>
            </a:r>
            <a:r>
              <a:rPr lang="cs-CZ" sz="1600" dirty="0">
                <a:latin typeface="Times New Roman" pitchFamily="18" charset="0"/>
              </a:rPr>
              <a:t>, </a:t>
            </a:r>
            <a:r>
              <a:rPr lang="cs-CZ" sz="1600" dirty="0" smtClean="0">
                <a:latin typeface="Times New Roman" pitchFamily="18" charset="0"/>
              </a:rPr>
              <a:t>jak </a:t>
            </a:r>
            <a:r>
              <a:rPr lang="cs-CZ" sz="1600" dirty="0">
                <a:latin typeface="Times New Roman" pitchFamily="18" charset="0"/>
              </a:rPr>
              <a:t>to jde </a:t>
            </a:r>
            <a:r>
              <a:rPr lang="cs-CZ" sz="1600" dirty="0" smtClean="0">
                <a:latin typeface="Times New Roman" pitchFamily="18" charset="0"/>
              </a:rPr>
              <a:t>v </a:t>
            </a:r>
            <a:r>
              <a:rPr lang="cs-CZ" sz="1600" dirty="0">
                <a:latin typeface="Times New Roman" pitchFamily="18" charset="0"/>
              </a:rPr>
              <a:t>přírodě za sebou. Zkontroluj s kamarádem </a:t>
            </a:r>
            <a:r>
              <a:rPr lang="cs-CZ" sz="1600" dirty="0" smtClean="0">
                <a:latin typeface="Times New Roman" pitchFamily="18" charset="0"/>
              </a:rPr>
              <a:t>a  </a:t>
            </a:r>
            <a:r>
              <a:rPr lang="cs-CZ" sz="1600" dirty="0">
                <a:latin typeface="Times New Roman" pitchFamily="18" charset="0"/>
              </a:rPr>
              <a:t>potom slova napiš na </a:t>
            </a:r>
            <a:r>
              <a:rPr lang="cs-CZ" sz="1600" dirty="0" smtClean="0">
                <a:latin typeface="Times New Roman" pitchFamily="18" charset="0"/>
              </a:rPr>
              <a:t>linky nebo do sešitu.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4009" y="3645024"/>
            <a:ext cx="6408712" cy="36933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roste	 zraje	  raší	kvete	 pučí	  tlí</a:t>
            </a:r>
            <a:r>
              <a:rPr lang="cs-CZ" dirty="0"/>
              <a:t> </a:t>
            </a:r>
            <a:r>
              <a:rPr lang="cs-CZ" dirty="0" smtClean="0"/>
              <a:t>         vadne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29087" y="4015392"/>
            <a:ext cx="6408712" cy="36933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 descr="C:\Users\Hana\AppData\Local\Microsoft\Windows\Temporary Internet Files\Content.IE5\K69VQYQ2\MC900151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3" y="5414498"/>
            <a:ext cx="1440161" cy="148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\AppData\Local\Microsoft\Windows\Temporary Internet Files\Content.IE5\ZRLIDS1G\MC9002314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0173" y="5391318"/>
            <a:ext cx="1604195" cy="1557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6669359"/>
            <a:ext cx="8229600" cy="18864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30" name="Picture 6" descr="C:\Users\Hana\AppData\Local\Microsoft\Windows\Temporary Internet Files\Content.IE5\XZIJI8UI\MC9002315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7359" y="5626565"/>
            <a:ext cx="1512168" cy="107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1329087" y="4797152"/>
            <a:ext cx="64087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329087" y="5262548"/>
            <a:ext cx="64087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347864" y="4077072"/>
            <a:ext cx="429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40770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8707" y="4077072"/>
            <a:ext cx="3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4077072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40770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40770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40770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412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 animBg="1"/>
      <p:bldP spid="11" grpId="0" animBg="1"/>
      <p:bldP spid="3" grpId="0"/>
      <p:bldP spid="4" grpId="0"/>
      <p:bldP spid="8" grpId="0"/>
      <p:bldP spid="9" grpId="0"/>
      <p:bldP spid="12" grpId="0"/>
      <p:bldP spid="15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840" y="620688"/>
            <a:ext cx="8229600" cy="360040"/>
          </a:xfrm>
        </p:spPr>
        <p:txBody>
          <a:bodyPr>
            <a:noAutofit/>
          </a:bodyPr>
          <a:lstStyle/>
          <a:p>
            <a:r>
              <a:rPr lang="cs-CZ" sz="3200" dirty="0" smtClean="0"/>
              <a:t>Vývoj a růst rostlin.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477214"/>
            <a:ext cx="1944216" cy="14367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494309"/>
            <a:ext cx="1964832" cy="14215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1469646"/>
            <a:ext cx="1872208" cy="14041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3" name="TextovéPole 12"/>
          <p:cNvSpPr txBox="1"/>
          <p:nvPr/>
        </p:nvSpPr>
        <p:spPr>
          <a:xfrm>
            <a:off x="1043608" y="2979812"/>
            <a:ext cx="1008112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pupeny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06244" y="2996952"/>
            <a:ext cx="1080120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poupata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2996952"/>
            <a:ext cx="86409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květy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2657525" y="2205107"/>
            <a:ext cx="677391" cy="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5705475" y="2171700"/>
            <a:ext cx="738733" cy="2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Obrázek 3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4365104"/>
            <a:ext cx="1876425" cy="14073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7" name="TextovéPole 36"/>
          <p:cNvSpPr txBox="1"/>
          <p:nvPr/>
        </p:nvSpPr>
        <p:spPr>
          <a:xfrm>
            <a:off x="7094388" y="5949280"/>
            <a:ext cx="1152128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opylovači</a:t>
            </a:r>
            <a:endParaRPr lang="cs-CZ" dirty="0"/>
          </a:p>
        </p:txBody>
      </p:sp>
      <p:cxnSp>
        <p:nvCxnSpPr>
          <p:cNvPr id="43" name="Přímá spojnice se šipkou 42"/>
          <p:cNvCxnSpPr/>
          <p:nvPr/>
        </p:nvCxnSpPr>
        <p:spPr>
          <a:xfrm>
            <a:off x="7596336" y="3501008"/>
            <a:ext cx="0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Hana\AppData\Local\Microsoft\Windows\Temporary Internet Files\Content.IE5\R9XYZ99P\MC90044040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156" y="3534913"/>
            <a:ext cx="2165226" cy="2059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TextovéPole 46"/>
          <p:cNvSpPr txBox="1"/>
          <p:nvPr/>
        </p:nvSpPr>
        <p:spPr>
          <a:xfrm>
            <a:off x="3783746" y="5816203"/>
            <a:ext cx="1525115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teplo a světlo</a:t>
            </a:r>
            <a:endParaRPr lang="cs-CZ" dirty="0"/>
          </a:p>
        </p:txBody>
      </p:sp>
      <p:pic>
        <p:nvPicPr>
          <p:cNvPr id="1029" name="Picture 5" descr="C:\Users\Hana\AppData\Local\Microsoft\Windows\Temporary Internet Files\Content.IE5\ZRLIDS1G\MP90040314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742" y="3717032"/>
            <a:ext cx="2824854" cy="188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907863" y="5764614"/>
            <a:ext cx="1512168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ovocné plody</a:t>
            </a:r>
            <a:endParaRPr lang="cs-CZ" dirty="0"/>
          </a:p>
        </p:txBody>
      </p:sp>
      <p:cxnSp>
        <p:nvCxnSpPr>
          <p:cNvPr id="52" name="Přímá spojnice se šipkou 51"/>
          <p:cNvCxnSpPr/>
          <p:nvPr/>
        </p:nvCxnSpPr>
        <p:spPr>
          <a:xfrm flipH="1">
            <a:off x="5705475" y="4825361"/>
            <a:ext cx="738733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 flipH="1">
            <a:off x="2758759" y="4815840"/>
            <a:ext cx="783817" cy="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73213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25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75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25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75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21" grpId="0" animBg="1"/>
      <p:bldP spid="37" grpId="0" animBg="1"/>
      <p:bldP spid="47" grpId="0" animBg="1"/>
      <p:bldP spid="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/>
          <a:lstStyle/>
          <a:p>
            <a:r>
              <a:rPr lang="cs-CZ" dirty="0" smtClean="0"/>
              <a:t>Jabloň v květu.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3811" y="1340768"/>
            <a:ext cx="7377633" cy="49019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765295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719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Jarní rostliny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996952"/>
            <a:ext cx="5987008" cy="312921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Times New Roman" pitchFamily="18" charset="0"/>
              </a:rPr>
              <a:t>Bledule</a:t>
            </a:r>
          </a:p>
          <a:p>
            <a:endParaRPr lang="cs-CZ" b="1" dirty="0">
              <a:latin typeface="Times New Roman" pitchFamily="18" charset="0"/>
            </a:endParaRPr>
          </a:p>
          <a:p>
            <a:pPr marL="0" indent="0" algn="just">
              <a:buNone/>
            </a:pPr>
            <a:r>
              <a:rPr lang="cs-CZ" dirty="0">
                <a:latin typeface="Times New Roman" pitchFamily="18" charset="0"/>
              </a:rPr>
              <a:t>Údolím  protéká  horská  bystřina.  Na  jaře  </a:t>
            </a:r>
          </a:p>
          <a:p>
            <a:pPr marL="0" indent="0" algn="just">
              <a:buNone/>
            </a:pPr>
            <a:r>
              <a:rPr lang="cs-CZ" dirty="0">
                <a:latin typeface="Times New Roman" pitchFamily="18" charset="0"/>
              </a:rPr>
              <a:t>tu bývá  dlouho bílo. Všude  kolem  rozkvétají  </a:t>
            </a:r>
          </a:p>
          <a:p>
            <a:pPr marL="0" indent="0" algn="just">
              <a:buNone/>
            </a:pPr>
            <a:r>
              <a:rPr lang="cs-CZ" dirty="0">
                <a:latin typeface="Times New Roman" pitchFamily="18" charset="0"/>
              </a:rPr>
              <a:t>bledule. Barborka  s  Kubou  pozorují  kvítka.</a:t>
            </a:r>
          </a:p>
          <a:p>
            <a:pPr marL="0" indent="0" algn="just">
              <a:buNone/>
            </a:pPr>
            <a:r>
              <a:rPr lang="cs-CZ" dirty="0">
                <a:latin typeface="Times New Roman" pitchFamily="18" charset="0"/>
              </a:rPr>
              <a:t>Jsou  jako  bílé  lampičky  se  žlutým  okrajem.</a:t>
            </a:r>
          </a:p>
          <a:p>
            <a:pPr marL="0" indent="0" algn="just">
              <a:buNone/>
            </a:pPr>
            <a:r>
              <a:rPr lang="cs-CZ" dirty="0">
                <a:latin typeface="Times New Roman" pitchFamily="18" charset="0"/>
              </a:rPr>
              <a:t>Našli  tu i  žluté  blatouchy. Netrhají, jen </a:t>
            </a:r>
            <a:r>
              <a:rPr lang="cs-CZ" dirty="0" err="1">
                <a:latin typeface="Times New Roman" pitchFamily="18" charset="0"/>
              </a:rPr>
              <a:t>pozo</a:t>
            </a:r>
            <a:r>
              <a:rPr lang="cs-CZ" dirty="0">
                <a:latin typeface="Times New Roman" pitchFamily="18" charset="0"/>
              </a:rPr>
              <a:t>-</a:t>
            </a:r>
          </a:p>
          <a:p>
            <a:pPr marL="0" indent="0" algn="just">
              <a:buNone/>
            </a:pPr>
            <a:r>
              <a:rPr lang="cs-CZ" dirty="0">
                <a:latin typeface="Times New Roman" pitchFamily="18" charset="0"/>
              </a:rPr>
              <a:t>rují  ten  koberec  bledulí.</a:t>
            </a:r>
          </a:p>
          <a:p>
            <a:endParaRPr lang="cs-CZ" dirty="0"/>
          </a:p>
        </p:txBody>
      </p:sp>
      <p:pic>
        <p:nvPicPr>
          <p:cNvPr id="2050" name="Picture 2" descr="C:\Users\Hana\AppData\Local\Microsoft\Windows\Temporary Internet Files\Content.IE5\36Q9D0YU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1" y="262041"/>
            <a:ext cx="1584176" cy="158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a\AppData\Local\Microsoft\Windows\Temporary Internet Files\Content.IE5\WLK3XNVV\MC900088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4340" y="2924944"/>
            <a:ext cx="1477180" cy="187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a\AppData\Local\Microsoft\Windows\Temporary Internet Files\Content.IE5\7C1KYFX3\MC9001233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2040"/>
            <a:ext cx="963509" cy="186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a\AppData\Local\Microsoft\Windows\Temporary Internet Files\Content.IE5\O629NFU8\MC9001231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6034" y="1196752"/>
            <a:ext cx="1281796" cy="152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na\AppData\Local\Microsoft\Windows\Temporary Internet Files\Content.IE5\WLK3XNVV\MC9001231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769372"/>
            <a:ext cx="936104" cy="1435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ana\AppData\Local\Microsoft\Windows\Temporary Internet Files\Content.IE5\JDHMGB1G\MC9001231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01213"/>
            <a:ext cx="811080" cy="145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ana\AppData\Local\Microsoft\Windows\Temporary Internet Files\Content.IE5\7C1KYFX3\MC9004125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9100" y="2131461"/>
            <a:ext cx="1094852" cy="201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213146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rba jíva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2131461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narcis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12687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violka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84737" y="267839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pampeliška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90" y="1851157"/>
            <a:ext cx="1152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sněženka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41502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tulipán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23956" y="4799570"/>
            <a:ext cx="1077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bledule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45946" y="6165304"/>
            <a:ext cx="1070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blatouch</a:t>
            </a:r>
            <a:endParaRPr lang="cs-CZ" dirty="0"/>
          </a:p>
        </p:txBody>
      </p:sp>
      <p:pic>
        <p:nvPicPr>
          <p:cNvPr id="20" name="Picture 14" descr="C:\Users\Hana\AppData\Local\Microsoft\Windows\Temporary Internet Files\Content.IE5\K69VQYQ2\MC9001227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4441" y="5278168"/>
            <a:ext cx="1019512" cy="107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44565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6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7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8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9000"/>
                            </p:stCondLst>
                            <p:childTnLst>
                              <p:par>
                                <p:cTn id="6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16" presetClass="entr" presetSubtype="2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14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       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427168" cy="45259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smtClean="0"/>
          </a:p>
          <a:p>
            <a:r>
              <a:rPr lang="cs-CZ" sz="2400" smtClean="0"/>
              <a:t>Fotografie</a:t>
            </a:r>
            <a:r>
              <a:rPr lang="cs-CZ" sz="2400" dirty="0" smtClean="0"/>
              <a:t>: z archivu autorky</a:t>
            </a:r>
          </a:p>
          <a:p>
            <a:r>
              <a:rPr lang="cs-CZ" sz="2400" dirty="0" smtClean="0"/>
              <a:t>Čmelák: ALVESGASPAR</a:t>
            </a:r>
            <a:r>
              <a:rPr lang="cs-CZ" sz="2400" dirty="0"/>
              <a:t>. </a:t>
            </a:r>
            <a:r>
              <a:rPr lang="cs-CZ" sz="2400" i="1" dirty="0" err="1"/>
              <a:t>Wikimedia</a:t>
            </a:r>
            <a:r>
              <a:rPr lang="cs-CZ" sz="2400" i="1" dirty="0"/>
              <a:t> </a:t>
            </a:r>
            <a:r>
              <a:rPr lang="cs-CZ" sz="2400" i="1" dirty="0" err="1"/>
              <a:t>Commons</a:t>
            </a:r>
            <a:r>
              <a:rPr lang="cs-CZ" sz="2400" dirty="0"/>
              <a:t> [online]. </a:t>
            </a:r>
            <a:r>
              <a:rPr lang="cs-CZ" sz="2400" dirty="0" smtClean="0"/>
              <a:t>[</a:t>
            </a:r>
            <a:r>
              <a:rPr lang="cs-CZ" sz="2400" dirty="0"/>
              <a:t>cit. 27.1.2013]. Dostupný na WWW: </a:t>
            </a:r>
            <a:r>
              <a:rPr lang="cs-CZ" sz="2400" u="sng" dirty="0">
                <a:hlinkClick r:id="rId3"/>
              </a:rPr>
              <a:t>http://cs.wikipedia.org/wiki/Soubor:Bumblebee_October_2007-3a.jpg</a:t>
            </a:r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86408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</TotalTime>
  <Words>307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 Anotace:</vt:lpstr>
      <vt:lpstr>Procvičování čtení slov na b B a rozlišování podobných písmen d D a p P. PL. </vt:lpstr>
      <vt:lpstr>Procvičování čtení slov na b B a rozlišování podobných písmen d D a p P. Řešení PL.</vt:lpstr>
      <vt:lpstr>Vývoj a růst rostlin.</vt:lpstr>
      <vt:lpstr>Jabloň v květu. </vt:lpstr>
      <vt:lpstr>Jarní rostliny </vt:lpstr>
      <vt:lpstr>      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24</cp:revision>
  <dcterms:created xsi:type="dcterms:W3CDTF">2013-03-25T15:28:02Z</dcterms:created>
  <dcterms:modified xsi:type="dcterms:W3CDTF">2013-05-25T13:48:08Z</dcterms:modified>
</cp:coreProperties>
</file>