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320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7881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361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2565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4215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2978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3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823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330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158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1091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FDF4DD-48F8-48CA-BC05-C21E9399B59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433C2-1C24-4B12-8467-2551D9A56D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431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duben 2013</a:t>
            </a:r>
          </a:p>
          <a:p>
            <a:r>
              <a:rPr lang="cs-CZ" sz="2800" dirty="0" smtClean="0"/>
              <a:t>Název: 		VY_12_INOVACE_1.2.1_ ČJ1,2_21</a:t>
            </a:r>
          </a:p>
          <a:p>
            <a:r>
              <a:rPr lang="cs-CZ" sz="2800" dirty="0" smtClean="0"/>
              <a:t>Téma:		Hláska a písmeno ř </a:t>
            </a:r>
            <a:r>
              <a:rPr lang="cs-CZ" sz="2800" dirty="0" err="1" smtClean="0"/>
              <a:t>Ř</a:t>
            </a:r>
            <a:r>
              <a:rPr lang="cs-CZ" sz="2800" dirty="0" smtClean="0"/>
              <a:t>. Ovoce a zelenina.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348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Pracovní </a:t>
            </a:r>
            <a:r>
              <a:rPr lang="cs-CZ" sz="2400" dirty="0" smtClean="0"/>
              <a:t>listy  </a:t>
            </a:r>
            <a:r>
              <a:rPr lang="cs-CZ" sz="2400" dirty="0"/>
              <a:t>slouží k docvičení čtení slov s písmenem </a:t>
            </a:r>
            <a:r>
              <a:rPr lang="cs-CZ" sz="2400" dirty="0" smtClean="0"/>
              <a:t>ř </a:t>
            </a:r>
            <a:r>
              <a:rPr lang="cs-CZ" sz="2400" dirty="0" err="1" smtClean="0"/>
              <a:t>Ř</a:t>
            </a:r>
            <a:r>
              <a:rPr lang="cs-CZ" sz="2400" dirty="0" smtClean="0"/>
              <a:t>.</a:t>
            </a:r>
            <a:endParaRPr lang="cs-CZ" sz="2400" dirty="0"/>
          </a:p>
          <a:p>
            <a:pPr algn="just">
              <a:buNone/>
            </a:pPr>
            <a:r>
              <a:rPr lang="cs-CZ" sz="2400" dirty="0"/>
              <a:t>	</a:t>
            </a:r>
            <a:r>
              <a:rPr lang="cs-CZ" sz="2400" dirty="0" smtClean="0"/>
              <a:t>Následný text navazuje na téma z Prvouky o rostlinách, konkrétně ovoce a zelenina </a:t>
            </a:r>
            <a:r>
              <a:rPr lang="cs-CZ" sz="2400" dirty="0" smtClean="0"/>
              <a:t>(Na </a:t>
            </a:r>
            <a:r>
              <a:rPr lang="cs-CZ" sz="2400" dirty="0" smtClean="0"/>
              <a:t>zahradě). Využití se nabízí </a:t>
            </a:r>
            <a:r>
              <a:rPr lang="cs-CZ" sz="2400" dirty="0" smtClean="0"/>
              <a:t>             pro </a:t>
            </a:r>
            <a:r>
              <a:rPr lang="cs-CZ" sz="2400" dirty="0" smtClean="0"/>
              <a:t>úvod nebo závěr učiva. </a:t>
            </a:r>
          </a:p>
          <a:p>
            <a:pPr algn="just">
              <a:buNone/>
            </a:pPr>
            <a:endParaRPr lang="cs-CZ" sz="2400" dirty="0"/>
          </a:p>
          <a:p>
            <a:pPr algn="just">
              <a:lnSpc>
                <a:spcPct val="90000"/>
              </a:lnSpc>
            </a:pPr>
            <a:r>
              <a:rPr lang="cs-CZ" sz="2400" dirty="0" smtClean="0"/>
              <a:t>Čti slova ve sloupečcích a pečlivě vyslovuj hlásku ř. Vedle obrázku jsou otázky, na které odpověz. Nejprve si však přečti text nazvaný </a:t>
            </a:r>
            <a:r>
              <a:rPr lang="cs-CZ" sz="2400" dirty="0" smtClean="0"/>
              <a:t>„Na </a:t>
            </a:r>
            <a:r>
              <a:rPr lang="cs-CZ" sz="2400" dirty="0" smtClean="0"/>
              <a:t>školním pozemku“. Na závěr si zopakuj názvy ovoce a zeleniny. Připrav si zelenou a červenou pastelku.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cs-CZ" sz="2400" dirty="0" smtClean="0"/>
          </a:p>
          <a:p>
            <a:pPr algn="just">
              <a:lnSpc>
                <a:spcPct val="90000"/>
              </a:lnSpc>
            </a:pPr>
            <a:r>
              <a:rPr lang="cs-CZ" sz="2400" dirty="0" smtClean="0"/>
              <a:t>K pracovním listům pro žáky náleží jejich řešení vypracované pro prezentaci na interaktivní tabuli.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664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Procvičování výslovnosti a čtení slov s písmenem ř </a:t>
            </a:r>
            <a:r>
              <a:rPr lang="cs-CZ" sz="2400" dirty="0" err="1" smtClean="0"/>
              <a:t>Ř</a:t>
            </a:r>
            <a:r>
              <a:rPr lang="cs-CZ" sz="2400" dirty="0" smtClean="0"/>
              <a:t>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1567" y="4149080"/>
            <a:ext cx="8229600" cy="230425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Jablko, mrkev, hruška, řepa, salát, oříšek, zelí, paprika, cibule,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pórek, švestka, meruňka, česnek, kapusta, brokolice, rybíz,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broskev, hrášek, celer, bluma, ředkvička, kedlubna, jahoda,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brambora, rajče, angrešt, borůvka, ostružina, petržel, ananas.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Čti a správně vyslovuj.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294" y="110026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řepa	   Jiří	     pořad	přímo	     dříví	kypří</a:t>
            </a:r>
          </a:p>
          <a:p>
            <a:r>
              <a:rPr lang="cs-CZ" sz="2400" dirty="0" smtClean="0">
                <a:latin typeface="Times New Roman" pitchFamily="18" charset="0"/>
              </a:rPr>
              <a:t>řeka	   míří	     řádek	moře         křivý	kořeny</a:t>
            </a:r>
          </a:p>
          <a:p>
            <a:r>
              <a:rPr lang="cs-CZ" sz="2400" dirty="0" smtClean="0">
                <a:latin typeface="Times New Roman" pitchFamily="18" charset="0"/>
              </a:rPr>
              <a:t>Říp	   keř	     daří se	skřípe	     vpředu	ředkvičky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434794"/>
            <a:ext cx="77721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Podtrhni zelenou pastelkou názvy zeleniny a červenou ovoce. Zahrajte si hru na paměť.</a:t>
            </a:r>
          </a:p>
          <a:p>
            <a:r>
              <a:rPr lang="cs-CZ" sz="1600" dirty="0" smtClean="0">
                <a:latin typeface="Times New Roman" pitchFamily="18" charset="0"/>
              </a:rPr>
              <a:t>Mám rád/a oříšky. Mám rád/a oříšky a jahody…Mám rád/a oříšky, jahody a papriky…</a:t>
            </a:r>
          </a:p>
          <a:p>
            <a:endParaRPr lang="cs-CZ" sz="1600" dirty="0"/>
          </a:p>
        </p:txBody>
      </p:sp>
      <p:pic>
        <p:nvPicPr>
          <p:cNvPr id="1030" name="Picture 6" descr="C:\Users\Hana\AppData\Local\Microsoft\Windows\Temporary Internet Files\Content.IE5\AUO00YTA\MP900430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34" y="3063076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G7JM31I2\MP900430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4654" y="3236715"/>
            <a:ext cx="799384" cy="56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JDHMGB1G\MP9004095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4007" y="3234452"/>
            <a:ext cx="692696" cy="6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K69VQYQ2\MP900430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66179"/>
            <a:ext cx="479983" cy="31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TKF9H1P3\MP900405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55281"/>
            <a:ext cx="1014034" cy="72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a\AppData\Local\Microsoft\Windows\Temporary Internet Files\Content.IE5\7C1KYFX3\MC90044170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9633" y="598443"/>
            <a:ext cx="865613" cy="86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ZRLIDS1G\MP9003879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23119"/>
            <a:ext cx="993304" cy="70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a\AppData\Local\Microsoft\Windows\Temporary Internet Files\Content.IE5\XZIJI8UI\MP9003879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7536" y="3265791"/>
            <a:ext cx="920288" cy="65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na\AppData\Local\Microsoft\Windows\Temporary Internet Files\Content.IE5\YYK0WM67\MP90017807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1287" y="3265791"/>
            <a:ext cx="856692" cy="57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ana\AppData\Local\Microsoft\Windows\Temporary Internet Files\Content.IE5\O629NFU8\MP90040251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9105" y="3223119"/>
            <a:ext cx="704029" cy="70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960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Procvičování výslovnosti a čtení slov s písmenem ř </a:t>
            </a:r>
            <a:r>
              <a:rPr lang="cs-CZ" sz="2400" dirty="0" err="1" smtClean="0"/>
              <a:t>Ř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1567" y="4149080"/>
            <a:ext cx="8229600" cy="259228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Jablko, mrkev, hruška, řepa, salát, oříšek, zelí, paprika, cibule,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pórek, švestka, meruňka, česnek, kapusta, brokolice, rybíz,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broskev, hrášek, celer, bluma, ředkvička, kedlubna, jahoda,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Times New Roman" pitchFamily="18" charset="0"/>
              </a:rPr>
              <a:t>brambora, rajče, angrešt, borůvka, ostružina, petržel, ananas.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Čti a správně vyslovuj.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294" y="110026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řepa	   Jiří	     pořad	přímo	     dříví	kypří</a:t>
            </a:r>
          </a:p>
          <a:p>
            <a:r>
              <a:rPr lang="cs-CZ" sz="2400" dirty="0" smtClean="0">
                <a:latin typeface="Times New Roman" pitchFamily="18" charset="0"/>
              </a:rPr>
              <a:t>řeka	   míří	     řádek	moře         křivý	kořeny</a:t>
            </a:r>
          </a:p>
          <a:p>
            <a:r>
              <a:rPr lang="cs-CZ" sz="2400" dirty="0" smtClean="0">
                <a:latin typeface="Times New Roman" pitchFamily="18" charset="0"/>
              </a:rPr>
              <a:t>Říp	   keř	     daří se	skřípe	     vpředu	ředkvičky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434794"/>
            <a:ext cx="77721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Podtrhni zelenou pastelkou názvy zeleniny a červenou ovoce. Zahrajte si hru na paměť.</a:t>
            </a:r>
          </a:p>
          <a:p>
            <a:r>
              <a:rPr lang="cs-CZ" sz="1600" dirty="0" smtClean="0">
                <a:latin typeface="Times New Roman" pitchFamily="18" charset="0"/>
              </a:rPr>
              <a:t>Mám rád/a oříšky. Mám rád/a oříšky a jahody…Mám rád/a oříšky, jahody a papriky…</a:t>
            </a:r>
          </a:p>
          <a:p>
            <a:endParaRPr lang="cs-CZ" sz="1600" dirty="0"/>
          </a:p>
        </p:txBody>
      </p:sp>
      <p:pic>
        <p:nvPicPr>
          <p:cNvPr id="1030" name="Picture 6" descr="C:\Users\Hana\AppData\Local\Microsoft\Windows\Temporary Internet Files\Content.IE5\AUO00YTA\MP900430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34" y="3063076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G7JM31I2\MP900430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4654" y="3236715"/>
            <a:ext cx="799384" cy="56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JDHMGB1G\MP9004095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4007" y="3234452"/>
            <a:ext cx="692696" cy="6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K69VQYQ2\MP900430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66179"/>
            <a:ext cx="479983" cy="31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TKF9H1P3\MP900405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55281"/>
            <a:ext cx="1014034" cy="72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a\AppData\Local\Microsoft\Windows\Temporary Internet Files\Content.IE5\7C1KYFX3\MC90044170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9633" y="598443"/>
            <a:ext cx="865613" cy="86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ZRLIDS1G\MP9003879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23119"/>
            <a:ext cx="993304" cy="70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a\AppData\Local\Microsoft\Windows\Temporary Internet Files\Content.IE5\XZIJI8UI\MP9003879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7536" y="3265791"/>
            <a:ext cx="920288" cy="65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na\AppData\Local\Microsoft\Windows\Temporary Internet Files\Content.IE5\YYK0WM67\MP90017807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1287" y="3265791"/>
            <a:ext cx="856692" cy="57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ana\AppData\Local\Microsoft\Windows\Temporary Internet Files\Content.IE5\O629NFU8\MP90040251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9105" y="3223119"/>
            <a:ext cx="704029" cy="70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83568" y="4509120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14346" y="4509120"/>
            <a:ext cx="653398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27680" y="4509120"/>
            <a:ext cx="862571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490355" y="4509120"/>
            <a:ext cx="1374395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076056" y="4509120"/>
            <a:ext cx="7200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940152" y="4509120"/>
            <a:ext cx="2592287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1560" y="5157192"/>
            <a:ext cx="720080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>
            <a:off x="1475656" y="5157192"/>
            <a:ext cx="236104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/>
          <p:nvPr/>
        </p:nvCxnSpPr>
        <p:spPr>
          <a:xfrm>
            <a:off x="3995936" y="5157192"/>
            <a:ext cx="3243321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>
            <a:off x="7239257" y="5157192"/>
            <a:ext cx="8603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611560" y="5733256"/>
            <a:ext cx="100278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1049"/>
          <p:cNvCxnSpPr/>
          <p:nvPr/>
        </p:nvCxnSpPr>
        <p:spPr>
          <a:xfrm>
            <a:off x="1763688" y="5733256"/>
            <a:ext cx="1626563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2" name="Přímá spojnice 1051"/>
          <p:cNvCxnSpPr/>
          <p:nvPr/>
        </p:nvCxnSpPr>
        <p:spPr>
          <a:xfrm>
            <a:off x="3490355" y="5733256"/>
            <a:ext cx="865621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Přímá spojnice 1056"/>
          <p:cNvCxnSpPr/>
          <p:nvPr/>
        </p:nvCxnSpPr>
        <p:spPr>
          <a:xfrm>
            <a:off x="4521119" y="5733256"/>
            <a:ext cx="2571161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9" name="Přímá spojnice 1058"/>
          <p:cNvCxnSpPr/>
          <p:nvPr/>
        </p:nvCxnSpPr>
        <p:spPr>
          <a:xfrm>
            <a:off x="7236295" y="5733256"/>
            <a:ext cx="86333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5" name="Přímá spojnice 1064"/>
          <p:cNvCxnSpPr/>
          <p:nvPr/>
        </p:nvCxnSpPr>
        <p:spPr>
          <a:xfrm>
            <a:off x="611560" y="6381328"/>
            <a:ext cx="1965409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7" name="Přímá spojnice 1066"/>
          <p:cNvCxnSpPr/>
          <p:nvPr/>
        </p:nvCxnSpPr>
        <p:spPr>
          <a:xfrm>
            <a:off x="2771800" y="6381328"/>
            <a:ext cx="33769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9" name="Přímá spojnice 1068"/>
          <p:cNvCxnSpPr/>
          <p:nvPr/>
        </p:nvCxnSpPr>
        <p:spPr>
          <a:xfrm>
            <a:off x="6300192" y="6381328"/>
            <a:ext cx="939065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1" name="Přímá spojnice 1070"/>
          <p:cNvCxnSpPr/>
          <p:nvPr/>
        </p:nvCxnSpPr>
        <p:spPr>
          <a:xfrm>
            <a:off x="7380312" y="6381328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6379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0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2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3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4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6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1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9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4" dur="5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9" dur="5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4" dur="500"/>
                                        <p:tgtEl>
                                          <p:spTgt spid="1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Procvičování čtení slov s písmenem ř </a:t>
            </a:r>
            <a:r>
              <a:rPr lang="cs-CZ" sz="2400" dirty="0" err="1" smtClean="0"/>
              <a:t>Ř</a:t>
            </a:r>
            <a:r>
              <a:rPr lang="cs-CZ" sz="2400" dirty="0" smtClean="0"/>
              <a:t>. Pracovní list.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</a:rPr>
              <a:t>Na školním pozemku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0996" y="1404392"/>
            <a:ext cx="6408712" cy="2279011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cs-CZ" sz="2800" dirty="0" smtClean="0">
                <a:latin typeface="Times New Roman" pitchFamily="18" charset="0"/>
              </a:rPr>
              <a:t>Jiřík a Pavla se starají o záhony za školou. Pečují zde o zelí, hrášek a ředkvičky. Zelí se letos dobře daří. Má silné kořeny. Pavla žene ze zahrady slepici. Mířila přímo k záhonům. Musíme zavřít branku. Jiřík seje hrášek do důlků řádek vedle řádku. Potom spolu hrášek pokropí.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1" name="Picture 3" descr="C:\Users\Hana\AppData\Local\Microsoft\Windows\Temporary Internet Files\Content.IE5\R9XYZ99P\MP900144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1492" y="1308121"/>
            <a:ext cx="1703875" cy="278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\AppData\Local\Microsoft\Windows\Temporary Internet Files\Content.IE5\SRVBK8WR\MP900145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0694" y="4437112"/>
            <a:ext cx="3314673" cy="218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566954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Seznamte se s Jiříkem a Pavlínkou. Až si o nich přečtete, odpovězte na otázky.</a:t>
            </a:r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561257"/>
            <a:ext cx="29523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</a:rPr>
              <a:t>Hrášek se seje nebo sází?</a:t>
            </a:r>
          </a:p>
          <a:p>
            <a:r>
              <a:rPr lang="cs-CZ" dirty="0" smtClean="0">
                <a:latin typeface="Times New Roman" pitchFamily="18" charset="0"/>
              </a:rPr>
              <a:t>	</a:t>
            </a:r>
          </a:p>
          <a:p>
            <a:r>
              <a:rPr lang="cs-CZ" dirty="0" smtClean="0">
                <a:latin typeface="Times New Roman" pitchFamily="18" charset="0"/>
              </a:rPr>
              <a:t>Čemu se letos dobře daří?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Kde  jsou  záhonky?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O co  tam  oba  pečují?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Co  musí  Pavla vykonat?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Co  budou  dělat nakonec?</a:t>
            </a:r>
          </a:p>
          <a:p>
            <a:r>
              <a:rPr lang="cs-CZ" dirty="0" smtClean="0"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3561257"/>
            <a:ext cx="264487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/>
          </a:p>
        </p:txBody>
      </p:sp>
      <p:pic>
        <p:nvPicPr>
          <p:cNvPr id="2056" name="Picture 8" descr="C:\Users\Hana\AppData\Local\Microsoft\Windows\Temporary Internet Files\Content.IE5\XZIJI8UI\MC900336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361" y="3161066"/>
            <a:ext cx="648072" cy="80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816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Procvičování čtení slov s písmenem ř </a:t>
            </a:r>
            <a:r>
              <a:rPr lang="cs-CZ" sz="2400" dirty="0" err="1" smtClean="0"/>
              <a:t>Ř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</a:rPr>
              <a:t>Na školním pozemku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0996" y="1404392"/>
            <a:ext cx="6408712" cy="2279011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cs-CZ" sz="2800" dirty="0" smtClean="0">
                <a:latin typeface="Times New Roman" pitchFamily="18" charset="0"/>
              </a:rPr>
              <a:t>Jiřík a Pavla se starají o záhony za školou. Pečují zde o zelí, hrášek a ředkvičky. Zelí se letos dobře daří. Má silné kořeny. Pavla žene ze zahrady slepici. Mířila přímo k záhonům. Musíme zavřít branku. Jiřík seje hrášek do důlků řádek vedle řádku. Potom spolu hrášek pokropí.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1" name="Picture 3" descr="C:\Users\Hana\AppData\Local\Microsoft\Windows\Temporary Internet Files\Content.IE5\R9XYZ99P\MP900144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1492" y="1308121"/>
            <a:ext cx="1703875" cy="278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\AppData\Local\Microsoft\Windows\Temporary Internet Files\Content.IE5\SRVBK8WR\MP900145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0694" y="4437112"/>
            <a:ext cx="3314673" cy="218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566954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Seznamte se s Jiříkem a Pavlínkou. Až si o nich přečtete, odpovězte na otázky.</a:t>
            </a:r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561257"/>
            <a:ext cx="29523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</a:rPr>
              <a:t>Hrášek se seje nebo sází?</a:t>
            </a:r>
          </a:p>
          <a:p>
            <a:r>
              <a:rPr lang="cs-CZ" dirty="0" smtClean="0">
                <a:latin typeface="Times New Roman" pitchFamily="18" charset="0"/>
              </a:rPr>
              <a:t>	</a:t>
            </a:r>
          </a:p>
          <a:p>
            <a:r>
              <a:rPr lang="cs-CZ" dirty="0" smtClean="0">
                <a:latin typeface="Times New Roman" pitchFamily="18" charset="0"/>
              </a:rPr>
              <a:t>Čemu se letos dobře daří?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Kde  jsou  záhonky?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O co  tam  oba  pečují?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Co  musí  Pavla vykonat?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Co  budou  dělat nakonec?</a:t>
            </a:r>
          </a:p>
          <a:p>
            <a:r>
              <a:rPr lang="cs-CZ" dirty="0" smtClean="0"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3561257"/>
            <a:ext cx="264487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 smtClean="0">
              <a:latin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</a:rPr>
              <a:t>____________________</a:t>
            </a:r>
          </a:p>
          <a:p>
            <a:endParaRPr lang="cs-CZ" dirty="0"/>
          </a:p>
        </p:txBody>
      </p:sp>
      <p:pic>
        <p:nvPicPr>
          <p:cNvPr id="2056" name="Picture 8" descr="C:\Users\Hana\AppData\Local\Microsoft\Windows\Temporary Internet Files\Content.IE5\XZIJI8UI\MC900336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361" y="3161066"/>
            <a:ext cx="648072" cy="80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28719" y="356125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 seje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40677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Bradley Hand ITC" pitchFamily="66" charset="0"/>
              </a:rPr>
              <a:t>zelí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46531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Bradley Hand ITC" pitchFamily="66" charset="0"/>
              </a:rPr>
              <a:t>za školou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28855" y="516162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Bradley Hand ITC" pitchFamily="66" charset="0"/>
              </a:rPr>
              <a:t>o zelí, hrášek a ředkvičky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24662" y="5715269"/>
            <a:ext cx="1979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smtClean="0">
                <a:latin typeface="Bradley Hand ITC" pitchFamily="66" charset="0"/>
              </a:rPr>
              <a:t>zavřít branku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28274" y="6309320"/>
            <a:ext cx="1063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Bradley Hand ITC" pitchFamily="66" charset="0"/>
              </a:rPr>
              <a:t>zalévat</a:t>
            </a:r>
            <a:endParaRPr lang="cs-CZ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434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7" grpId="0"/>
      <p:bldP spid="9" grpId="0"/>
      <p:bldP spid="3" grpId="0"/>
      <p:bldP spid="8" grpId="0"/>
      <p:bldP spid="10" grpId="0"/>
      <p:bldP spid="12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3345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465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Anotace:</vt:lpstr>
      <vt:lpstr>Procvičování výslovnosti a čtení slov s písmenem ř Ř. Pracovní list.</vt:lpstr>
      <vt:lpstr>Procvičování výslovnosti a čtení slov s písmenem ř Ř. Řešení PL.</vt:lpstr>
      <vt:lpstr>Procvičování čtení slov s písmenem ř Ř. Pracovní list. </vt:lpstr>
      <vt:lpstr>Procvičování čtení slov s písmenem ř Ř. Řešení PL.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15</cp:revision>
  <dcterms:created xsi:type="dcterms:W3CDTF">2013-04-14T12:49:02Z</dcterms:created>
  <dcterms:modified xsi:type="dcterms:W3CDTF">2013-05-25T13:49:53Z</dcterms:modified>
</cp:coreProperties>
</file>