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F8FC99-B086-452F-A746-A0049D5EE2E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30C0D3-55E8-4642-AFA0-C1515D37BC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5682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30C0D3-55E8-4642-AFA0-C1515D37BC4B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925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8814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820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3142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7919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1640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7250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506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4133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3575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9799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7207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9210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Hradschin_Prag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razsky_hrad_karluv_most_panorama.jpg" TargetMode="External"/><Relationship Id="rId4" Type="http://schemas.openxmlformats.org/officeDocument/2006/relationships/hyperlink" Target="http://commons.wikimedia.org/wiki/File:Praag_(met_burcht).jpg?uselang=r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ČJ1,2_22</a:t>
            </a:r>
          </a:p>
          <a:p>
            <a:r>
              <a:rPr lang="cs-CZ" sz="2800" dirty="0" smtClean="0"/>
              <a:t>Téma:		Hláska a písmeno ch </a:t>
            </a:r>
            <a:r>
              <a:rPr lang="cs-CZ" sz="2800" dirty="0" err="1" smtClean="0"/>
              <a:t>Ch</a:t>
            </a:r>
            <a:r>
              <a:rPr lang="cs-CZ" sz="2800" dirty="0" smtClean="0"/>
              <a:t>. Praha.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324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400" dirty="0"/>
              <a:t>Pracovní </a:t>
            </a:r>
            <a:r>
              <a:rPr lang="cs-CZ" sz="2400" dirty="0" smtClean="0"/>
              <a:t>listy umožňují žákům docvičení </a:t>
            </a:r>
            <a:r>
              <a:rPr lang="cs-CZ" sz="2400" dirty="0"/>
              <a:t>čtení </a:t>
            </a:r>
            <a:r>
              <a:rPr lang="cs-CZ" sz="2400" dirty="0" smtClean="0"/>
              <a:t>slov na ch </a:t>
            </a:r>
            <a:r>
              <a:rPr lang="cs-CZ" sz="2400" dirty="0" err="1" smtClean="0"/>
              <a:t>Ch</a:t>
            </a:r>
            <a:r>
              <a:rPr lang="cs-CZ" sz="2400" dirty="0" smtClean="0"/>
              <a:t>. Dva </a:t>
            </a:r>
            <a:r>
              <a:rPr lang="cs-CZ" sz="2400" dirty="0"/>
              <a:t>úkoly se vracejí k </a:t>
            </a:r>
            <a:r>
              <a:rPr lang="cs-CZ" sz="2400" dirty="0" smtClean="0"/>
              <a:t>pochopení </a:t>
            </a:r>
            <a:r>
              <a:rPr lang="cs-CZ" sz="2400" dirty="0"/>
              <a:t>významu slov.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Po </a:t>
            </a:r>
            <a:r>
              <a:rPr lang="cs-CZ" sz="2400" dirty="0"/>
              <a:t>procvičení čtení slov si pozorně pročti slova v </a:t>
            </a:r>
            <a:r>
              <a:rPr lang="cs-CZ" sz="2400" dirty="0" smtClean="0"/>
              <a:t>rámečku. Potom </a:t>
            </a:r>
            <a:r>
              <a:rPr lang="cs-CZ" sz="2400" dirty="0"/>
              <a:t>je tužkou očísluj podle toho, jakou velikost obydlí </a:t>
            </a:r>
            <a:r>
              <a:rPr lang="cs-CZ" sz="2400" dirty="0" smtClean="0"/>
              <a:t>asi představují</a:t>
            </a:r>
            <a:r>
              <a:rPr lang="cs-CZ" sz="2400" dirty="0"/>
              <a:t>. Podobně tužkou spojuj slova a sousloví v </a:t>
            </a:r>
            <a:r>
              <a:rPr lang="cs-CZ" sz="2400" dirty="0" smtClean="0"/>
              <a:t>obou sloupečcích </a:t>
            </a:r>
            <a:r>
              <a:rPr lang="cs-CZ" sz="2400" dirty="0"/>
              <a:t>slov podle významu</a:t>
            </a:r>
            <a:r>
              <a:rPr lang="cs-CZ" sz="2400"/>
              <a:t>. </a:t>
            </a:r>
            <a:endParaRPr lang="cs-CZ" sz="2400" smtClean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K pracovnímu listu pro žáky náleží jeho řešení zpracované pro prezentaci na interaktivní tabuli.</a:t>
            </a:r>
          </a:p>
          <a:p>
            <a:endParaRPr lang="cs-CZ" sz="2400" dirty="0"/>
          </a:p>
          <a:p>
            <a:r>
              <a:rPr lang="cs-CZ" sz="2400" dirty="0" smtClean="0"/>
              <a:t>Na závěr si zopakuj něco z prvouky na téma Naše vlast.</a:t>
            </a:r>
          </a:p>
          <a:p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9375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88032"/>
          </a:xfrm>
        </p:spPr>
        <p:txBody>
          <a:bodyPr>
            <a:normAutofit fontScale="90000"/>
          </a:bodyPr>
          <a:lstStyle/>
          <a:p>
            <a:r>
              <a:rPr lang="cs-CZ" sz="2400" dirty="0"/>
              <a:t>Procvičování čtení slov na ch </a:t>
            </a:r>
            <a:r>
              <a:rPr lang="cs-CZ" sz="2400" dirty="0" err="1"/>
              <a:t>Ch</a:t>
            </a:r>
            <a:r>
              <a:rPr lang="cs-CZ" sz="2400" dirty="0" smtClean="0"/>
              <a:t>. Pracovní list.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35013" y="4005064"/>
            <a:ext cx="4464496" cy="25531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práh	  	</a:t>
            </a:r>
            <a:r>
              <a:rPr lang="cs-CZ" sz="2400" dirty="0" smtClean="0">
                <a:latin typeface="Times New Roman" pitchFamily="18" charset="0"/>
              </a:rPr>
              <a:t>sídlo </a:t>
            </a:r>
            <a:r>
              <a:rPr lang="cs-CZ" sz="2400" dirty="0">
                <a:latin typeface="Times New Roman" pitchFamily="18" charset="0"/>
              </a:rPr>
              <a:t>prezidenta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prach	  </a:t>
            </a:r>
            <a:r>
              <a:rPr lang="cs-CZ" sz="2400" dirty="0" smtClean="0">
                <a:latin typeface="Times New Roman" pitchFamily="18" charset="0"/>
              </a:rPr>
              <a:t>	prkno </a:t>
            </a:r>
            <a:r>
              <a:rPr lang="cs-CZ" sz="2400" dirty="0">
                <a:latin typeface="Times New Roman" pitchFamily="18" charset="0"/>
              </a:rPr>
              <a:t>u dveří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Praha	  	nečistota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prášky	  	přístroj 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pračka	  	sype se to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prášek	   	léky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Zopakuj si čtení slov s písmenem ch.</a:t>
            </a:r>
          </a:p>
          <a:p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908719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</a:rPr>
              <a:t>mech	 </a:t>
            </a:r>
            <a:r>
              <a:rPr lang="cs-CZ" sz="2400" dirty="0" smtClean="0">
                <a:latin typeface="Times New Roman" pitchFamily="18" charset="0"/>
              </a:rPr>
              <a:t>  ucho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     píchá</a:t>
            </a:r>
            <a:r>
              <a:rPr lang="cs-CZ" sz="2400" dirty="0">
                <a:latin typeface="Times New Roman" pitchFamily="18" charset="0"/>
              </a:rPr>
              <a:t>	hoch	</a:t>
            </a:r>
            <a:r>
              <a:rPr lang="cs-CZ" sz="2400" dirty="0" smtClean="0">
                <a:latin typeface="Times New Roman" pitchFamily="18" charset="0"/>
              </a:rPr>
              <a:t>        prach</a:t>
            </a:r>
            <a:r>
              <a:rPr lang="cs-CZ" sz="2400" dirty="0">
                <a:latin typeface="Times New Roman" pitchFamily="18" charset="0"/>
              </a:rPr>
              <a:t>	chci</a:t>
            </a:r>
          </a:p>
          <a:p>
            <a:r>
              <a:rPr lang="cs-CZ" sz="2400" dirty="0">
                <a:latin typeface="Times New Roman" pitchFamily="18" charset="0"/>
              </a:rPr>
              <a:t>dech	</a:t>
            </a:r>
            <a:r>
              <a:rPr lang="cs-CZ" sz="2400" dirty="0" smtClean="0">
                <a:latin typeface="Times New Roman" pitchFamily="18" charset="0"/>
              </a:rPr>
              <a:t>   sucho        prchá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chlapec        hrách</a:t>
            </a:r>
            <a:r>
              <a:rPr lang="cs-CZ" sz="2400" dirty="0">
                <a:latin typeface="Times New Roman" pitchFamily="18" charset="0"/>
              </a:rPr>
              <a:t>	chceme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88637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Přečti následující podobná slova a potom je srovnej podle velikosti a očísluj 1 </a:t>
            </a:r>
            <a:r>
              <a:rPr lang="cs-CZ" sz="1600" dirty="0" smtClean="0">
                <a:latin typeface="Times New Roman" pitchFamily="18" charset="0"/>
              </a:rPr>
              <a:t>až 4.</a:t>
            </a:r>
            <a:endParaRPr lang="cs-CZ" sz="1600" dirty="0">
              <a:latin typeface="Times New Roman" pitchFamily="18" charset="0"/>
            </a:endParaRPr>
          </a:p>
          <a:p>
            <a:endParaRPr lang="cs-CZ" sz="1600" dirty="0"/>
          </a:p>
        </p:txBody>
      </p:sp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1619673" y="2418169"/>
            <a:ext cx="5904656" cy="936625"/>
          </a:xfrm>
          <a:prstGeom prst="rect">
            <a:avLst/>
          </a:prstGeom>
          <a:solidFill>
            <a:schemeClr val="accent1">
              <a:alpha val="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Line 40"/>
          <p:cNvSpPr>
            <a:spLocks noChangeShapeType="1"/>
          </p:cNvSpPr>
          <p:nvPr/>
        </p:nvSpPr>
        <p:spPr bwMode="auto">
          <a:xfrm>
            <a:off x="1979712" y="3121026"/>
            <a:ext cx="5184775" cy="0"/>
          </a:xfrm>
          <a:prstGeom prst="line">
            <a:avLst/>
          </a:prstGeom>
          <a:noFill/>
          <a:ln w="31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2486371"/>
            <a:ext cx="51847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chata	    chalupa            chatka	    chaloupka</a:t>
            </a:r>
            <a:endParaRPr lang="cs-CZ" sz="2000" dirty="0"/>
          </a:p>
        </p:txBody>
      </p:sp>
      <p:pic>
        <p:nvPicPr>
          <p:cNvPr id="11" name="Picture 2" descr="C:\Users\Hana\AppData\Local\Microsoft\Windows\Temporary Internet Files\Content.IE5\TKF9H1P3\MC9002395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023" y="2299145"/>
            <a:ext cx="1237633" cy="1098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Hana\AppData\Local\Microsoft\Windows\Temporary Internet Files\Content.IE5\7C1KYFX3\MC9003826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299145"/>
            <a:ext cx="1368152" cy="106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99592" y="3573016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Spoj čárou to, co k sobě patří významem.</a:t>
            </a:r>
          </a:p>
          <a:p>
            <a:endParaRPr lang="cs-CZ" sz="1600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1763688" y="4293096"/>
            <a:ext cx="989037" cy="2789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40295" y="3717032"/>
            <a:ext cx="3437591" cy="2243028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5751050" y="5960060"/>
            <a:ext cx="2616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Pražský hrad – Hradčany</a:t>
            </a:r>
          </a:p>
          <a:p>
            <a:r>
              <a:rPr lang="cs-CZ" dirty="0" smtClean="0"/>
              <a:t>            sídlo prezidenta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89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88032"/>
          </a:xfrm>
        </p:spPr>
        <p:txBody>
          <a:bodyPr>
            <a:normAutofit fontScale="90000"/>
          </a:bodyPr>
          <a:lstStyle/>
          <a:p>
            <a:r>
              <a:rPr lang="cs-CZ" sz="2400" dirty="0"/>
              <a:t>Procvičování čtení slov na ch </a:t>
            </a:r>
            <a:r>
              <a:rPr lang="cs-CZ" sz="2400" dirty="0" err="1"/>
              <a:t>Ch</a:t>
            </a:r>
            <a:r>
              <a:rPr lang="cs-CZ" sz="2400" dirty="0" smtClean="0"/>
              <a:t>. Řešení PL.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35013" y="4005064"/>
            <a:ext cx="4464496" cy="25531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práh	  	</a:t>
            </a:r>
            <a:r>
              <a:rPr lang="cs-CZ" sz="2400" dirty="0" smtClean="0">
                <a:latin typeface="Times New Roman" pitchFamily="18" charset="0"/>
              </a:rPr>
              <a:t>sídlo </a:t>
            </a:r>
            <a:r>
              <a:rPr lang="cs-CZ" sz="2400" dirty="0">
                <a:latin typeface="Times New Roman" pitchFamily="18" charset="0"/>
              </a:rPr>
              <a:t>prezidenta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prach	  </a:t>
            </a:r>
            <a:r>
              <a:rPr lang="cs-CZ" sz="2400" dirty="0" smtClean="0">
                <a:latin typeface="Times New Roman" pitchFamily="18" charset="0"/>
              </a:rPr>
              <a:t>	prkno </a:t>
            </a:r>
            <a:r>
              <a:rPr lang="cs-CZ" sz="2400" dirty="0">
                <a:latin typeface="Times New Roman" pitchFamily="18" charset="0"/>
              </a:rPr>
              <a:t>u dveří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Praha	  	nečistota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prášky	  	přístroj 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pračka	  	sype se to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</a:rPr>
              <a:t>prášek	   	léky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Zopakuj si čtení slov s písmenem ch.</a:t>
            </a:r>
          </a:p>
          <a:p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908719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</a:rPr>
              <a:t>mech	 </a:t>
            </a:r>
            <a:r>
              <a:rPr lang="cs-CZ" sz="2400" dirty="0" smtClean="0">
                <a:latin typeface="Times New Roman" pitchFamily="18" charset="0"/>
              </a:rPr>
              <a:t>  ucho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        píchá</a:t>
            </a:r>
            <a:r>
              <a:rPr lang="cs-CZ" sz="2400" dirty="0">
                <a:latin typeface="Times New Roman" pitchFamily="18" charset="0"/>
              </a:rPr>
              <a:t>	hoch	</a:t>
            </a:r>
            <a:r>
              <a:rPr lang="cs-CZ" sz="2400" dirty="0" smtClean="0">
                <a:latin typeface="Times New Roman" pitchFamily="18" charset="0"/>
              </a:rPr>
              <a:t>        prach</a:t>
            </a:r>
            <a:r>
              <a:rPr lang="cs-CZ" sz="2400" dirty="0">
                <a:latin typeface="Times New Roman" pitchFamily="18" charset="0"/>
              </a:rPr>
              <a:t>	chci</a:t>
            </a:r>
          </a:p>
          <a:p>
            <a:r>
              <a:rPr lang="cs-CZ" sz="2400" dirty="0">
                <a:latin typeface="Times New Roman" pitchFamily="18" charset="0"/>
              </a:rPr>
              <a:t>dech	</a:t>
            </a:r>
            <a:r>
              <a:rPr lang="cs-CZ" sz="2400" dirty="0" smtClean="0">
                <a:latin typeface="Times New Roman" pitchFamily="18" charset="0"/>
              </a:rPr>
              <a:t>   sucho        prchá</a:t>
            </a:r>
            <a:r>
              <a:rPr lang="cs-CZ" sz="2400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chlapec        hrách</a:t>
            </a:r>
            <a:r>
              <a:rPr lang="cs-CZ" sz="2400" dirty="0">
                <a:latin typeface="Times New Roman" pitchFamily="18" charset="0"/>
              </a:rPr>
              <a:t>	chceme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88637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Přečti následující podobná slova a potom je srovnej podle velikosti a očísluj 1 </a:t>
            </a:r>
            <a:r>
              <a:rPr lang="cs-CZ" sz="1600" dirty="0" smtClean="0">
                <a:latin typeface="Times New Roman" pitchFamily="18" charset="0"/>
              </a:rPr>
              <a:t>až 4.</a:t>
            </a:r>
            <a:endParaRPr lang="cs-CZ" sz="1600" dirty="0">
              <a:latin typeface="Times New Roman" pitchFamily="18" charset="0"/>
            </a:endParaRPr>
          </a:p>
          <a:p>
            <a:endParaRPr lang="cs-CZ" sz="1600" dirty="0"/>
          </a:p>
        </p:txBody>
      </p:sp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1619673" y="2418169"/>
            <a:ext cx="5904656" cy="936625"/>
          </a:xfrm>
          <a:prstGeom prst="rect">
            <a:avLst/>
          </a:prstGeom>
          <a:solidFill>
            <a:schemeClr val="accent1">
              <a:alpha val="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Line 40"/>
          <p:cNvSpPr>
            <a:spLocks noChangeShapeType="1"/>
          </p:cNvSpPr>
          <p:nvPr/>
        </p:nvSpPr>
        <p:spPr bwMode="auto">
          <a:xfrm>
            <a:off x="1979712" y="3121026"/>
            <a:ext cx="5184775" cy="0"/>
          </a:xfrm>
          <a:prstGeom prst="line">
            <a:avLst/>
          </a:prstGeom>
          <a:noFill/>
          <a:ln w="31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2486371"/>
            <a:ext cx="51847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chata	    chalupa            chatka	    chaloupka</a:t>
            </a:r>
            <a:endParaRPr lang="cs-CZ" sz="2000" dirty="0"/>
          </a:p>
        </p:txBody>
      </p:sp>
      <p:pic>
        <p:nvPicPr>
          <p:cNvPr id="11" name="Picture 2" descr="C:\Users\Hana\AppData\Local\Microsoft\Windows\Temporary Internet Files\Content.IE5\TKF9H1P3\MC9002395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023" y="2299145"/>
            <a:ext cx="1237633" cy="1098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Hana\AppData\Local\Microsoft\Windows\Temporary Internet Files\Content.IE5\7C1KYFX3\MC9003826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299145"/>
            <a:ext cx="1368152" cy="106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99592" y="3573016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Spoj čárou to, co k sobě patří významem.</a:t>
            </a:r>
          </a:p>
          <a:p>
            <a:endParaRPr lang="cs-CZ" sz="1600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1763688" y="4293096"/>
            <a:ext cx="989037" cy="2789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40295" y="3717032"/>
            <a:ext cx="3437591" cy="22430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TextovéPole 13"/>
          <p:cNvSpPr txBox="1"/>
          <p:nvPr/>
        </p:nvSpPr>
        <p:spPr>
          <a:xfrm>
            <a:off x="5834955" y="596006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Pražský hrad – Hradčany</a:t>
            </a:r>
          </a:p>
          <a:p>
            <a:r>
              <a:rPr lang="cs-CZ" dirty="0"/>
              <a:t> </a:t>
            </a:r>
            <a:r>
              <a:rPr lang="cs-CZ" dirty="0" smtClean="0"/>
              <a:t>        sídlo prezidenta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83646" y="28317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88159" y="2813272"/>
            <a:ext cx="369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2813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13026" y="28132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28" name="Přímá spojnice 27"/>
          <p:cNvCxnSpPr/>
          <p:nvPr/>
        </p:nvCxnSpPr>
        <p:spPr>
          <a:xfrm flipH="1" flipV="1">
            <a:off x="1763688" y="4653136"/>
            <a:ext cx="989037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1763688" y="4293096"/>
            <a:ext cx="989037" cy="7200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907704" y="5445224"/>
            <a:ext cx="845021" cy="69950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1907704" y="5877272"/>
            <a:ext cx="845021" cy="37490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1907704" y="5445224"/>
            <a:ext cx="845021" cy="34975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15569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5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5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5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5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500"/>
                            </p:stCondLst>
                            <p:childTnLst>
                              <p:par>
                                <p:cTn id="13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 animBg="1"/>
      <p:bldP spid="8" grpId="0" animBg="1"/>
      <p:bldP spid="10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548680"/>
            <a:ext cx="8229600" cy="778098"/>
          </a:xfrm>
        </p:spPr>
        <p:txBody>
          <a:bodyPr/>
          <a:lstStyle/>
          <a:p>
            <a:r>
              <a:rPr lang="cs-CZ" dirty="0" smtClean="0"/>
              <a:t>Pražský hrad  a Chrám svatého Víta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03829" y="1988840"/>
            <a:ext cx="6936341" cy="413732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xmlns="" val="1735987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Hradčany – pohled z letadla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5875" y="1839119"/>
            <a:ext cx="6572250" cy="404812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xmlns="" val="16921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/>
              <a:t>Karlův most a řeka Vltava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2420888"/>
            <a:ext cx="8229600" cy="20882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88935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7704856" cy="452596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smtClean="0"/>
          </a:p>
          <a:p>
            <a:r>
              <a:rPr lang="cs-CZ" sz="2400" smtClean="0"/>
              <a:t>Pražský </a:t>
            </a:r>
            <a:r>
              <a:rPr lang="cs-CZ" sz="2400" dirty="0" smtClean="0"/>
              <a:t>hrad - </a:t>
            </a:r>
            <a:r>
              <a:rPr lang="cs-CZ" sz="2400" dirty="0"/>
              <a:t>BAUER, Stefan. </a:t>
            </a:r>
            <a:r>
              <a:rPr lang="cs-CZ" sz="2400" i="1" dirty="0" err="1"/>
              <a:t>Wikimedia</a:t>
            </a:r>
            <a:r>
              <a:rPr lang="cs-CZ" sz="2400" i="1" dirty="0"/>
              <a:t> </a:t>
            </a:r>
            <a:r>
              <a:rPr lang="cs-CZ" sz="2400" i="1" dirty="0" err="1"/>
              <a:t>Commons</a:t>
            </a:r>
            <a:r>
              <a:rPr lang="cs-CZ" sz="2400" dirty="0"/>
              <a:t> [online]. [cit. 15.4.2013]. Dostupný na WWW: </a:t>
            </a:r>
            <a:r>
              <a:rPr lang="cs-CZ" sz="2400" u="sng" dirty="0">
                <a:hlinkClick r:id="rId3"/>
              </a:rPr>
              <a:t>http://</a:t>
            </a:r>
            <a:r>
              <a:rPr lang="cs-CZ" sz="2400" u="sng" dirty="0" smtClean="0">
                <a:hlinkClick r:id="rId3"/>
              </a:rPr>
              <a:t>en.wikipedia.org/wiki/File:Hradschin_Prag.jpg</a:t>
            </a:r>
            <a:endParaRPr lang="cs-CZ" sz="2400" u="sng" dirty="0" smtClean="0"/>
          </a:p>
          <a:p>
            <a:r>
              <a:rPr lang="cs-CZ" sz="2400" dirty="0"/>
              <a:t>GOUWENAAR. </a:t>
            </a:r>
            <a:r>
              <a:rPr lang="cs-CZ" sz="2400" i="1" dirty="0" err="1"/>
              <a:t>wikipedia</a:t>
            </a:r>
            <a:r>
              <a:rPr lang="cs-CZ" sz="2400" dirty="0"/>
              <a:t> [online]. [cit. 15.4.2013]. Dostupný na WWW: </a:t>
            </a:r>
            <a:r>
              <a:rPr lang="cs-CZ" sz="2400" u="sng" dirty="0">
                <a:hlinkClick r:id="rId4"/>
              </a:rPr>
              <a:t>http://commons.wikimedia.org/wiki/File:Praag_%28met_burcht%29.jpg?uselang=ru</a:t>
            </a:r>
            <a:endParaRPr lang="cs-CZ" sz="2400" dirty="0"/>
          </a:p>
          <a:p>
            <a:r>
              <a:rPr lang="cs-CZ" sz="2400" dirty="0"/>
              <a:t>LUDEK. </a:t>
            </a:r>
            <a:r>
              <a:rPr lang="cs-CZ" sz="2400" i="1" dirty="0" err="1"/>
              <a:t>Wikimedia</a:t>
            </a:r>
            <a:r>
              <a:rPr lang="cs-CZ" sz="2400" i="1" dirty="0"/>
              <a:t> </a:t>
            </a:r>
            <a:r>
              <a:rPr lang="cs-CZ" sz="2400" i="1" dirty="0" err="1"/>
              <a:t>Commons</a:t>
            </a:r>
            <a:r>
              <a:rPr lang="cs-CZ" sz="2400" dirty="0"/>
              <a:t> [online]. [cit. 15.4.2013]. Dostupný na WWW: </a:t>
            </a:r>
            <a:r>
              <a:rPr lang="cs-CZ" sz="2400" u="sng" dirty="0">
                <a:hlinkClick r:id="rId5"/>
              </a:rPr>
              <a:t>http://cs.wikipedia.org/wiki/Soubor:Prazsky_hrad_karluv_most_panorama.jpg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86408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</TotalTime>
  <Words>282</Words>
  <Application>Microsoft Office PowerPoint</Application>
  <PresentationFormat>Předvádění na obrazovce (4:3)</PresentationFormat>
  <Paragraphs>61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 Anotace:</vt:lpstr>
      <vt:lpstr>Procvičování čtení slov na ch Ch. Pracovní list. </vt:lpstr>
      <vt:lpstr>Procvičování čtení slov na ch Ch. Řešení PL.</vt:lpstr>
      <vt:lpstr>Pražský hrad  a Chrám svatého Víta</vt:lpstr>
      <vt:lpstr>Hradčany – pohled z letadla</vt:lpstr>
      <vt:lpstr>Karlův most a řeka Vltava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32</cp:revision>
  <dcterms:created xsi:type="dcterms:W3CDTF">2013-03-25T15:28:02Z</dcterms:created>
  <dcterms:modified xsi:type="dcterms:W3CDTF">2013-05-25T14:07:13Z</dcterms:modified>
</cp:coreProperties>
</file>