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1" r:id="rId5"/>
    <p:sldId id="258" r:id="rId6"/>
    <p:sldId id="266" r:id="rId7"/>
    <p:sldId id="259" r:id="rId8"/>
    <p:sldId id="267" r:id="rId9"/>
    <p:sldId id="260" r:id="rId10"/>
    <p:sldId id="261" r:id="rId11"/>
    <p:sldId id="268" r:id="rId12"/>
    <p:sldId id="262" r:id="rId13"/>
    <p:sldId id="269" r:id="rId14"/>
    <p:sldId id="270" r:id="rId15"/>
    <p:sldId id="263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7F69C82-3D51-4FA5-9A8B-1E1CD595ED7B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D219BCF-4E63-44E3-AB5E-551BAF475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pokladny-systemy.cz/images/63_1.jpg" TargetMode="External"/><Relationship Id="rId3" Type="http://schemas.openxmlformats.org/officeDocument/2006/relationships/hyperlink" Target="http://www.jopos-zlin.cz/obr/pokladny-restauracni-chd-5010r-v.jpg" TargetMode="External"/><Relationship Id="rId7" Type="http://schemas.openxmlformats.org/officeDocument/2006/relationships/hyperlink" Target="http://www.jvm.cz/components/images/oki/archiv/okipos150.jpg" TargetMode="External"/><Relationship Id="rId2" Type="http://schemas.openxmlformats.org/officeDocument/2006/relationships/hyperlink" Target="http://www.ncr-pokladna.cz/userfiles/image/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rs-plzen.cz/upload/683-110521.jpg" TargetMode="External"/><Relationship Id="rId5" Type="http://schemas.openxmlformats.org/officeDocument/2006/relationships/hyperlink" Target="http://www.selva.cz/fotky9800/fotos/selva1.jpg" TargetMode="External"/><Relationship Id="rId4" Type="http://schemas.openxmlformats.org/officeDocument/2006/relationships/hyperlink" Target="http://pokladny-systemy.cz/Pokladni-zasuvky-z42" TargetMode="External"/><Relationship Id="rId9" Type="http://schemas.openxmlformats.org/officeDocument/2006/relationships/hyperlink" Target="http://www.top-bazar.cz/foto/0829092103-prodam-starou-pokladni-kasu-small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089104" cy="1642194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629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225" y="2204863"/>
            <a:ext cx="8083550" cy="4007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846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19872" y="548680"/>
            <a:ext cx="5544616" cy="3096344"/>
          </a:xfrm>
        </p:spPr>
        <p:txBody>
          <a:bodyPr>
            <a:noAutofit/>
          </a:bodyPr>
          <a:lstStyle/>
          <a:p>
            <a:r>
              <a:rPr lang="cs-CZ" sz="6000" dirty="0" smtClean="0"/>
              <a:t>KONTROLNÍ POKLADNY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003322"/>
            <a:ext cx="6912768" cy="13716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A JEJICH VYBAVENÍ</a:t>
            </a:r>
            <a:endParaRPr lang="cs-CZ" sz="4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22265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VYBAVENÍ  POKLADEN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/>
              <a:t>LIŠÍ SE PODLE TYPU A DRUHU</a:t>
            </a:r>
          </a:p>
          <a:p>
            <a:pPr marL="0" indent="0">
              <a:buNone/>
            </a:pPr>
            <a:r>
              <a:rPr lang="cs-CZ" u="sng" dirty="0" smtClean="0"/>
              <a:t>ZÁKLAD TVOŘÍ</a:t>
            </a:r>
            <a:r>
              <a:rPr lang="cs-CZ" dirty="0" smtClean="0"/>
              <a:t>:</a:t>
            </a:r>
          </a:p>
          <a:p>
            <a:r>
              <a:rPr lang="cs-CZ" dirty="0" smtClean="0"/>
              <a:t>ŠEKOVÉ PÁSKY (DOKLAD PRO ZÁKAZNÍKA – STVRZENKA)</a:t>
            </a:r>
          </a:p>
          <a:p>
            <a:r>
              <a:rPr lang="cs-CZ" dirty="0" smtClean="0"/>
              <a:t>KONTROLNÍ PÁSKY – (REGISTR TRŽBY)</a:t>
            </a:r>
          </a:p>
          <a:p>
            <a:r>
              <a:rPr lang="cs-CZ" dirty="0" smtClean="0"/>
              <a:t>ÚHRNNÉ POČITADLO TRŽBY</a:t>
            </a:r>
          </a:p>
          <a:p>
            <a:r>
              <a:rPr lang="cs-CZ" dirty="0" smtClean="0"/>
              <a:t>NULOVÁNÍ</a:t>
            </a:r>
          </a:p>
          <a:p>
            <a:r>
              <a:rPr lang="cs-CZ" dirty="0" smtClean="0"/>
              <a:t>INDIKÁTOR TRŽBY – DISPLEY 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37112"/>
            <a:ext cx="4572000" cy="2023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26912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575F6D"/>
                </a:solidFill>
              </a:rPr>
              <a:t>NEJPOUŽÍVANĚJŠÍ DRUHY POKLADEN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ELEKTROMECHANICKÉ POKLADNY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ELEKTRONICKÉ POKLADY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TERMINÁLOVÉ POKLADNY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POKLADNÍ SYSTÉMY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23736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404664"/>
            <a:ext cx="8208912" cy="6069288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u="sng" dirty="0" smtClean="0"/>
              <a:t>1. ELEKTROMECHANICKÉ  S OBSLUHOU</a:t>
            </a:r>
          </a:p>
          <a:p>
            <a:pPr marL="514350" indent="-514350">
              <a:buAutoNum type="arabicPeriod"/>
            </a:pPr>
            <a:endParaRPr lang="cs-CZ" sz="2800" b="1" i="1" u="sng" dirty="0" smtClean="0"/>
          </a:p>
          <a:p>
            <a:pPr marL="0" indent="0">
              <a:buNone/>
            </a:pPr>
            <a:r>
              <a:rPr lang="cs-CZ" sz="2400" i="1" u="sng" dirty="0" smtClean="0"/>
              <a:t>JSOU VYBAVENY :</a:t>
            </a:r>
          </a:p>
          <a:p>
            <a:pPr>
              <a:buFontTx/>
              <a:buChar char="-"/>
            </a:pPr>
            <a:r>
              <a:rPr lang="cs-CZ" sz="2400" dirty="0" smtClean="0"/>
              <a:t>ČÍSLICOVÝM UKAZATELEM NA STRANĚ ZÁKAZNÍKA </a:t>
            </a:r>
            <a:r>
              <a:rPr lang="cs-CZ" sz="2400" dirty="0" smtClean="0"/>
              <a:t>            I </a:t>
            </a:r>
            <a:r>
              <a:rPr lang="cs-CZ" sz="2400" dirty="0" smtClean="0"/>
              <a:t>NA STRANĚ ÚČTUJÍCÍHO</a:t>
            </a:r>
          </a:p>
          <a:p>
            <a:pPr>
              <a:buFontTx/>
              <a:buChar char="-"/>
            </a:pPr>
            <a:r>
              <a:rPr lang="cs-CZ" sz="2400" dirty="0" smtClean="0"/>
              <a:t>REGISTRAČNÍM POLEM (KLÁVESAMI O 4 AŽ 5 ŘÁDÁCH) URČENÝ K REGISTRACI CENY</a:t>
            </a:r>
          </a:p>
          <a:p>
            <a:pPr>
              <a:buFontTx/>
              <a:buChar char="-"/>
            </a:pPr>
            <a:r>
              <a:rPr lang="cs-CZ" sz="2400" dirty="0" smtClean="0"/>
              <a:t>POČÍTADLEM </a:t>
            </a:r>
            <a:r>
              <a:rPr lang="cs-CZ" sz="2400" dirty="0" smtClean="0"/>
              <a:t>TRŽBY (KONTROLA POKLADNÍ HOTOVOSTI A </a:t>
            </a:r>
            <a:r>
              <a:rPr lang="cs-CZ" sz="2400" dirty="0" smtClean="0"/>
              <a:t>EVIDENCE </a:t>
            </a:r>
            <a:r>
              <a:rPr lang="cs-CZ" sz="2400" dirty="0" smtClean="0"/>
              <a:t>PENĚZ)</a:t>
            </a:r>
          </a:p>
          <a:p>
            <a:pPr>
              <a:buFontTx/>
              <a:buChar char="-"/>
            </a:pPr>
            <a:r>
              <a:rPr lang="cs-CZ" sz="2400" dirty="0" smtClean="0"/>
              <a:t>POČÍTADLEM </a:t>
            </a:r>
            <a:r>
              <a:rPr lang="cs-CZ" sz="2400" dirty="0" smtClean="0"/>
              <a:t>NULOVÁNÍ (UPRAVENO TAK, ABY SE NEDALA NULOVAT </a:t>
            </a:r>
            <a:r>
              <a:rPr lang="cs-CZ" sz="2400" dirty="0" smtClean="0"/>
              <a:t>TRŽBA)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39580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/>
          <a:lstStyle/>
          <a:p>
            <a:r>
              <a:rPr lang="cs-CZ" dirty="0" smtClean="0"/>
              <a:t>ELEKTROMECHANICKÁ POKLADNA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56792"/>
            <a:ext cx="381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3283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712968" cy="6141296"/>
          </a:xfrm>
        </p:spPr>
        <p:txBody>
          <a:bodyPr/>
          <a:lstStyle/>
          <a:p>
            <a:pPr marL="0" indent="0">
              <a:buNone/>
            </a:pPr>
            <a:r>
              <a:rPr lang="cs-CZ" sz="2800" b="1" i="1" u="sng" dirty="0" smtClean="0"/>
              <a:t>2. </a:t>
            </a:r>
            <a:r>
              <a:rPr lang="cs-CZ" sz="2800" b="1" i="1" u="sng" dirty="0" smtClean="0"/>
              <a:t>ELEKTRONICKÉ </a:t>
            </a:r>
            <a:r>
              <a:rPr lang="cs-CZ" sz="2800" b="1" i="1" u="sng" dirty="0" smtClean="0"/>
              <a:t>KONTROLNÍ POKLADNY</a:t>
            </a:r>
          </a:p>
          <a:p>
            <a:pPr marL="0" indent="0">
              <a:buNone/>
            </a:pPr>
            <a:endParaRPr lang="cs-CZ" sz="3200" i="1" u="sng" dirty="0" smtClean="0"/>
          </a:p>
          <a:p>
            <a:pPr marL="0" indent="0">
              <a:buNone/>
            </a:pPr>
            <a:r>
              <a:rPr lang="cs-CZ" sz="2400" i="1" u="sng" dirty="0" smtClean="0"/>
              <a:t>MAJÍ SNADNĚJŠÍ :</a:t>
            </a:r>
          </a:p>
          <a:p>
            <a:pPr>
              <a:buFontTx/>
              <a:buChar char="-"/>
            </a:pPr>
            <a:r>
              <a:rPr lang="cs-CZ" sz="2400" dirty="0" smtClean="0"/>
              <a:t>OVLÁDÁNÍ  </a:t>
            </a:r>
            <a:r>
              <a:rPr lang="cs-CZ" sz="2400" dirty="0" smtClean="0"/>
              <a:t>POČÍTADLA </a:t>
            </a:r>
            <a:r>
              <a:rPr lang="cs-CZ" sz="2400" dirty="0" smtClean="0"/>
              <a:t>ZÁKAZNÍKŮ A </a:t>
            </a:r>
            <a:r>
              <a:rPr lang="cs-CZ" dirty="0"/>
              <a:t> </a:t>
            </a:r>
            <a:r>
              <a:rPr lang="cs-CZ" sz="2400" dirty="0" smtClean="0"/>
              <a:t>JEDNOTLIVÝCH POLOŽEK</a:t>
            </a:r>
          </a:p>
          <a:p>
            <a:pPr>
              <a:buFontTx/>
              <a:buChar char="-"/>
            </a:pPr>
            <a:r>
              <a:rPr lang="cs-CZ" sz="2400" dirty="0" smtClean="0"/>
              <a:t>ZAŘÍZENÍ PRO ODSTRANĚNÍ CHYB A OMYLŮ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MOHOU </a:t>
            </a:r>
            <a:r>
              <a:rPr lang="cs-CZ" sz="2400" dirty="0" smtClean="0"/>
              <a:t>BÝT NAPOJENY PŘÍMO NA </a:t>
            </a:r>
            <a:r>
              <a:rPr lang="cs-CZ" sz="2400" dirty="0" smtClean="0"/>
              <a:t>POČÍTAČ</a:t>
            </a:r>
            <a:endParaRPr lang="cs-CZ" sz="24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POKLADNA SLOUŽÍ JAKO TERMINÁL (TJ. PŘÍDAVNÉ ZAŘÍZENÍ, KTERÉ UMOŽŇUJE PŘÍMÝ STYK ČLOVĚKA </a:t>
            </a:r>
            <a:r>
              <a:rPr lang="cs-CZ" sz="2400" dirty="0" smtClean="0"/>
              <a:t>                S </a:t>
            </a:r>
            <a:r>
              <a:rPr lang="cs-CZ" sz="2400" dirty="0" smtClean="0"/>
              <a:t>POČÍTAČEM)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86707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ELEKTRONICKÁ </a:t>
            </a:r>
            <a:r>
              <a:rPr lang="cs-CZ" dirty="0" smtClean="0"/>
              <a:t>POKLADNA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05565"/>
            <a:ext cx="7467600" cy="4662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134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640960" cy="6141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i="1" u="sng" dirty="0" smtClean="0"/>
              <a:t>3. TERMINÁLOVÉ POKLADNY</a:t>
            </a:r>
          </a:p>
          <a:p>
            <a:pPr marL="0" indent="0">
              <a:buNone/>
            </a:pPr>
            <a:endParaRPr lang="cs-CZ" sz="3200" i="1" u="sng" dirty="0" smtClean="0"/>
          </a:p>
          <a:p>
            <a:pPr>
              <a:buFontTx/>
              <a:buChar char="-"/>
            </a:pPr>
            <a:r>
              <a:rPr lang="cs-CZ" sz="2400" dirty="0" smtClean="0"/>
              <a:t>ODSTRAŇUJÍ </a:t>
            </a:r>
            <a:r>
              <a:rPr lang="cs-CZ" sz="2400" dirty="0" smtClean="0"/>
              <a:t>ŘADU ČINNOSTÍ, KTERÉ MUSEL PROVÁDĚT PRACOVNÍK POKLADNY</a:t>
            </a:r>
          </a:p>
          <a:p>
            <a:pPr>
              <a:buFontTx/>
              <a:buChar char="-"/>
            </a:pPr>
            <a:r>
              <a:rPr lang="cs-CZ" sz="2400" dirty="0" smtClean="0"/>
              <a:t>AUTOMATICKÉ ČTENÍ CEN A </a:t>
            </a:r>
            <a:r>
              <a:rPr lang="cs-CZ" sz="2400" dirty="0" smtClean="0"/>
              <a:t>ZAÚČTOVÁNÍ POMOCÍ ČÁROVÉHO </a:t>
            </a:r>
            <a:r>
              <a:rPr lang="cs-CZ" sz="2400" dirty="0" smtClean="0"/>
              <a:t>KÓDU (EAN)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ZAJIŠŤUJÍ INFORMACE:</a:t>
            </a:r>
          </a:p>
          <a:p>
            <a:pPr>
              <a:buFontTx/>
              <a:buChar char="-"/>
            </a:pPr>
            <a:r>
              <a:rPr lang="cs-CZ" sz="2400" dirty="0" smtClean="0"/>
              <a:t>O OBRATU KDYKOLI A ZA JAKÉKOLI ODDĚLENÍ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r>
              <a:rPr lang="cs-CZ" sz="2400" dirty="0" smtClean="0"/>
              <a:t>O ROZBORU DENNÍCH OBRATŮ PODLE JEDNOTLIVÝCH DRUHŮ ZBOŽÍ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pPr>
              <a:buFontTx/>
              <a:buChar char="-"/>
            </a:pPr>
            <a:r>
              <a:rPr lang="cs-CZ" sz="2400" dirty="0" smtClean="0"/>
              <a:t>O PRODEJI ZA HOTOVÉ I NA ÚVĚR, STRAVENKAMI, CIZÍ MĚNOU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71282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48680"/>
            <a:ext cx="7467600" cy="5925272"/>
          </a:xfrm>
        </p:spPr>
        <p:txBody>
          <a:bodyPr/>
          <a:lstStyle/>
          <a:p>
            <a:pPr marL="0" indent="0">
              <a:buNone/>
            </a:pPr>
            <a:r>
              <a:rPr lang="cs-CZ" sz="3200" b="1" i="1" u="sng" dirty="0" smtClean="0"/>
              <a:t>TISKÁRNA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  JE SOUČÁSTÍ </a:t>
            </a:r>
            <a:r>
              <a:rPr lang="cs-CZ" i="1" dirty="0" smtClean="0"/>
              <a:t>TERMINÁLOVÉ POKLADNY </a:t>
            </a:r>
            <a:endParaRPr lang="cs-CZ" b="1" i="1" dirty="0" smtClean="0"/>
          </a:p>
          <a:p>
            <a:pPr>
              <a:buFontTx/>
              <a:buChar char="-"/>
            </a:pPr>
            <a:r>
              <a:rPr lang="cs-CZ" sz="2400" dirty="0" smtClean="0"/>
              <a:t>JE PŘIPOJENA K POKLADNĚ</a:t>
            </a:r>
          </a:p>
          <a:p>
            <a:pPr>
              <a:buFontTx/>
              <a:buChar char="-"/>
            </a:pPr>
            <a:r>
              <a:rPr lang="cs-CZ" sz="2400" dirty="0" smtClean="0"/>
              <a:t>TISKNE POKLADNÍ BLOK PRO KONTROLU ZÁKAZNÍKA A PŘÍPADNÉ REKLAMACE </a:t>
            </a:r>
            <a:endParaRPr lang="cs-CZ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1413" y="4077072"/>
            <a:ext cx="17811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8435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pPr algn="ctr"/>
            <a:r>
              <a:rPr lang="cs-CZ" dirty="0" smtClean="0"/>
              <a:t>TERMINÁLOVÁ POKLADNA</a:t>
            </a:r>
            <a:endParaRPr lang="cs-CZ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42372"/>
            <a:ext cx="6324600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123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0"/>
            <a:ext cx="8640960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b="1" i="1" u="sng" dirty="0" smtClean="0"/>
              <a:t>POKLADNÍ SYSTÉMY</a:t>
            </a:r>
          </a:p>
          <a:p>
            <a:pPr marL="0" indent="0">
              <a:buNone/>
            </a:pPr>
            <a:endParaRPr lang="cs-CZ" i="1" u="sng" dirty="0" smtClean="0"/>
          </a:p>
          <a:p>
            <a:pPr marL="0" indent="0">
              <a:buNone/>
            </a:pPr>
            <a:r>
              <a:rPr lang="cs-CZ" dirty="0" smtClean="0"/>
              <a:t>SKLÁDAJÍ SE Z  MONITORU, DYSPLEYE, TISKÁRNY, ZÁSUVKY NA PENÍZE, KLÁVESNICE, SCENERU.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b="1" i="1" u="sng" dirty="0" smtClean="0"/>
              <a:t>VÝHODY OPROTI </a:t>
            </a:r>
            <a:r>
              <a:rPr lang="cs-CZ" sz="2400" b="1" i="1" u="sng" dirty="0" smtClean="0"/>
              <a:t>PŘEDEŠLÝM </a:t>
            </a:r>
            <a:r>
              <a:rPr lang="cs-CZ" sz="2400" b="1" i="1" u="sng" dirty="0" smtClean="0"/>
              <a:t>POKLADNÁM:</a:t>
            </a:r>
          </a:p>
          <a:p>
            <a:pPr>
              <a:buFontTx/>
              <a:buChar char="-"/>
            </a:pPr>
            <a:r>
              <a:rPr lang="cs-CZ" sz="2400" dirty="0" smtClean="0"/>
              <a:t>RYCHLEJŠÍ ODBAVENÍ U POKLADNY</a:t>
            </a:r>
          </a:p>
          <a:p>
            <a:pPr>
              <a:buFontTx/>
              <a:buChar char="-"/>
            </a:pPr>
            <a:r>
              <a:rPr lang="cs-CZ" sz="2400" dirty="0" smtClean="0"/>
              <a:t>RYCHLÉ ZAŠKOLENÍ NOVÝCH POKLADNÍCH</a:t>
            </a:r>
          </a:p>
          <a:p>
            <a:pPr>
              <a:buFontTx/>
              <a:buChar char="-"/>
            </a:pPr>
            <a:r>
              <a:rPr lang="cs-CZ" sz="2400" dirty="0" smtClean="0"/>
              <a:t>ODSTRAŇUJÍ </a:t>
            </a:r>
            <a:r>
              <a:rPr lang="cs-CZ" sz="2400" dirty="0" smtClean="0"/>
              <a:t>CHYBY (CHYBNÉ BLOKOVÁNÍ CENY)</a:t>
            </a:r>
          </a:p>
          <a:p>
            <a:pPr>
              <a:buFontTx/>
              <a:buChar char="-"/>
            </a:pPr>
            <a:r>
              <a:rPr lang="cs-CZ" sz="2400" dirty="0" smtClean="0"/>
              <a:t>SNIŽUJÍ NEBEZPEČÍ KLAMÁNÍ ZÁKAZNÍKA</a:t>
            </a:r>
          </a:p>
          <a:p>
            <a:pPr>
              <a:buFontTx/>
              <a:buChar char="-"/>
            </a:pPr>
            <a:r>
              <a:rPr lang="cs-CZ" sz="2400" dirty="0" smtClean="0"/>
              <a:t>UMOŽŇUJÍ TRVALOU  A PRŮBĚŽNOU KONTROLU </a:t>
            </a:r>
            <a:r>
              <a:rPr lang="cs-CZ" sz="2400" dirty="0" smtClean="0"/>
              <a:t>                      A </a:t>
            </a:r>
            <a:r>
              <a:rPr lang="cs-CZ" sz="2400" dirty="0" smtClean="0"/>
              <a:t>EVIDENCI ZÁSOB</a:t>
            </a:r>
          </a:p>
          <a:p>
            <a:pPr>
              <a:buFontTx/>
              <a:buChar char="-"/>
            </a:pPr>
            <a:r>
              <a:rPr lang="cs-CZ" sz="2400" dirty="0" smtClean="0"/>
              <a:t>AUTOMATICKÉ ÚČETNICTVÍ</a:t>
            </a:r>
          </a:p>
          <a:p>
            <a:pPr>
              <a:buFontTx/>
              <a:buChar char="-"/>
            </a:pPr>
            <a:r>
              <a:rPr lang="cs-CZ" sz="2400" dirty="0" smtClean="0"/>
              <a:t>URYCHLUJÍ INVENTARIZACI ZÁSOB</a:t>
            </a:r>
          </a:p>
          <a:p>
            <a:pPr>
              <a:buFontTx/>
              <a:buChar char="-"/>
            </a:pPr>
            <a:r>
              <a:rPr lang="cs-CZ" sz="2400" dirty="0" smtClean="0"/>
              <a:t>CHRÁNÍ PROTI KRÁDEŽÍM (POUŽITÍ BEZPEČNOSTNÍCH ETIKET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509204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dirty="0" smtClean="0"/>
              <a:t>POKLADNÍ SYSTÉMY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80692"/>
            <a:ext cx="5629275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3705225" cy="277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32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OPAKOVÁNÍ: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7467600" cy="484515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Co tvoří základní vybavení pokladny?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Jaké pokladny se používají v obchodech?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Jaká je výhoda pokladního systému?</a:t>
            </a:r>
          </a:p>
          <a:p>
            <a:pPr marL="457200" indent="-457200">
              <a:buFont typeface="+mj-lt"/>
              <a:buAutoNum type="arabicPeriod"/>
            </a:pPr>
            <a:endParaRPr lang="cs-CZ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Proč je důležitá tiskárna pokladního bloku?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06044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568952" cy="4873752"/>
          </a:xfrm>
        </p:spPr>
        <p:txBody>
          <a:bodyPr>
            <a:norm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Odborná učebnice: Mojmír Novotný, OBCHODNÍ PROVOZ pro střední odborná učiliště, vydalo nakladatelství učebnic FORTUNA v roce 2005, ISBN 80-7168-845-2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www.ncr-pokladna.cz/userfiles/image/B.jpg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www.jopos-zlin.cz/obr/pokladny-restauracni-chd-5010r-v.jpg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pokladny-systemy.cz/Pokladni-zasuvky-z42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www.selva.cz/fotky9800/fotos/selva1.jpg</a:t>
            </a:r>
            <a:endParaRPr lang="cs-CZ" sz="2000" dirty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www.pors-plzen.cz/upload/683-110521.jpg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www.jvm.cz/components/images/oki/archiv/okipos150.jpg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pokladny-systemy.cz/images/63_1.jpg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</a:t>
            </a:r>
            <a:r>
              <a:rPr lang="cs-CZ" sz="2000" dirty="0" smtClean="0">
                <a:hlinkClick r:id="rId9"/>
              </a:rPr>
              <a:t>www.top-bazar.cz/foto/0829092103-prodam-starou-pokladni-kasu-small.jpg</a:t>
            </a:r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7376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21498518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281</TotalTime>
  <Words>376</Words>
  <Application>Microsoft Office PowerPoint</Application>
  <PresentationFormat>Předvádění na obrazovce (4:3)</PresentationFormat>
  <Paragraphs>88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Střední průmyslová škola a Střední odborná škola gastronomie a služeb, Most, příspěvková organizace </vt:lpstr>
      <vt:lpstr>KONTROLNÍ POKLADNY</vt:lpstr>
      <vt:lpstr>VYBAVENÍ  POKLADEN</vt:lpstr>
      <vt:lpstr>NEJPOUŽÍVANĚJŠÍ DRUHY POKLADEN</vt:lpstr>
      <vt:lpstr>Snímek 5</vt:lpstr>
      <vt:lpstr>ELEKTROMECHANICKÁ POKLADNA</vt:lpstr>
      <vt:lpstr>Snímek 7</vt:lpstr>
      <vt:lpstr>ELEKTRONICKÁ POKLADNA</vt:lpstr>
      <vt:lpstr>Snímek 9</vt:lpstr>
      <vt:lpstr>Snímek 10</vt:lpstr>
      <vt:lpstr>TERMINÁLOVÁ POKLADNA</vt:lpstr>
      <vt:lpstr>Snímek 12</vt:lpstr>
      <vt:lpstr>POKLADNÍ SYSTÉMY</vt:lpstr>
      <vt:lpstr>OPAKOVÁNÍ:</vt:lpstr>
      <vt:lpstr>ZDROJE:</vt:lpstr>
      <vt:lpstr>KONEC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POKLADNY</dc:title>
  <dc:creator>Kabinet VT</dc:creator>
  <cp:lastModifiedBy>Dum</cp:lastModifiedBy>
  <cp:revision>19</cp:revision>
  <dcterms:created xsi:type="dcterms:W3CDTF">2013-05-23T06:00:55Z</dcterms:created>
  <dcterms:modified xsi:type="dcterms:W3CDTF">2013-05-25T14:19:23Z</dcterms:modified>
</cp:coreProperties>
</file>