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583B77-109D-48FA-BDA7-623CF4BDA2C4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A7F9F-238D-4143-9542-0A2CBD3388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B708F-46C3-4AFC-8B78-596093AE7188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8A363-6390-45EC-B7F0-9A63D3BD0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E6C9A-E6CF-40DD-8010-6019A0C50379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0DB8E-4D0C-4867-8F11-7F709AEDE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070474-50D5-45DE-AD54-A1DB52EB66A3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DBEFDF-34A4-4489-A35A-1E506B961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A6A4E-A0C3-41CD-8855-3A8E99D1C9CE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20F88-0AFD-4B21-8755-AA70B22A1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D46DB-FE7C-4832-8339-11C5CCCE5182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85FE7E-ED81-4573-9A2A-DBE70CA5D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4879A-0BCD-4559-9119-4E935CF7D79F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5D48D-F29E-44A9-A6CA-445EE7F2A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A573D-7C96-4E5F-974F-226480535740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8B2FA-FF3A-481F-8EEB-A37295B3A2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62B8C-7B41-4AC2-9529-371E46A95102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D9321-066D-474D-A051-88F4298C6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D4628-5ACA-4145-873A-C8838457D8F7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AF51C-BAD7-4C58-9981-5DFB434F0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7A704-6820-407C-99D8-F364EFB627DF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00AE82-E3EA-4F66-B690-D35EABB45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77036B-7B02-4A65-BAD7-285B7E2F53AF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FDB0D98-13D7-4D8F-AEB4-C7F5525E4F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9.wmf"/><Relationship Id="rId7" Type="http://schemas.openxmlformats.org/officeDocument/2006/relationships/image" Target="../media/image12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p%C3%ADvaj%C3%ADc%C3%AD_font%C3%A1na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okres Trutnov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Datum:  		duben 2013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Název: 		VY_12_INOVACE_1.2.1_ ČJ1,2_24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Téma:		Hláska a písmeno f </a:t>
            </a:r>
            <a:r>
              <a:rPr lang="cs-CZ" sz="2800" dirty="0" err="1" smtClean="0"/>
              <a:t>F</a:t>
            </a:r>
            <a:r>
              <a:rPr lang="cs-CZ" sz="2800" dirty="0" smtClean="0"/>
              <a:t>. Popis práce.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Ročník:		1. – 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Číslo projektu:	CZ.1.07/1.4.00/21.3068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</p:txBody>
      </p:sp>
      <p:pic>
        <p:nvPicPr>
          <p:cNvPr id="13315" name="Zástupný symbol pro obsah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52705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731837"/>
          </a:xfrm>
        </p:spPr>
        <p:txBody>
          <a:bodyPr/>
          <a:lstStyle/>
          <a:p>
            <a:pPr algn="l"/>
            <a:r>
              <a:rPr lang="cs-CZ" sz="2400" smtClean="0"/>
              <a:t>	</a:t>
            </a:r>
            <a:r>
              <a:rPr lang="cs-CZ" sz="280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7931150" cy="5073650"/>
          </a:xfrm>
        </p:spPr>
        <p:txBody>
          <a:bodyPr rtlCol="0">
            <a:normAutofit/>
          </a:bodyPr>
          <a:lstStyle/>
          <a:p>
            <a:pPr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V úvodu tohoto pracovního listu jsou slova na procvičení čtení písmene f </a:t>
            </a:r>
            <a:r>
              <a:rPr lang="cs-CZ" sz="2400" dirty="0" err="1" smtClean="0"/>
              <a:t>F</a:t>
            </a:r>
            <a:r>
              <a:rPr lang="cs-CZ" sz="2400" dirty="0" smtClean="0"/>
              <a:t>. Potom následuje jednoduchý naučný text z oblasti přírody a popis postupu práce.</a:t>
            </a:r>
          </a:p>
          <a:p>
            <a:pPr marL="0" indent="0"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Procvič si čtení slov. Při dalším čtení se dozvíš něco o fazolích a o hrášku.  V další části je popsaný postup práce pro vysévání této zeleniny. Přečti si postup práce a potom ho zkus podle obrázků říkat  zpaměti vlastními slovy.</a:t>
            </a:r>
          </a:p>
          <a:p>
            <a:pPr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Pomůcky: Různá semena fazolí nebo hrášku, květináč a zemina.</a:t>
            </a:r>
          </a:p>
          <a:p>
            <a:pPr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  <a:p>
            <a:pPr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V poslední části se tento materiál věnuje slovu fontána.</a:t>
            </a:r>
          </a:p>
          <a:p>
            <a:pPr algn="just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490537"/>
          </a:xfrm>
        </p:spPr>
        <p:txBody>
          <a:bodyPr/>
          <a:lstStyle/>
          <a:p>
            <a:r>
              <a:rPr lang="cs-CZ" sz="2400" smtClean="0"/>
              <a:t>Procvičování čtení slov s písmenem f, F. Pracovní list.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11163" y="692150"/>
            <a:ext cx="792003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 Rozečti se na následujících slovech. Ptej se, pokud něčemu nerozumíš.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28625" y="1044575"/>
            <a:ext cx="8531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</a:rPr>
              <a:t>Filip 	     Ferda	Franta	      fučí	  fičí		fouká</a:t>
            </a:r>
          </a:p>
          <a:p>
            <a:r>
              <a:rPr lang="cs-CZ" sz="2400">
                <a:latin typeface="Times New Roman" pitchFamily="18" charset="0"/>
              </a:rPr>
              <a:t>hafan	     film	  	fůra	      fazole	  fontána	fenka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6" descr="C:\Users\Hana\AppData\Local\Microsoft\Windows\Temporary Internet Files\Content.IE5\8QD3VPXL\MC900331428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2349500"/>
            <a:ext cx="1119188" cy="1223963"/>
          </a:xfrm>
        </p:spPr>
      </p:pic>
      <p:pic>
        <p:nvPicPr>
          <p:cNvPr id="7" name="Picture 9" descr="C:\Users\Hana\AppData\Local\Microsoft\Windows\Temporary Internet Files\Content.IE5\7C1KYFX3\MC9000363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3689350"/>
            <a:ext cx="790575" cy="111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0" descr="C:\Users\Hana\AppData\Local\Microsoft\Windows\Temporary Internet Files\Content.IE5\ZRLIDS1G\MC9004108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5" y="5013325"/>
            <a:ext cx="995363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268538" y="2411413"/>
            <a:ext cx="5040312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Times New Roman" pitchFamily="18" charset="0"/>
              </a:rPr>
              <a:t>Fazole</a:t>
            </a:r>
          </a:p>
          <a:p>
            <a:endParaRPr lang="cs-CZ" sz="2400" b="1">
              <a:latin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</a:rPr>
              <a:t>Filip  seje  fazolky  do  kořenáče.</a:t>
            </a:r>
          </a:p>
          <a:p>
            <a:r>
              <a:rPr lang="cs-CZ" sz="2400">
                <a:latin typeface="Times New Roman" pitchFamily="18" charset="0"/>
              </a:rPr>
              <a:t>Říká si: „ Fazolky vyklíčí  a  pokvetou.</a:t>
            </a:r>
          </a:p>
          <a:p>
            <a:r>
              <a:rPr lang="cs-CZ" sz="2400">
                <a:latin typeface="Times New Roman" pitchFamily="18" charset="0"/>
              </a:rPr>
              <a:t>Potom  budou  mít nové  lusky.“</a:t>
            </a:r>
          </a:p>
          <a:p>
            <a:r>
              <a:rPr lang="cs-CZ" sz="2400">
                <a:latin typeface="Times New Roman" pitchFamily="18" charset="0"/>
              </a:rPr>
              <a:t>Lusky  dají  další  fazolky.</a:t>
            </a:r>
          </a:p>
          <a:p>
            <a:endParaRPr lang="cs-CZ" sz="2400">
              <a:latin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</a:rPr>
              <a:t>Podobná  zelenina  je  hrášek.</a:t>
            </a:r>
          </a:p>
          <a:p>
            <a:r>
              <a:rPr lang="cs-CZ" sz="2400">
                <a:latin typeface="Times New Roman" pitchFamily="18" charset="0"/>
              </a:rPr>
              <a:t>Říkáme jim  luskoviny  a  jsou  zdravé.</a:t>
            </a:r>
          </a:p>
          <a:p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Hana\AppData\Local\Microsoft\Windows\Temporary Internet Files\Content.IE5\O8PYBGKM\MC90033610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16813" y="4926013"/>
            <a:ext cx="871537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 descr="C:\Users\Hana\AppData\Local\Microsoft\Windows\Temporary Internet Files\Content.IE5\K69VQYQ2\MC90008945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429500" y="2070100"/>
            <a:ext cx="1208088" cy="115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516813" y="3140075"/>
            <a:ext cx="1158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  <a:cs typeface="Times New Roman" pitchFamily="18" charset="0"/>
              </a:rPr>
              <a:t> fůra listí (hromada)</a:t>
            </a:r>
          </a:p>
        </p:txBody>
      </p:sp>
      <p:pic>
        <p:nvPicPr>
          <p:cNvPr id="13" name="Picture 3" descr="C:\Users\Hana\AppData\Local\Microsoft\Windows\Temporary Internet Files\Content.IE5\TKF9H1P3\MC90033541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64163" y="2449513"/>
            <a:ext cx="803275" cy="77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395288" y="188913"/>
            <a:ext cx="8229600" cy="561975"/>
          </a:xfrm>
        </p:spPr>
        <p:txBody>
          <a:bodyPr/>
          <a:lstStyle/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Jak sejeme fazole nebo hrášek. Postup práce.</a:t>
            </a:r>
          </a:p>
        </p:txBody>
      </p:sp>
      <p:pic>
        <p:nvPicPr>
          <p:cNvPr id="4" name="Picture 2" descr="C:\Users\Hana\AppData\Local\Microsoft\Windows\Temporary Internet Files\Content.IE5\O8PYBGKM\MC900240257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28638" y="1500188"/>
            <a:ext cx="1008062" cy="863600"/>
          </a:xfrm>
        </p:spPr>
      </p:pic>
      <p:pic>
        <p:nvPicPr>
          <p:cNvPr id="5" name="Picture 6" descr="C:\Users\Hana\AppData\Local\Microsoft\Windows\Temporary Internet Files\Content.IE5\O629NFU8\MC9003383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2908300"/>
            <a:ext cx="1435100" cy="162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C:\Users\Hana\AppData\Local\Microsoft\Windows\Temporary Internet Files\Content.IE5\7C1KYFX3\MC90027933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7513" y="5097463"/>
            <a:ext cx="1628775" cy="131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Hana\AppData\Local\Microsoft\Windows\Temporary Internet Files\Content.IE5\TKF9H1P3\MC90033541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46288" y="5322888"/>
            <a:ext cx="1154112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C:\Users\Hana\AppData\Local\Microsoft\Windows\Temporary Internet Files\Content.IE5\7C1KYFX3\MC90033840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19925" y="4059238"/>
            <a:ext cx="1624013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Hana\AppData\Local\Microsoft\Windows\Temporary Internet Files\Content.IE5\O629NFU8\MC90033599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595438" y="1250950"/>
            <a:ext cx="1050925" cy="121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" descr="C:\Users\Hana\AppData\Local\Microsoft\Windows\Temporary Internet Files\Content.IE5\R9XYZ99P\MC90025081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1188" y="836613"/>
            <a:ext cx="842962" cy="66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3" name="TextovéPole 9"/>
          <p:cNvSpPr txBox="1">
            <a:spLocks noChangeArrowheads="1"/>
          </p:cNvSpPr>
          <p:nvPr/>
        </p:nvSpPr>
        <p:spPr bwMode="auto">
          <a:xfrm>
            <a:off x="3059113" y="1093788"/>
            <a:ext cx="558482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	Připravíme si kořenáč s miskou, hlínu, semena a konvičku s vodou. 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	Do kořenáče nasypeme hlínu. Do středu do jamky vložíme semínko fazole nebo hrášku. Zahrneme hlínou a zalijeme. </a:t>
            </a:r>
          </a:p>
        </p:txBody>
      </p:sp>
      <p:sp>
        <p:nvSpPr>
          <p:cNvPr id="16394" name="TextovéPole 10"/>
          <p:cNvSpPr txBox="1">
            <a:spLocks noChangeArrowheads="1"/>
          </p:cNvSpPr>
          <p:nvPr/>
        </p:nvSpPr>
        <p:spPr bwMode="auto">
          <a:xfrm>
            <a:off x="3059113" y="3252788"/>
            <a:ext cx="4105275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	Kořenáč postavíme na okno. Každý den trochu zaléváme a čekáme, až semínko vyklíčí. Nejprve se objeví dva lístečky. Po čase další a další. </a:t>
            </a:r>
          </a:p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Je radost pozorovat každý den, jak rostlinka prospívá.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4191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je to fontána?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Hana\AppData\Local\Microsoft\Windows\Temporary Internet Files\Content.IE5\O8PYBGKM\MP9004033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707904" y="4376499"/>
            <a:ext cx="2957010" cy="20634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1028" name="Picture 4" descr="C:\Users\Hana\AppData\Local\Microsoft\Windows\Temporary Internet Files\Content.IE5\JDHMGB1G\MP9004226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45399" y="764704"/>
            <a:ext cx="2071092" cy="31051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825734" y="1556792"/>
            <a:ext cx="2069976" cy="310496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43213" y="1052513"/>
            <a:ext cx="3600450" cy="310515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Fontána je ozdobná kamenná nebo kovová kašna s tekoucí či stříkající vodou.  Součástí fontány bývá často vodotrysk nebo kaskáda tekoucí vody. Vidět je můžeme na náměstích,        v zámeckých zahradách nebo          v parcích. Původně sloužily fontány jako zásobárna vody.</a:t>
            </a:r>
          </a:p>
        </p:txBody>
      </p:sp>
      <p:pic>
        <p:nvPicPr>
          <p:cNvPr id="1033" name="Picture 9" descr="C:\Users\Hana\AppData\Local\Microsoft\Windows\Temporary Internet Files\Content.IE5\R9XYZ99P\MP9004253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67544" y="4355957"/>
            <a:ext cx="2853317" cy="20779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26250" y="4867275"/>
            <a:ext cx="2070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Zpívající  fontána  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v Praze z roku 1588.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     Použitý materiál: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smtClean="0">
                <a:latin typeface="Arial" charset="0"/>
                <a:hlinkClick r:id="rId2"/>
              </a:rPr>
              <a:t>www.office.microsoft.com</a:t>
            </a:r>
            <a:endParaRPr lang="cs-CZ" sz="2400" smtClean="0">
              <a:latin typeface="Arial" charset="0"/>
            </a:endParaRPr>
          </a:p>
          <a:p>
            <a:endParaRPr lang="cs-CZ" sz="2400" smtClean="0"/>
          </a:p>
          <a:p>
            <a:r>
              <a:rPr lang="cs-CZ" sz="2400" smtClean="0"/>
              <a:t>Zpívající fontána v Praze : PRAZAK. </a:t>
            </a:r>
            <a:r>
              <a:rPr lang="cs-CZ" sz="2400" i="1" smtClean="0"/>
              <a:t>Wikimedia Commons</a:t>
            </a:r>
            <a:r>
              <a:rPr lang="cs-CZ" sz="2400" smtClean="0"/>
              <a:t> [online]. [cit. 29.4.2013]. Dostupný na WWW: </a:t>
            </a:r>
            <a:r>
              <a:rPr lang="cs-CZ" sz="2400" u="sng" smtClean="0">
                <a:hlinkClick r:id="rId3"/>
              </a:rPr>
              <a:t>http://cs.wikipedia.org/wiki/Soubor:Zp%C3%ADvaj%C3%ADc%C3%AD_font%C3%A1na</a:t>
            </a:r>
            <a:r>
              <a:rPr lang="cs-CZ" sz="2400" smtClean="0">
                <a:hlinkClick r:id="rId3"/>
              </a:rPr>
              <a:t>.jpg</a:t>
            </a:r>
            <a:endParaRPr lang="cs-CZ" sz="2400" smtClean="0"/>
          </a:p>
          <a:p>
            <a:pPr>
              <a:buFont typeface="Arial" charset="0"/>
              <a:buNone/>
            </a:pPr>
            <a:endParaRPr lang="cs-CZ" sz="2400" smtClean="0"/>
          </a:p>
          <a:p>
            <a:pPr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319</Words>
  <Application>Microsoft Office PowerPoint</Application>
  <PresentationFormat>On-screen Show (4:3)</PresentationFormat>
  <Paragraphs>46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Times New Roman</vt:lpstr>
      <vt:lpstr>Motiv systému Office</vt:lpstr>
      <vt:lpstr>Snímek 1</vt:lpstr>
      <vt:lpstr> Anotace:</vt:lpstr>
      <vt:lpstr>Procvičování čtení slov s písmenem f, F. Pracovní list.</vt:lpstr>
      <vt:lpstr>Jak sejeme fazole nebo hrášek. Postup práce.</vt:lpstr>
      <vt:lpstr>Co je to fontána?</vt:lpstr>
      <vt:lpstr>    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16</cp:revision>
  <dcterms:created xsi:type="dcterms:W3CDTF">2013-04-21T14:28:20Z</dcterms:created>
  <dcterms:modified xsi:type="dcterms:W3CDTF">2013-05-25T18:26:18Z</dcterms:modified>
</cp:coreProperties>
</file>