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8" r:id="rId10"/>
    <p:sldId id="267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666D"/>
    <a:srgbClr val="764663"/>
    <a:srgbClr val="865C62"/>
    <a:srgbClr val="BD9FA3"/>
    <a:srgbClr val="ECB2E1"/>
    <a:srgbClr val="666699"/>
    <a:srgbClr val="CC3399"/>
    <a:srgbClr val="FF9999"/>
    <a:srgbClr val="FF99FF"/>
    <a:srgbClr val="6600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baseline="0" dirty="0" smtClean="0"/>
            <a:t>VY_52_INOVACE_01_F+Z_13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800" dirty="0" smtClean="0"/>
            <a:t>Základní škola Uherský Ostroh, okres Uherské Hradiště, příspěvková organizace</a:t>
          </a:r>
          <a:endParaRPr lang="cs-CZ" sz="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+mn-lt"/>
            </a:rPr>
            <a:t>AUTOR: RNDr. Ivana </a:t>
          </a:r>
          <a:r>
            <a:rPr lang="cs-CZ" sz="2000" dirty="0" err="1" smtClean="0">
              <a:latin typeface="+mn-lt"/>
            </a:rPr>
            <a:t>Bělohradová</a:t>
          </a:r>
          <a:endParaRPr lang="cs-CZ" sz="2000" dirty="0">
            <a:latin typeface="+mn-lt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6.B - Hmotnost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dirty="0" smtClean="0"/>
            <a:t>: CZ.1.07/1.4.00/21.1616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accent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chemeClr val="bg2">
            <a:lumMod val="90000"/>
            <a:lumOff val="10000"/>
          </a:schemeClr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accent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bg2">
            <a:lumMod val="90000"/>
            <a:lumOff val="10000"/>
          </a:schemeClr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accent2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7466DB-1603-4387-A223-6E177BF7A339}" type="presOf" srcId="{D1B46980-6531-4606-95E6-44980827E919}" destId="{2BE915AB-18AA-4053-B92C-3BFC9ED204BB}" srcOrd="1" destOrd="0" presId="urn:microsoft.com/office/officeart/2005/8/layout/target3"/>
    <dgm:cxn modelId="{84C84836-0F2A-4AA1-BD1F-D934BCA7C8E3}" type="presOf" srcId="{757F3AB3-0718-4624-B441-E567A8F0AB56}" destId="{333A1088-737F-45CB-B68E-254E46348037}" srcOrd="0" destOrd="0" presId="urn:microsoft.com/office/officeart/2005/8/layout/target3"/>
    <dgm:cxn modelId="{E1A0FAFE-F4AE-4484-BAA3-FDCA5D2C0AC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5AD078-1DA9-4405-A612-35BBCBC6AC8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D64EF9B-6F3F-4566-8DBF-44CA4BDD0CD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41F5E3D-51D1-449A-9996-AA6C981BFECA}" type="presOf" srcId="{B651F6E3-6281-48DB-9319-2AEAFDAE7572}" destId="{6BB5E863-4638-4E1D-BFDE-399D028AC4ED}" srcOrd="1" destOrd="0" presId="urn:microsoft.com/office/officeart/2005/8/layout/target3"/>
    <dgm:cxn modelId="{5E34820F-B25A-4CE2-87E5-6498368EBFE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89BD8A-9F8D-45BD-B6EB-1D4C50917121}" type="presOf" srcId="{4C35D32F-0EAB-4CD7-82EE-45574DC2A586}" destId="{8BEBB6EC-1DAA-4CAC-8A25-BC0FCBD5DBD5}" srcOrd="0" destOrd="0" presId="urn:microsoft.com/office/officeart/2005/8/layout/target3"/>
    <dgm:cxn modelId="{EC679FBD-84F4-4440-8AEA-0A8F39C88550}" type="presOf" srcId="{D1B46980-6531-4606-95E6-44980827E919}" destId="{6140AFEC-043D-4C43-A2F9-D0F5331DF3A3}" srcOrd="0" destOrd="0" presId="urn:microsoft.com/office/officeart/2005/8/layout/target3"/>
    <dgm:cxn modelId="{9193BC1E-C604-4667-A00D-108623D25949}" type="presOf" srcId="{B651F6E3-6281-48DB-9319-2AEAFDAE7572}" destId="{619D679B-A015-4ECF-8348-D1034C574F40}" srcOrd="0" destOrd="0" presId="urn:microsoft.com/office/officeart/2005/8/layout/target3"/>
    <dgm:cxn modelId="{78043A32-5102-4BFA-9F33-2262955DDFF2}" type="presOf" srcId="{D8197B8C-B260-4A16-BDF4-0947B075E274}" destId="{25B08C86-7E15-44DC-BE7F-FFB55DD49D12}" srcOrd="0" destOrd="0" presId="urn:microsoft.com/office/officeart/2005/8/layout/target3"/>
    <dgm:cxn modelId="{524851B1-29E3-4C56-88C1-DF82CACFE135}" type="presParOf" srcId="{333A1088-737F-45CB-B68E-254E46348037}" destId="{F5ABB229-8D3B-4694-996A-96F23CF14429}" srcOrd="0" destOrd="0" presId="urn:microsoft.com/office/officeart/2005/8/layout/target3"/>
    <dgm:cxn modelId="{2F8990D7-A6AD-4509-B1A6-C96DDF2AA644}" type="presParOf" srcId="{333A1088-737F-45CB-B68E-254E46348037}" destId="{F41139FD-01EE-4571-8B17-4FB00FC51163}" srcOrd="1" destOrd="0" presId="urn:microsoft.com/office/officeart/2005/8/layout/target3"/>
    <dgm:cxn modelId="{B1462777-4488-4FB6-85CB-A6B3A104A8F2}" type="presParOf" srcId="{333A1088-737F-45CB-B68E-254E46348037}" destId="{D005CE8C-CC26-4C3E-AC11-E15060ECD759}" srcOrd="2" destOrd="0" presId="urn:microsoft.com/office/officeart/2005/8/layout/target3"/>
    <dgm:cxn modelId="{7778D20F-8E93-4F63-A179-1F6C455C5B47}" type="presParOf" srcId="{333A1088-737F-45CB-B68E-254E46348037}" destId="{2C702D82-9B77-49B7-9568-BB8EB47C3372}" srcOrd="3" destOrd="0" presId="urn:microsoft.com/office/officeart/2005/8/layout/target3"/>
    <dgm:cxn modelId="{4D1012C4-CEB7-4D1A-895F-02E631693EA1}" type="presParOf" srcId="{333A1088-737F-45CB-B68E-254E46348037}" destId="{A52A0455-90FF-4808-ABD0-F02540D31D5A}" srcOrd="4" destOrd="0" presId="urn:microsoft.com/office/officeart/2005/8/layout/target3"/>
    <dgm:cxn modelId="{60C1E5C5-3DA4-40CC-A66E-30E8A7368F15}" type="presParOf" srcId="{333A1088-737F-45CB-B68E-254E46348037}" destId="{6140AFEC-043D-4C43-A2F9-D0F5331DF3A3}" srcOrd="5" destOrd="0" presId="urn:microsoft.com/office/officeart/2005/8/layout/target3"/>
    <dgm:cxn modelId="{09BF8434-0495-4CAF-AA71-73601C1EE3E6}" type="presParOf" srcId="{333A1088-737F-45CB-B68E-254E46348037}" destId="{9358AC05-5D7D-4327-9F80-1AD486AEA664}" srcOrd="6" destOrd="0" presId="urn:microsoft.com/office/officeart/2005/8/layout/target3"/>
    <dgm:cxn modelId="{8BD697F3-3ACA-46A4-A65B-A54442637CD7}" type="presParOf" srcId="{333A1088-737F-45CB-B68E-254E46348037}" destId="{313FC574-E1CD-4FB4-B054-0B805CE0447D}" srcOrd="7" destOrd="0" presId="urn:microsoft.com/office/officeart/2005/8/layout/target3"/>
    <dgm:cxn modelId="{411920B0-50F6-489C-9D17-36D75BA36A28}" type="presParOf" srcId="{333A1088-737F-45CB-B68E-254E46348037}" destId="{619D679B-A015-4ECF-8348-D1034C574F40}" srcOrd="8" destOrd="0" presId="urn:microsoft.com/office/officeart/2005/8/layout/target3"/>
    <dgm:cxn modelId="{A729B4A2-361D-4A1B-97A2-9EEAE96097EF}" type="presParOf" srcId="{333A1088-737F-45CB-B68E-254E46348037}" destId="{322283A8-4A27-4CDA-BAE3-F381106A9174}" srcOrd="9" destOrd="0" presId="urn:microsoft.com/office/officeart/2005/8/layout/target3"/>
    <dgm:cxn modelId="{7A8E6893-EE5B-4F58-8277-F74F000311A4}" type="presParOf" srcId="{333A1088-737F-45CB-B68E-254E46348037}" destId="{FFC9F71D-1B4F-4AD9-A4A6-86ADEFC8AF5C}" srcOrd="10" destOrd="0" presId="urn:microsoft.com/office/officeart/2005/8/layout/target3"/>
    <dgm:cxn modelId="{BBD2CEAC-3F7A-4450-9E5B-D07A6291DE44}" type="presParOf" srcId="{333A1088-737F-45CB-B68E-254E46348037}" destId="{25B08C86-7E15-44DC-BE7F-FFB55DD49D12}" srcOrd="11" destOrd="0" presId="urn:microsoft.com/office/officeart/2005/8/layout/target3"/>
    <dgm:cxn modelId="{7C92DBDC-0328-4059-8D37-2707609A6C3C}" type="presParOf" srcId="{333A1088-737F-45CB-B68E-254E46348037}" destId="{76644BE8-9D7C-4C09-B250-3D10AF48CBB7}" srcOrd="12" destOrd="0" presId="urn:microsoft.com/office/officeart/2005/8/layout/target3"/>
    <dgm:cxn modelId="{4400FA4D-666D-43EB-8CEF-055F0B26DC05}" type="presParOf" srcId="{333A1088-737F-45CB-B68E-254E46348037}" destId="{EE85B701-7295-41C0-BA7A-34D3756A2AE6}" srcOrd="13" destOrd="0" presId="urn:microsoft.com/office/officeart/2005/8/layout/target3"/>
    <dgm:cxn modelId="{D5788945-885C-479A-A80F-FE3052755B08}" type="presParOf" srcId="{333A1088-737F-45CB-B68E-254E46348037}" destId="{8BEBB6EC-1DAA-4CAC-8A25-BC0FCBD5DBD5}" srcOrd="14" destOrd="0" presId="urn:microsoft.com/office/officeart/2005/8/layout/target3"/>
    <dgm:cxn modelId="{A128738F-1BC4-4B47-ABCD-09A18F2AAEDF}" type="presParOf" srcId="{333A1088-737F-45CB-B68E-254E46348037}" destId="{AED2198E-93D5-4001-81B4-73124B309672}" srcOrd="15" destOrd="0" presId="urn:microsoft.com/office/officeart/2005/8/layout/target3"/>
    <dgm:cxn modelId="{7E371DD7-CF02-4023-8EDD-E37DA8980616}" type="presParOf" srcId="{333A1088-737F-45CB-B68E-254E46348037}" destId="{2BE915AB-18AA-4053-B92C-3BFC9ED204BB}" srcOrd="16" destOrd="0" presId="urn:microsoft.com/office/officeart/2005/8/layout/target3"/>
    <dgm:cxn modelId="{EF384B61-2BBE-47B5-A7A2-9DD888EC6A05}" type="presParOf" srcId="{333A1088-737F-45CB-B68E-254E46348037}" destId="{6BB5E863-4638-4E1D-BFDE-399D028AC4ED}" srcOrd="17" destOrd="0" presId="urn:microsoft.com/office/officeart/2005/8/layout/target3"/>
    <dgm:cxn modelId="{217CC6E0-2568-47AD-9F8E-B83B253CFB3A}" type="presParOf" srcId="{333A1088-737F-45CB-B68E-254E46348037}" destId="{5A5FFA88-C948-4069-8E93-59FA12366E83}" srcOrd="18" destOrd="0" presId="urn:microsoft.com/office/officeart/2005/8/layout/target3"/>
    <dgm:cxn modelId="{F2B059BD-F047-473D-A08A-C30F71A517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Uherský Ostroh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90000"/>
            <a:lumOff val="1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Bělohradová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VY_32_INOVACE_01_TEMA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bg2">
            <a:lumMod val="90000"/>
            <a:lumOff val="10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lumMod val="7500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1DF8729-5ECD-43B6-B1A9-4A362477E0B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246798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DF8729-5ECD-43B6-B1A9-4A362477E0B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7171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172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173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7174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5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6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7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8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79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0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1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2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7183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7184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5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186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7AC1D0EB-A4DF-4763-BA0A-080F2C6A8B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18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718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91BAE2C-1727-4111-895F-3E3AB389944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138FE32-E1A4-466C-BDE5-9A12C58C80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3B773B1-B2B6-4BAF-A6A5-6DD7D2994C0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80F810D-5B90-4D38-9F61-3A5C00359F6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547F9CE-9EF5-4CA6-B8B8-AFA9EF9B83E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1E531C0-D886-4217-8751-4B0820ADC92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4BB788-9772-46EA-A5C2-7517A00781EB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9765EEB-D74A-4684-ABC6-593B618B6B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2D70E6-8FEC-4FC6-B87B-6D18B03F07A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38143B1-C028-42E9-AD0E-ADCD253F06D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35DA1D79-7D33-4BDB-8786-A95FC8BEDE66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614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6149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0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1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2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3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4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6155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156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6157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6158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159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16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>
    <p:wipe dir="d"/>
  </p:transition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Anotace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Prezentace je vhodná pro seznámení žáků       s danými převodními vztahy a k procvičení. Vzhledem k „obtížnosti“ převodů v úkolech lze tento materiál výhodně použít i při opakování či případném připomenutí učiva v dalších ročnících.</a:t>
            </a:r>
          </a:p>
          <a:p>
            <a:r>
              <a:rPr lang="cs-CZ" dirty="0" smtClean="0">
                <a:latin typeface="+mj-lt"/>
              </a:rPr>
              <a:t>Odezva žáků byla pozitivní, různorodé zadání je zaujalo.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3857628"/>
            <a:ext cx="7772400" cy="1362075"/>
          </a:xfrm>
        </p:spPr>
        <p:txBody>
          <a:bodyPr/>
          <a:lstStyle/>
          <a:p>
            <a:pPr algn="ctr"/>
            <a:r>
              <a:rPr lang="cs-CZ" sz="5400" dirty="0" smtClean="0">
                <a:effectLst>
                  <a:outerShdw blurRad="101600" dist="38100" dir="18900000" algn="bl" rotWithShape="0">
                    <a:schemeClr val="accent5">
                      <a:lumMod val="50000"/>
                      <a:alpha val="83000"/>
                    </a:schemeClr>
                  </a:outerShdw>
                </a:effectLst>
                <a:ea typeface="+mn-ea"/>
                <a:cs typeface="+mn-cs"/>
              </a:rPr>
              <a:t>Převody jednotek</a:t>
            </a:r>
            <a:endParaRPr lang="cs-CZ" sz="5400" dirty="0">
              <a:effectLst>
                <a:outerShdw blurRad="101600" dist="38100" dir="18900000" algn="bl" rotWithShape="0">
                  <a:schemeClr val="accent5">
                    <a:lumMod val="50000"/>
                    <a:alpha val="83000"/>
                  </a:schemeClr>
                </a:outerShdw>
              </a:effectLst>
              <a:ea typeface="+mn-ea"/>
              <a:cs typeface="+mn-cs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2910" y="1928802"/>
            <a:ext cx="7772400" cy="1500187"/>
          </a:xfrm>
        </p:spPr>
        <p:txBody>
          <a:bodyPr/>
          <a:lstStyle/>
          <a:p>
            <a:pPr algn="ctr"/>
            <a:r>
              <a:rPr lang="cs-CZ" sz="9600" dirty="0" smtClean="0">
                <a:effectLst>
                  <a:outerShdw blurRad="101600" dist="38100" dir="18900000" algn="bl" rotWithShape="0">
                    <a:schemeClr val="accent5">
                      <a:lumMod val="50000"/>
                      <a:alpha val="82000"/>
                    </a:schemeClr>
                  </a:outerShdw>
                </a:effectLst>
                <a:latin typeface="+mj-lt"/>
              </a:rPr>
              <a:t>Hmotnost,</a:t>
            </a:r>
            <a:endParaRPr lang="cs-CZ" sz="9600" dirty="0">
              <a:effectLst>
                <a:outerShdw blurRad="101600" dist="38100" dir="18900000" algn="bl" rotWithShape="0">
                  <a:schemeClr val="accent5">
                    <a:lumMod val="50000"/>
                    <a:alpha val="82000"/>
                  </a:schemeClr>
                </a:outerShdw>
              </a:effectLst>
              <a:latin typeface="+mj-lt"/>
            </a:endParaRPr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Hmotnost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37675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+mj-lt"/>
              </a:rPr>
              <a:t>Je fyzikální veličina.</a:t>
            </a:r>
          </a:p>
          <a:p>
            <a:pPr>
              <a:buNone/>
            </a:pPr>
            <a:endParaRPr lang="cs-CZ" dirty="0" smtClean="0">
              <a:latin typeface="+mj-lt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Označení: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solidFill>
                  <a:schemeClr val="accent2"/>
                </a:solidFill>
                <a:latin typeface="+mj-lt"/>
              </a:rPr>
              <a:t>m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Základní jednotka: </a:t>
            </a:r>
            <a:r>
              <a:rPr lang="cs-CZ" dirty="0" smtClean="0">
                <a:solidFill>
                  <a:schemeClr val="accent2"/>
                </a:solidFill>
                <a:latin typeface="+mj-lt"/>
              </a:rPr>
              <a:t>kg (kilogram)</a:t>
            </a:r>
            <a:r>
              <a:rPr lang="cs-CZ" dirty="0" smtClean="0">
                <a:solidFill>
                  <a:schemeClr val="bg2">
                    <a:lumMod val="75000"/>
                    <a:lumOff val="25000"/>
                  </a:schemeClr>
                </a:solidFill>
                <a:latin typeface="+mj-lt"/>
              </a:rPr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+mj-lt"/>
              </a:rPr>
              <a:t>Další jednotky: </a:t>
            </a:r>
            <a:r>
              <a:rPr lang="cs-CZ" dirty="0" smtClean="0">
                <a:solidFill>
                  <a:schemeClr val="accent2"/>
                </a:solidFill>
                <a:latin typeface="+mj-lt"/>
              </a:rPr>
              <a:t>t, q, g, mg,…</a:t>
            </a:r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000240"/>
            <a:ext cx="8786874" cy="464347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+mj-lt"/>
              </a:rPr>
              <a:t>Převodní vztahy:</a:t>
            </a:r>
            <a:r>
              <a:rPr lang="cs-CZ" u="sng" dirty="0" smtClean="0">
                <a:latin typeface="+mj-lt"/>
              </a:rPr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chemeClr val="accent2"/>
                </a:solidFill>
                <a:latin typeface="+mj-lt"/>
              </a:rPr>
              <a:t>1 t</a:t>
            </a:r>
            <a:r>
              <a:rPr lang="cs-CZ" sz="2800" dirty="0" smtClean="0">
                <a:solidFill>
                  <a:schemeClr val="bg2">
                    <a:lumMod val="75000"/>
                    <a:lumOff val="25000"/>
                  </a:schemeClr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= 10 q </a:t>
            </a:r>
            <a:r>
              <a:rPr lang="cs-CZ" sz="2800" smtClean="0">
                <a:latin typeface="+mj-lt"/>
              </a:rPr>
              <a:t>= 1 000 </a:t>
            </a:r>
            <a:r>
              <a:rPr lang="cs-CZ" sz="2800" dirty="0" smtClean="0">
                <a:latin typeface="+mj-lt"/>
              </a:rPr>
              <a:t>kg = 1 000 000 g = 1 000 000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mg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</a:t>
            </a:r>
            <a:r>
              <a:rPr lang="cs-CZ" sz="2800" dirty="0" smtClean="0">
                <a:solidFill>
                  <a:schemeClr val="accent2"/>
                </a:solidFill>
                <a:latin typeface="+mj-lt"/>
              </a:rPr>
              <a:t>1 q</a:t>
            </a:r>
            <a:r>
              <a:rPr lang="cs-CZ" sz="2800" dirty="0" smtClean="0">
                <a:latin typeface="+mj-lt"/>
              </a:rPr>
              <a:t> = 100 kg = 100 000 g = 100 000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mg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  </a:t>
            </a:r>
            <a:r>
              <a:rPr lang="cs-CZ" sz="2800" dirty="0" smtClean="0">
                <a:solidFill>
                  <a:schemeClr val="accent2"/>
                </a:solidFill>
                <a:latin typeface="+mj-lt"/>
              </a:rPr>
              <a:t>1 kg </a:t>
            </a:r>
            <a:r>
              <a:rPr lang="cs-CZ" sz="2800" dirty="0" smtClean="0">
                <a:latin typeface="+mj-lt"/>
              </a:rPr>
              <a:t>= 1 000 g = 1 000 </a:t>
            </a:r>
            <a:r>
              <a:rPr lang="cs-CZ" sz="2800" dirty="0" err="1" smtClean="0">
                <a:latin typeface="+mj-lt"/>
              </a:rPr>
              <a:t>000</a:t>
            </a:r>
            <a:r>
              <a:rPr lang="cs-CZ" sz="2800" dirty="0" smtClean="0">
                <a:latin typeface="+mj-lt"/>
              </a:rPr>
              <a:t> mg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2">
                    <a:lumMod val="75000"/>
                    <a:lumOff val="25000"/>
                  </a:schemeClr>
                </a:solidFill>
                <a:latin typeface="+mj-lt"/>
              </a:rPr>
              <a:t>                                              </a:t>
            </a:r>
            <a:r>
              <a:rPr lang="cs-CZ" sz="2800" dirty="0" smtClean="0">
                <a:solidFill>
                  <a:schemeClr val="accent2"/>
                </a:solidFill>
                <a:latin typeface="+mj-lt"/>
              </a:rPr>
              <a:t>1 g</a:t>
            </a:r>
            <a:r>
              <a:rPr lang="cs-CZ" sz="2800" dirty="0" smtClean="0">
                <a:solidFill>
                  <a:schemeClr val="bg2">
                    <a:lumMod val="75000"/>
                    <a:lumOff val="25000"/>
                  </a:schemeClr>
                </a:solidFill>
                <a:latin typeface="+mj-lt"/>
              </a:rPr>
              <a:t> </a:t>
            </a:r>
            <a:r>
              <a:rPr lang="cs-CZ" sz="2800" dirty="0" smtClean="0">
                <a:latin typeface="+mj-lt"/>
              </a:rPr>
              <a:t>= 1 000 mg</a:t>
            </a:r>
          </a:p>
          <a:p>
            <a:pPr>
              <a:buNone/>
            </a:pPr>
            <a:r>
              <a:rPr lang="cs-CZ" sz="2800" dirty="0" smtClean="0">
                <a:latin typeface="+mj-lt"/>
              </a:rPr>
              <a:t>                        </a:t>
            </a:r>
            <a:r>
              <a:rPr lang="cs-CZ" sz="2400" dirty="0" smtClean="0">
                <a:solidFill>
                  <a:schemeClr val="accent2"/>
                </a:solidFill>
                <a:latin typeface="+mj-lt"/>
                <a:sym typeface="Symbol"/>
              </a:rPr>
              <a:t> 10               100          1 000           1 000</a:t>
            </a: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buNone/>
            </a:pPr>
            <a:endParaRPr lang="cs-CZ" sz="2400" dirty="0" smtClean="0">
              <a:latin typeface="+mj-lt"/>
              <a:sym typeface="Symbol"/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+mj-lt"/>
                <a:sym typeface="Symbol"/>
              </a:rPr>
              <a:t>                             </a:t>
            </a:r>
            <a:r>
              <a:rPr lang="cs-CZ" sz="2400" dirty="0" smtClean="0">
                <a:solidFill>
                  <a:schemeClr val="accent2"/>
                </a:solidFill>
                <a:latin typeface="+mj-lt"/>
                <a:sym typeface="Symbol"/>
              </a:rPr>
              <a:t>: 10             : 100          : 1 000         : 1 000</a:t>
            </a:r>
          </a:p>
        </p:txBody>
      </p:sp>
      <p:grpSp>
        <p:nvGrpSpPr>
          <p:cNvPr id="25" name="Skupina 24"/>
          <p:cNvGrpSpPr/>
          <p:nvPr/>
        </p:nvGrpSpPr>
        <p:grpSpPr>
          <a:xfrm>
            <a:off x="1178695" y="5357826"/>
            <a:ext cx="6786610" cy="500066"/>
            <a:chOff x="1178695" y="5357826"/>
            <a:chExt cx="6786610" cy="500066"/>
          </a:xfrm>
        </p:grpSpPr>
        <p:sp>
          <p:nvSpPr>
            <p:cNvPr id="4" name="Zaoblený obdélník 3"/>
            <p:cNvSpPr/>
            <p:nvPr/>
          </p:nvSpPr>
          <p:spPr>
            <a:xfrm>
              <a:off x="1178695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t</a:t>
              </a:r>
              <a:endParaRPr lang="cs-CZ" sz="2800" dirty="0">
                <a:solidFill>
                  <a:schemeClr val="tx2"/>
                </a:solidFill>
              </a:endParaRPr>
            </a:p>
          </p:txBody>
        </p:sp>
        <p:sp>
          <p:nvSpPr>
            <p:cNvPr id="5" name="Zaoblený obdélník 4"/>
            <p:cNvSpPr/>
            <p:nvPr/>
          </p:nvSpPr>
          <p:spPr>
            <a:xfrm>
              <a:off x="2600889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q</a:t>
              </a:r>
            </a:p>
          </p:txBody>
        </p:sp>
        <p:sp>
          <p:nvSpPr>
            <p:cNvPr id="6" name="Zaoblený obdélník 5"/>
            <p:cNvSpPr/>
            <p:nvPr/>
          </p:nvSpPr>
          <p:spPr>
            <a:xfrm>
              <a:off x="4023083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kg</a:t>
              </a:r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5445277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g</a:t>
              </a:r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6867471" y="5357826"/>
              <a:ext cx="1097834" cy="500066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/>
                  </a:solidFill>
                </a:rPr>
                <a:t>mg</a:t>
              </a:r>
            </a:p>
          </p:txBody>
        </p:sp>
      </p:grpSp>
      <p:sp>
        <p:nvSpPr>
          <p:cNvPr id="17" name="Zahnutá šipka dolů 16"/>
          <p:cNvSpPr/>
          <p:nvPr/>
        </p:nvSpPr>
        <p:spPr>
          <a:xfrm>
            <a:off x="2000232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ů 17"/>
          <p:cNvSpPr/>
          <p:nvPr/>
        </p:nvSpPr>
        <p:spPr>
          <a:xfrm>
            <a:off x="3500430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Zahnutá šipka dolů 18"/>
          <p:cNvSpPr/>
          <p:nvPr/>
        </p:nvSpPr>
        <p:spPr>
          <a:xfrm>
            <a:off x="4857752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hnutá šipka dolů 19"/>
          <p:cNvSpPr/>
          <p:nvPr/>
        </p:nvSpPr>
        <p:spPr>
          <a:xfrm>
            <a:off x="6357950" y="5000636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Zahnutá šipka dolů 20"/>
          <p:cNvSpPr/>
          <p:nvPr/>
        </p:nvSpPr>
        <p:spPr>
          <a:xfrm rot="10800000">
            <a:off x="6357950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ů 21"/>
          <p:cNvSpPr/>
          <p:nvPr/>
        </p:nvSpPr>
        <p:spPr>
          <a:xfrm rot="10800000">
            <a:off x="4857752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ů 22"/>
          <p:cNvSpPr/>
          <p:nvPr/>
        </p:nvSpPr>
        <p:spPr>
          <a:xfrm rot="10800000">
            <a:off x="3428992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Zahnutá šipka dolů 23"/>
          <p:cNvSpPr/>
          <p:nvPr/>
        </p:nvSpPr>
        <p:spPr>
          <a:xfrm rot="10800000">
            <a:off x="2000232" y="5929330"/>
            <a:ext cx="1000132" cy="285752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1472" y="785794"/>
            <a:ext cx="550072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  <a:latin typeface="+mj-lt"/>
                <a:ea typeface="+mj-ea"/>
                <a:cs typeface="+mj-cs"/>
              </a:rPr>
              <a:t>Další jednotky</a:t>
            </a:r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lačítko akce: Zpět nebo Předchozí 28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00306"/>
            <a:ext cx="4038600" cy="38576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5,05 kg = 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 5 050 g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</a:t>
            </a:r>
            <a:r>
              <a:rPr lang="cs-CZ" smtClean="0">
                <a:latin typeface="Calibri" pitchFamily="34" charset="0"/>
                <a:sym typeface="Wingdings" pitchFamily="2" charset="2"/>
              </a:rPr>
              <a:t>  0,050 5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q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50,5 t  </a:t>
            </a:r>
          </a:p>
          <a:p>
            <a:pPr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6 81 mg =   68,1 g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  0,681 g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  6,81 g</a:t>
            </a:r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6500826" y="5572140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Úkol 1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00306"/>
            <a:ext cx="4038600" cy="364333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4,121 t =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  41,21 kg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412,1 q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  41,21 q</a:t>
            </a:r>
          </a:p>
          <a:p>
            <a:pPr lvl="1"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1,84 q =     1 840 g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18,40 t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  184 kg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Převeď a vyber správný výsledek:</a:t>
            </a:r>
            <a:endParaRPr lang="cs-CZ" sz="3200" b="1" dirty="0">
              <a:latin typeface="+mj-lt"/>
              <a:cs typeface="+mn-cs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214546" y="250030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214546" y="3000372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2214546" y="3500438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2214546" y="4500570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2214546" y="5036355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214546" y="5572140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6429388" y="250030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429388" y="3036091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429388" y="357187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6500826" y="4572008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6500826" y="5072074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23" name="Tlačítko akce: Zpět nebo Předchozí 22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9" grpId="0" animBg="1"/>
      <p:bldP spid="6" grpId="0" animBg="1"/>
      <p:bldP spid="7" grpId="0" animBg="1"/>
      <p:bldP spid="8" grpId="0" animBg="1"/>
      <p:bldP spid="15" grpId="0" animBg="1"/>
      <p:bldP spid="18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500306"/>
            <a:ext cx="4038600" cy="385765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25,1 g =   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  25 100 mg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</a:t>
            </a:r>
            <a:r>
              <a:rPr lang="cs-CZ" smtClean="0">
                <a:latin typeface="Calibri" pitchFamily="34" charset="0"/>
                <a:sym typeface="Wingdings" pitchFamily="2" charset="2"/>
              </a:rPr>
              <a:t>25,1 kg</a:t>
            </a: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  0,025 1 g</a:t>
            </a:r>
          </a:p>
          <a:p>
            <a:pPr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48,61 q =   0,486 1 t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 4,861 t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   4 861 kg</a:t>
            </a:r>
            <a:endParaRPr lang="cs-CZ" dirty="0" smtClean="0">
              <a:latin typeface="Calibri" pitchFamily="34" charset="0"/>
            </a:endParaRPr>
          </a:p>
          <a:p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6515113" y="4572008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00306"/>
            <a:ext cx="4038600" cy="364333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</a:rPr>
              <a:t>93,71 t = </a:t>
            </a:r>
            <a:r>
              <a:rPr lang="cs-CZ" dirty="0" smtClean="0">
                <a:latin typeface="Calibri" pitchFamily="34" charset="0"/>
                <a:sym typeface="Wingdings" pitchFamily="2" charset="2"/>
              </a:rPr>
              <a:t>  937,1 q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9,371 kg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9 371 q</a:t>
            </a:r>
          </a:p>
          <a:p>
            <a:pPr>
              <a:buNone/>
            </a:pPr>
            <a:endParaRPr lang="cs-CZ" dirty="0" smtClean="0">
              <a:latin typeface="Calibri" pitchFamily="34" charset="0"/>
              <a:sym typeface="Wingdings" pitchFamily="2" charset="2"/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9,2 kg =     92 q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  0,92 t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sym typeface="Wingdings" pitchFamily="2" charset="2"/>
              </a:rPr>
              <a:t>                       9 200 g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214546" y="4572008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6500826" y="5572140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6500826" y="5072074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Úkol 2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Převeď a vyber správný výsledek:</a:t>
            </a:r>
            <a:endParaRPr lang="cs-CZ" sz="3200" b="1" dirty="0">
              <a:latin typeface="+mj-lt"/>
              <a:cs typeface="+mn-cs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214546" y="250030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2214546" y="3000372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2214546" y="3500438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2214546" y="5072074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214546" y="5572140"/>
            <a:ext cx="428628" cy="428628"/>
          </a:xfrm>
          <a:prstGeom prst="roundRect">
            <a:avLst/>
          </a:prstGeom>
          <a:solidFill>
            <a:srgbClr val="BD9FA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6500826" y="2500306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6500826" y="3000372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6500826" y="3500438"/>
            <a:ext cx="428628" cy="428628"/>
          </a:xfrm>
          <a:prstGeom prst="roundRect">
            <a:avLst/>
          </a:prstGeom>
          <a:gradFill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Zpět nebo Předchozí 21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6" grpId="0" animBg="1"/>
      <p:bldP spid="15" grpId="0" animBg="1"/>
      <p:bldP spid="19" grpId="0" animBg="1"/>
      <p:bldP spid="17" grpId="0" animBg="1"/>
      <p:bldP spid="6" grpId="0" animBg="1"/>
      <p:bldP spid="7" grpId="0" animBg="1"/>
      <p:bldP spid="8" grpId="0" animBg="1"/>
      <p:bldP spid="18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Úkol 3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764663"/>
                          </a:solidFill>
                          <a:latin typeface="+mj-lt"/>
                        </a:rPr>
                        <a:t>q</a:t>
                      </a:r>
                      <a:endParaRPr lang="cs-CZ" sz="3200" b="0" dirty="0">
                        <a:solidFill>
                          <a:srgbClr val="764663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kg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t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45 000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5,6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smtClean="0">
                          <a:latin typeface="+mj-lt"/>
                        </a:rPr>
                        <a:t>0,009 1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890 000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0,012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lačítko akce: Dopředu nebo Další 22">
            <a:hlinkClick r:id="rId3" action="ppaction://hlinksldjump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pět nebo Předchozí 6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Úkol 3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 - výsledky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b="0" dirty="0" smtClean="0">
                          <a:solidFill>
                            <a:srgbClr val="764663"/>
                          </a:solidFill>
                          <a:latin typeface="+mj-lt"/>
                        </a:rPr>
                        <a:t>q</a:t>
                      </a:r>
                      <a:endParaRPr lang="cs-CZ" sz="3200" b="0" dirty="0">
                        <a:solidFill>
                          <a:srgbClr val="764663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kg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t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0,45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45 000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94666D"/>
                          </a:solidFill>
                          <a:latin typeface="+mj-lt"/>
                        </a:rPr>
                        <a:t>45</a:t>
                      </a:r>
                      <a:endParaRPr lang="cs-CZ" sz="3200" dirty="0">
                        <a:solidFill>
                          <a:srgbClr val="94666D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0,045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0,056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5 600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5,6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0,005 6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0,091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9 100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9,1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0,009 1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8,9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890 000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890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0,89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0,012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1 200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kern="1200" dirty="0" smtClean="0">
                          <a:solidFill>
                            <a:srgbClr val="94666D"/>
                          </a:solidFill>
                          <a:latin typeface="+mj-lt"/>
                          <a:ea typeface="+mn-ea"/>
                          <a:cs typeface="+mn-cs"/>
                        </a:rPr>
                        <a:t>1,2</a:t>
                      </a:r>
                      <a:endParaRPr lang="cs-CZ" sz="3200" kern="1200" dirty="0">
                        <a:solidFill>
                          <a:srgbClr val="94666D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0,001</a:t>
                      </a:r>
                      <a:r>
                        <a:rPr lang="cs-CZ" sz="3200" baseline="0" dirty="0" smtClean="0">
                          <a:latin typeface="+mj-lt"/>
                        </a:rPr>
                        <a:t> 2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lačítko akce: Dopředu nebo Další 5">
            <a:hlinkClick r:id="rId3" action="ppaction://hlinksldjump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Úkol 4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 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km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cm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720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1,4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864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0,42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3,05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85794"/>
            <a:ext cx="8043890" cy="1071570"/>
          </a:xfrm>
        </p:spPr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Úkol 4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1785926"/>
            <a:ext cx="7500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  <a:cs typeface="+mn-cs"/>
              </a:rPr>
              <a:t>Doplň tabulku - výsledky</a:t>
            </a:r>
            <a:endParaRPr lang="cs-CZ" sz="3200" b="1" dirty="0">
              <a:latin typeface="+mj-lt"/>
              <a:cs typeface="+mn-cs"/>
            </a:endParaRPr>
          </a:p>
        </p:txBody>
      </p:sp>
      <p:graphicFrame>
        <p:nvGraphicFramePr>
          <p:cNvPr id="22" name="Tabulka 21"/>
          <p:cNvGraphicFramePr>
            <a:graphicFrameLocks noGrp="1"/>
          </p:cNvGraphicFramePr>
          <p:nvPr/>
        </p:nvGraphicFramePr>
        <p:xfrm>
          <a:off x="1035818" y="2357430"/>
          <a:ext cx="7072364" cy="3643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8091"/>
                <a:gridCol w="1768091"/>
                <a:gridCol w="1768091"/>
                <a:gridCol w="1768091"/>
              </a:tblGrid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km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cm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dm</a:t>
                      </a: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0,720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720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72 000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7 200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1,4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1 400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140 000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14 000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0,086 4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86,4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8 640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864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0,000 42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0,42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42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4,2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722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+mj-lt"/>
                        </a:rPr>
                        <a:t>3,05</a:t>
                      </a:r>
                      <a:endParaRPr lang="cs-CZ" sz="3200" dirty="0"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3 050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305 000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0" kern="1200" dirty="0" smtClean="0">
                          <a:solidFill>
                            <a:srgbClr val="764663"/>
                          </a:solidFill>
                          <a:latin typeface="+mj-lt"/>
                          <a:ea typeface="+mn-ea"/>
                          <a:cs typeface="+mn-cs"/>
                        </a:rPr>
                        <a:t>30 500</a:t>
                      </a:r>
                      <a:endParaRPr lang="cs-CZ" sz="3200" b="0" kern="1200" dirty="0">
                        <a:solidFill>
                          <a:srgbClr val="764663"/>
                        </a:solidFill>
                        <a:latin typeface="+mj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8215338" y="6143644"/>
            <a:ext cx="428628" cy="50006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000" dirty="0" smtClean="0">
                <a:effectLst>
                  <a:outerShdw blurRad="50800" dist="38100" dir="18900000" algn="bl" rotWithShape="0">
                    <a:schemeClr val="bg2">
                      <a:lumMod val="75000"/>
                      <a:alpha val="81000"/>
                    </a:schemeClr>
                  </a:outerShdw>
                </a:effectLst>
              </a:rPr>
              <a:t>Citace</a:t>
            </a:r>
            <a:endParaRPr lang="cs-CZ" sz="5000" dirty="0">
              <a:effectLst>
                <a:outerShdw blurRad="50800" dist="38100" dir="18900000" algn="bl" rotWithShape="0">
                  <a:schemeClr val="bg2">
                    <a:lumMod val="75000"/>
                    <a:alpha val="81000"/>
                  </a:scheme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+mj-lt"/>
              </a:rPr>
              <a:t>Text: vlastní autorské dílo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7643834" y="6143644"/>
            <a:ext cx="428628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Vlastní 13">
      <a:dk1>
        <a:srgbClr val="262626"/>
      </a:dk1>
      <a:lt1>
        <a:srgbClr val="FFFFFF"/>
      </a:lt1>
      <a:dk2>
        <a:srgbClr val="262626"/>
      </a:dk2>
      <a:lt2>
        <a:srgbClr val="700070"/>
      </a:lt2>
      <a:accent1>
        <a:srgbClr val="FFCCCC"/>
      </a:accent1>
      <a:accent2>
        <a:srgbClr val="B200B2"/>
      </a:accent2>
      <a:accent3>
        <a:srgbClr val="FFFFFF"/>
      </a:accent3>
      <a:accent4>
        <a:srgbClr val="262626"/>
      </a:accent4>
      <a:accent5>
        <a:srgbClr val="B200B2"/>
      </a:accent5>
      <a:accent6>
        <a:srgbClr val="B200B2"/>
      </a:accent6>
      <a:hlink>
        <a:srgbClr val="993366"/>
      </a:hlink>
      <a:folHlink>
        <a:srgbClr val="9F839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4">
        <a:dk1>
          <a:srgbClr val="0000FF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DA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5">
        <a:dk1>
          <a:srgbClr val="000066"/>
        </a:dk1>
        <a:lt1>
          <a:srgbClr val="FFFFFF"/>
        </a:lt1>
        <a:dk2>
          <a:srgbClr val="0000FF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56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416</TotalTime>
  <Words>480</Words>
  <Application>Microsoft Office PowerPoint</Application>
  <PresentationFormat>Předvádění na obrazovce (4:3)</PresentationFormat>
  <Paragraphs>170</Paragraphs>
  <Slides>12</Slides>
  <Notes>7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Pixel</vt:lpstr>
      <vt:lpstr>Snímek 1</vt:lpstr>
      <vt:lpstr>Anotace</vt:lpstr>
      <vt:lpstr>Převody jednotek</vt:lpstr>
      <vt:lpstr>Hmotnost</vt:lpstr>
      <vt:lpstr>Snímek 5</vt:lpstr>
      <vt:lpstr>Úkol 1</vt:lpstr>
      <vt:lpstr>Úkol 2</vt:lpstr>
      <vt:lpstr>Úkol 3</vt:lpstr>
      <vt:lpstr>Úkol 3</vt:lpstr>
      <vt:lpstr>Úkol 4</vt:lpstr>
      <vt:lpstr>Úkol 4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</dc:title>
  <dc:creator>user</dc:creator>
  <cp:lastModifiedBy>ZŠ Uh.Ostroh</cp:lastModifiedBy>
  <cp:revision>59</cp:revision>
  <dcterms:created xsi:type="dcterms:W3CDTF">2011-05-14T09:27:52Z</dcterms:created>
  <dcterms:modified xsi:type="dcterms:W3CDTF">2011-12-20T14:41:34Z</dcterms:modified>
</cp:coreProperties>
</file>