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13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AA9C93E-3FFA-458F-BA78-6661CBC73086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91C897F-751E-40F0-99BD-50BE60B553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C0B4EAB-0061-4FC3-9B53-820DBACC760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4CBCD-9749-4F6E-852B-A9711F66BEA4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2DF74-9B6A-454D-9F6D-592395B18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2363C-D3B2-4833-B8A8-27491995404B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C3E2F-7438-4113-BDB4-6107D5AFF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15E86-689B-43C9-A635-4C12FD746D3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EDD4B-3FB4-4672-84C1-89E6577C5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F9A71-A259-4B3C-8F97-89A3C0916777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2D4AE-ABBC-44B4-9BA8-291E354338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0AD40-AC7B-405F-9808-0C761C922C3F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24D35-E34A-4960-8622-1EABC8650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92F5E-8718-49DD-819C-B4618887D7B7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4ECA1-1459-44B4-82E3-CF6767C7B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98374-1F43-4B07-86CD-FBAAC886F7FC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D8BBF-9D4A-41CA-9144-106501834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14169-83FC-4724-8FDF-61024905A30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58950-D80E-43AB-B3AE-06CCBD770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202BD-9541-48F0-894D-7A3149E604C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015AA-90AF-413A-9631-48E74B4CF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3B5F6-168C-44AD-A3DD-8765BB52495D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52FBB-2208-4F9C-93AA-87A60EAB3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60D20-9A11-4798-9D88-FF5E225234CD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CF479-F257-4802-AECE-54AFD2C7C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3246CE-7F79-4113-B63F-7D9983BCB5A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92ACCC-98AB-4D8E-843A-3E770EAE4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tex_dripping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Rubber_tre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	duben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ČJ1,2_26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Hláska a písmeno g </a:t>
            </a:r>
            <a:r>
              <a:rPr lang="cs-CZ" sz="2800" dirty="0" err="1" smtClean="0"/>
              <a:t>G</a:t>
            </a:r>
            <a:r>
              <a:rPr lang="cs-CZ" sz="2800" dirty="0" smtClean="0"/>
              <a:t>. Kaučukovník.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4339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>
            <a:normAutofit/>
          </a:bodyPr>
          <a:lstStyle/>
          <a:p>
            <a:pPr algn="just"/>
            <a:r>
              <a:rPr lang="cs-CZ" sz="2400" smtClean="0"/>
              <a:t>Následující materiál je určen na procvičení čtení hlásky </a:t>
            </a:r>
            <a:r>
              <a:rPr lang="cs-CZ" sz="2400" smtClean="0">
                <a:latin typeface="Arial" charset="0"/>
              </a:rPr>
              <a:t>                    </a:t>
            </a:r>
            <a:r>
              <a:rPr lang="cs-CZ" sz="2400" smtClean="0"/>
              <a:t>a písmene g G.</a:t>
            </a:r>
          </a:p>
          <a:p>
            <a:pPr algn="just"/>
            <a:endParaRPr lang="cs-CZ" sz="2400" smtClean="0"/>
          </a:p>
          <a:p>
            <a:pPr algn="just"/>
            <a:r>
              <a:rPr lang="cs-CZ" sz="2400" smtClean="0"/>
              <a:t>Kromě čtení slov je zde zařazen naučný text o surovině </a:t>
            </a:r>
            <a:r>
              <a:rPr lang="cs-CZ" sz="2400" smtClean="0">
                <a:latin typeface="Arial" charset="0"/>
              </a:rPr>
              <a:t>                      </a:t>
            </a:r>
            <a:r>
              <a:rPr lang="cs-CZ" sz="2400" smtClean="0"/>
              <a:t>na výrobu pryže. První text je jednoduchý, druhý obtížnější doplněný fotografiemi a obrázky. </a:t>
            </a:r>
          </a:p>
          <a:p>
            <a:pPr algn="just"/>
            <a:endParaRPr lang="cs-CZ" sz="2400" smtClean="0"/>
          </a:p>
          <a:p>
            <a:pPr algn="just"/>
            <a:r>
              <a:rPr lang="cs-CZ" sz="2400" smtClean="0"/>
              <a:t>Materiál je určen pro prezentaci na interaktivní tabuli. Lze ho využít rovněž jako pracovní list.  </a:t>
            </a:r>
          </a:p>
          <a:p>
            <a:pPr algn="just"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490537"/>
          </a:xfrm>
        </p:spPr>
        <p:txBody>
          <a:bodyPr/>
          <a:lstStyle/>
          <a:p>
            <a:r>
              <a:rPr lang="cs-CZ" sz="2000" smtClean="0"/>
              <a:t>Procvičování čtení slov s písmenem g G.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28850" y="1566863"/>
            <a:ext cx="4430713" cy="4192587"/>
          </a:xfrm>
        </p:spPr>
        <p:txBody>
          <a:bodyPr>
            <a:normAutofit/>
          </a:bodyPr>
          <a:lstStyle/>
          <a:p>
            <a:pPr marL="457200" lvl="1" indent="0" algn="ctr">
              <a:lnSpc>
                <a:spcPct val="80000"/>
              </a:lnSpc>
              <a:buFont typeface="Arial" charset="0"/>
              <a:buNone/>
            </a:pPr>
            <a:r>
              <a:rPr lang="cs-CZ" sz="2000" b="1" smtClean="0">
                <a:latin typeface="Times New Roman" pitchFamily="18" charset="0"/>
              </a:rPr>
              <a:t>Guma</a:t>
            </a:r>
            <a:endParaRPr lang="cs-CZ" sz="800" smtClean="0">
              <a:latin typeface="Times New Roman" pitchFamily="18" charset="0"/>
            </a:endParaRPr>
          </a:p>
          <a:p>
            <a:pPr marL="457200" lvl="1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Guma  je  pružný materiál  správně zvaný </a:t>
            </a:r>
            <a:r>
              <a:rPr lang="cs-CZ" sz="1700" b="1" smtClean="0">
                <a:latin typeface="Times New Roman" pitchFamily="18" charset="0"/>
              </a:rPr>
              <a:t>pryž</a:t>
            </a:r>
            <a:r>
              <a:rPr lang="cs-CZ" sz="1700" smtClean="0">
                <a:latin typeface="Times New Roman" pitchFamily="18" charset="0"/>
              </a:rPr>
              <a:t>. Vyrábí  se  z  látky podobné  mléku.</a:t>
            </a:r>
          </a:p>
          <a:p>
            <a:pPr marL="457200" lvl="1" indent="0">
              <a:lnSpc>
                <a:spcPct val="80000"/>
              </a:lnSpc>
              <a:buFont typeface="Arial" charset="0"/>
              <a:buNone/>
            </a:pPr>
            <a:endParaRPr lang="cs-CZ" sz="1700" smtClean="0">
              <a:latin typeface="Times New Roman" pitchFamily="18" charset="0"/>
            </a:endParaRPr>
          </a:p>
          <a:p>
            <a:pPr marL="457200" lvl="1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Říká  se  jí  latexové mléko. Vytéká                     z  naříznuté  kůry  vzácného  stromu kaučukovníku. Ten  však  u  nás  neroste.</a:t>
            </a:r>
          </a:p>
          <a:p>
            <a:pPr marL="457200" lvl="1" indent="0">
              <a:lnSpc>
                <a:spcPct val="80000"/>
              </a:lnSpc>
              <a:buFont typeface="Arial" charset="0"/>
              <a:buNone/>
            </a:pPr>
            <a:endParaRPr lang="cs-CZ" sz="1700" smtClean="0">
              <a:latin typeface="Times New Roman" pitchFamily="18" charset="0"/>
            </a:endParaRPr>
          </a:p>
          <a:p>
            <a:pPr marL="457200" lvl="1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Výrobky: pneumatiky, holínky, lepidlo </a:t>
            </a:r>
          </a:p>
          <a:p>
            <a:pPr marL="457200" lvl="1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na poštovní známky, guma do kalhot,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         mazací guma, lékařské rukavice,…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	( pokračuj sám/a)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700" smtClean="0">
                <a:latin typeface="Times New Roman" pitchFamily="18" charset="0"/>
              </a:rPr>
              <a:t>              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7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42988" y="528638"/>
            <a:ext cx="2808287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Times New Roman" pitchFamily="18" charset="0"/>
              </a:rPr>
              <a:t>Rozečti se na následujících slovech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71550" y="806450"/>
            <a:ext cx="79930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Gusta	  guma	     Gita	       gumový	Olga	    galoše</a:t>
            </a:r>
          </a:p>
          <a:p>
            <a:r>
              <a:rPr lang="cs-CZ" sz="2000">
                <a:latin typeface="Times New Roman" pitchFamily="18" charset="0"/>
              </a:rPr>
              <a:t>gól	  gram	     gumička   gramofon	kilogram    pagoda  	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K69VQYQ2\MC9000146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889125"/>
            <a:ext cx="685800" cy="96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Hana\AppData\Local\Microsoft\Windows\Temporary Internet Files\Content.IE5\8QD3VPXL\MC9002338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26188" y="2895600"/>
            <a:ext cx="1198562" cy="135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ana\AppData\Local\Microsoft\Windows\Temporary Internet Files\Content.IE5\R9XYZ99P\MC9002909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3624016">
            <a:off x="1174750" y="2182813"/>
            <a:ext cx="1431925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Hana\AppData\Local\Microsoft\Windows\Temporary Internet Files\Content.IE5\WLK3XNVV\MC90028731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71550" y="3357563"/>
            <a:ext cx="1257300" cy="89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71550" y="4756150"/>
            <a:ext cx="63595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Times New Roman" pitchFamily="18" charset="0"/>
              </a:rPr>
              <a:t> Nyní zkuste číst slova, která jste určitě už někdy slyšeli..  Říká se jim slova složená.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22350" y="5073650"/>
            <a:ext cx="73453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fotoaparát           fotograf          fotografka            fotografie          fotografovat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022350" y="5600700"/>
            <a:ext cx="73453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Times New Roman" pitchFamily="18" charset="0"/>
              </a:rPr>
              <a:t> Lidé si často tato dlouhá slova zkracují. Víš, jak? Tato zkrácená slova jsou však nespisovná!</a:t>
            </a:r>
            <a:endParaRPr lang="cs-CZ" sz="120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042988" y="5999163"/>
            <a:ext cx="14255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Řešení: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873500" y="5999163"/>
            <a:ext cx="30003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( foťák, fotka, fotky, fotit )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1032" name="Picture 8" descr="C:\Users\Hana\AppData\Local\Microsoft\Windows\Temporary Internet Files\Content.IE5\K69VQYQ2\MC900309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524328" y="4026065"/>
            <a:ext cx="1058416" cy="9779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1" name="Picture 2" descr="C:\Users\Hana\AppData\Local\Microsoft\Windows\Temporary Internet Files\Content.IE5\XZIJI8UI\MP9003993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490676" y="1412091"/>
            <a:ext cx="1440160" cy="9597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7" name="Picture 3" descr="C:\Users\Hana\AppData\Local\Microsoft\Windows\Temporary Internet Files\Content.IE5\8QD3VPXL\MC90027933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24750" y="331788"/>
            <a:ext cx="1306513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"/>
                            </p:stCondLst>
                            <p:childTnLst>
                              <p:par>
                                <p:cTn id="7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"/>
                            </p:stCondLst>
                            <p:childTnLst>
                              <p:par>
                                <p:cTn id="8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000"/>
                            </p:stCondLst>
                            <p:childTnLst>
                              <p:par>
                                <p:cTn id="8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620713"/>
          </a:xfrm>
        </p:spPr>
        <p:txBody>
          <a:bodyPr/>
          <a:lstStyle/>
          <a:p>
            <a:r>
              <a:rPr lang="cs-CZ" sz="2000" smtClean="0"/>
              <a:t>      Něco pro zvídavé děti.</a:t>
            </a:r>
            <a:endParaRPr lang="cs-CZ" sz="20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202363" y="692150"/>
            <a:ext cx="2322512" cy="309721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715963"/>
            <a:ext cx="2392363" cy="307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24300" y="715963"/>
            <a:ext cx="1938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Kaučukovník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059113" y="1341438"/>
            <a:ext cx="302577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	Kaučukovník je strom z tropických oblastí. Jeho domovem je Amazonský prales v Jižní Americe.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Z naříznuté kůry tohoto stromu vytéká bílé latexové mléko. To je surovina pro výrobu kaučuku.</a:t>
            </a:r>
          </a:p>
          <a:p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3932238"/>
            <a:ext cx="79216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	Kaučuk je pružný materiál sloužící pro výrobu pryže, nesprávně  nazývané guma. Pryž je pevná, pružná a odolná proti vodě.  </a:t>
            </a:r>
          </a:p>
        </p:txBody>
      </p:sp>
      <p:pic>
        <p:nvPicPr>
          <p:cNvPr id="2052" name="Picture 4" descr="C:\Users\Hana\AppData\Local\Microsoft\Windows\Temporary Internet Files\Content.IE5\SRVBK8WR\MC90044022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1050" y="4662488"/>
            <a:ext cx="977900" cy="83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Hana\AppData\Local\Microsoft\Windows\Temporary Internet Files\Content.IE5\O8PYBGKM\MP900387593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63775" y="4656138"/>
            <a:ext cx="1265238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ana\AppData\Local\Microsoft\Windows\Temporary Internet Files\Content.IE5\K69VQYQ2\MP90038296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22888" y="4664075"/>
            <a:ext cx="1173162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Hana\AppData\Local\Microsoft\Windows\Temporary Internet Files\Content.IE5\ZRLIDS1G\MC900440366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27463" y="4806950"/>
            <a:ext cx="1489075" cy="148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Hana\AppData\Local\Microsoft\Windows\Temporary Internet Files\Content.IE5\O629NFU8\MP900178951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75463" y="4491038"/>
            <a:ext cx="1325562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 descr="C:\Users\Hana\AppData\Local\Microsoft\Windows\Temporary Internet Files\Content.IE5\WLK3XNVV\MC90040790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81050" y="5573713"/>
            <a:ext cx="1082675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 descr="C:\Users\Hana\AppData\Local\Microsoft\Windows\Temporary Internet Files\Content.IE5\7C1KYFX3\MC90023215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099300" y="5465763"/>
            <a:ext cx="87947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    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smtClean="0"/>
          </a:p>
          <a:p>
            <a:r>
              <a:rPr lang="cs-CZ" sz="2400" smtClean="0"/>
              <a:t>AXELBOLDT. </a:t>
            </a:r>
            <a:r>
              <a:rPr lang="cs-CZ" sz="2400" i="1" smtClean="0"/>
              <a:t>Wikimedia Commons</a:t>
            </a:r>
            <a:r>
              <a:rPr lang="cs-CZ" sz="2400" smtClean="0"/>
              <a:t> [online]. [cit. 21.4.2013]. Dostupný na WWW: </a:t>
            </a:r>
            <a:r>
              <a:rPr lang="cs-CZ" sz="2400" u="sng" smtClean="0">
                <a:hlinkClick r:id="rId3"/>
              </a:rPr>
              <a:t>http://cs.wikipedia.org/wiki/Soubor:Latex_dripping.JPG</a:t>
            </a:r>
            <a:endParaRPr lang="cs-CZ" sz="2400" u="sng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r>
              <a:rPr lang="cs-CZ" sz="2400" smtClean="0"/>
              <a:t>FISHDECOY. </a:t>
            </a:r>
            <a:r>
              <a:rPr lang="cs-CZ" sz="2400" i="1" smtClean="0"/>
              <a:t>Wikimedia Commons</a:t>
            </a:r>
            <a:r>
              <a:rPr lang="cs-CZ" sz="2400" smtClean="0"/>
              <a:t> [online]. [cit. 21.4.2013]. Dostupný na WWW: </a:t>
            </a:r>
            <a:r>
              <a:rPr lang="cs-CZ" sz="2400" u="sng" smtClean="0">
                <a:hlinkClick r:id="rId4"/>
              </a:rPr>
              <a:t>http://en.wikipedia.org/wiki/File:Rubber_tree.jpg</a:t>
            </a: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277</Words>
  <Application>Microsoft Office PowerPoint</Application>
  <PresentationFormat>On-screen Show (4:3)</PresentationFormat>
  <Paragraphs>48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Times New Roman</vt:lpstr>
      <vt:lpstr>Motiv systému Office</vt:lpstr>
      <vt:lpstr>Snímek 1</vt:lpstr>
      <vt:lpstr> Anotace:</vt:lpstr>
      <vt:lpstr>Procvičování čtení slov s písmenem g G.</vt:lpstr>
      <vt:lpstr>      Něco pro zvídavé děti.</vt:lpstr>
      <vt:lpstr>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17</cp:revision>
  <dcterms:created xsi:type="dcterms:W3CDTF">2013-04-24T16:05:49Z</dcterms:created>
  <dcterms:modified xsi:type="dcterms:W3CDTF">2013-05-25T18:28:39Z</dcterms:modified>
</cp:coreProperties>
</file>