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5" r:id="rId4"/>
    <p:sldId id="262" r:id="rId5"/>
    <p:sldId id="261" r:id="rId6"/>
    <p:sldId id="264" r:id="rId7"/>
    <p:sldId id="25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523F5E-ECBC-4E86-9D30-B459C0DE3892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C40E6E-B6F0-40A7-9584-5C01518AC8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1CE59-CF6F-443D-93B3-E8C6F1FAFE80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59A3FE-4BFB-4A34-B794-C06FE08F76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7ACF98-30BB-4027-B570-569DA9870F99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3E1890-3F40-4FE2-952D-8FDC4C538C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F5D0EF-C23B-41D7-8C4D-F86483786B93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5E038-E367-4063-A01A-4A7A19432E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5F21C8-2418-43D5-B5BD-70BBD6EA2110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B3F46E-63B9-48D1-8B45-C5372DB391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A741D-AE27-4A1A-AA08-5FBA4761D735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9686FE-F7B2-4AA3-B1DA-6AC9448A98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6E63A8-D2BB-41D3-861D-82D306C0AB1D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601BDE-80F9-491D-AC8D-8A0AC43488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4DBFE-02CE-4E29-A18D-A1F5318E3651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A382EE-29C0-44BB-BBCD-E77A003106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8B0B2-5CE4-442D-8F85-1F70EDB3C9C8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9C19D-C772-4ABF-8A54-540DFA207B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3A4AEA-B79F-43CA-83DB-E07D2244C96E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08731C-3209-427A-974D-387B6B1ADF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2A72D-9B49-4FEE-A92B-49EA4642A678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05908-B806-4DAD-96C5-9D3B707DE4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3FD935B-DB63-4B26-9933-406739A137C3}" type="datetimeFigureOut">
              <a:rPr lang="cs-CZ"/>
              <a:pPr>
                <a:defRPr/>
              </a:pPr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6301F26-3089-44E2-8D3E-EDE523789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0" Type="http://schemas.openxmlformats.org/officeDocument/2006/relationships/image" Target="../media/image10.jpeg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Škola: 		Základní škola a Mateřská škola, 				Kostelní 560, Svoboda n. Úpou,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/>
              <a:t>			okres Trutnov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Autor: 		Mgr. Hana </a:t>
            </a:r>
            <a:r>
              <a:rPr lang="cs-CZ" sz="2800" dirty="0" err="1" smtClean="0"/>
              <a:t>Klomínská</a:t>
            </a:r>
            <a:endParaRPr lang="cs-CZ" sz="28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Datum:  		duben 2013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Název: 		VY_12_INOVACE_1.2.1_ ČJ1,2_27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Téma:		Hlásky a písmena ď, ť, ň. Mláďata.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Ročník:		1. – 2.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/>
              <a:t>Číslo projektu:	CZ.1.07/1.4.00/21.3068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/>
          </a:p>
        </p:txBody>
      </p:sp>
      <p:pic>
        <p:nvPicPr>
          <p:cNvPr id="13315" name="Zástupný symbol pro obsah 6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8175" y="404813"/>
            <a:ext cx="5270500" cy="973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>
          <a:xfrm>
            <a:off x="539750" y="188913"/>
            <a:ext cx="8229600" cy="731837"/>
          </a:xfrm>
        </p:spPr>
        <p:txBody>
          <a:bodyPr/>
          <a:lstStyle/>
          <a:p>
            <a:pPr algn="l"/>
            <a:r>
              <a:rPr lang="cs-CZ" sz="2400" smtClean="0"/>
              <a:t>	</a:t>
            </a:r>
            <a:r>
              <a:rPr lang="cs-CZ" sz="2800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075613" cy="5073650"/>
          </a:xfrm>
        </p:spPr>
        <p:txBody>
          <a:bodyPr>
            <a:normAutofit/>
          </a:bodyPr>
          <a:lstStyle/>
          <a:p>
            <a:r>
              <a:rPr lang="cs-CZ" sz="2400" smtClean="0"/>
              <a:t>Tento pracovní list pomáhá dětem  docvičit čtení slov </a:t>
            </a:r>
            <a:r>
              <a:rPr lang="cs-CZ" sz="2400" smtClean="0">
                <a:latin typeface="Arial" charset="0"/>
              </a:rPr>
              <a:t>                   </a:t>
            </a:r>
            <a:r>
              <a:rPr lang="cs-CZ" sz="2400" smtClean="0"/>
              <a:t>s písmeny ď, ť, ň a jejich sluchové rozlišování. </a:t>
            </a:r>
          </a:p>
          <a:p>
            <a:pPr>
              <a:buFont typeface="Arial" charset="0"/>
              <a:buNone/>
            </a:pPr>
            <a:r>
              <a:rPr lang="cs-CZ" sz="2400" smtClean="0"/>
              <a:t>     </a:t>
            </a:r>
          </a:p>
          <a:p>
            <a:r>
              <a:rPr lang="cs-CZ" sz="2400" smtClean="0"/>
              <a:t>Tematicky jsou pracovní listy zaměřeny na mláďata domácích zvířat. Součástí je text písničky „Mláďata“ doplněný obrázky.  Lze je využít v Prvouce jako opakovací nebo motivační.</a:t>
            </a:r>
          </a:p>
          <a:p>
            <a:endParaRPr lang="cs-CZ" sz="2400" smtClean="0"/>
          </a:p>
          <a:p>
            <a:pPr>
              <a:buFont typeface="Arial" charset="0"/>
              <a:buNone/>
            </a:pPr>
            <a:endParaRPr lang="cs-CZ" sz="2400" smtClean="0"/>
          </a:p>
          <a:p>
            <a:endParaRPr lang="cs-CZ" sz="2400" smtClean="0"/>
          </a:p>
          <a:p>
            <a:pPr>
              <a:buFont typeface="Arial" charset="0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3460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Procvičování čtení slov s písmeny ď, ť, ň. PL. </a:t>
            </a:r>
            <a:endParaRPr lang="cs-CZ" sz="2400" dirty="0"/>
          </a:p>
        </p:txBody>
      </p:sp>
      <p:sp>
        <p:nvSpPr>
          <p:cNvPr id="15362" name="TextovéPole 3"/>
          <p:cNvSpPr txBox="1">
            <a:spLocks noChangeArrowheads="1"/>
          </p:cNvSpPr>
          <p:nvPr/>
        </p:nvSpPr>
        <p:spPr bwMode="auto">
          <a:xfrm>
            <a:off x="971550" y="620713"/>
            <a:ext cx="77041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Times New Roman" pitchFamily="18" charset="0"/>
              </a:rPr>
              <a:t>Přečti slova ve sloupcích a zkus vymýšlet další s hláskami ď, ť, ň.  PL.</a:t>
            </a:r>
          </a:p>
          <a:p>
            <a:endParaRPr lang="cs-CZ" sz="1400">
              <a:latin typeface="Calibri" pitchFamily="34" charset="0"/>
            </a:endParaRPr>
          </a:p>
        </p:txBody>
      </p:sp>
      <p:sp>
        <p:nvSpPr>
          <p:cNvPr id="15363" name="TextovéPole 4"/>
          <p:cNvSpPr txBox="1">
            <a:spLocks noChangeArrowheads="1"/>
          </p:cNvSpPr>
          <p:nvPr/>
        </p:nvSpPr>
        <p:spPr bwMode="auto">
          <a:xfrm>
            <a:off x="971550" y="981075"/>
            <a:ext cx="7704138" cy="163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</a:rPr>
              <a:t>teď	   síť	      tůň	            taťka	         kaňka	    Míťa</a:t>
            </a:r>
          </a:p>
          <a:p>
            <a:r>
              <a:rPr lang="cs-CZ" sz="2000">
                <a:latin typeface="Times New Roman" pitchFamily="18" charset="0"/>
              </a:rPr>
              <a:t>seď	   síň	      kůň	            poušť	         síťka	    Táňa</a:t>
            </a:r>
          </a:p>
          <a:p>
            <a:r>
              <a:rPr lang="cs-CZ" sz="2000">
                <a:latin typeface="Times New Roman" pitchFamily="18" charset="0"/>
              </a:rPr>
              <a:t>loď	   laň	      chyť	            oheň	         síňka	    Láďa</a:t>
            </a:r>
          </a:p>
          <a:p>
            <a:r>
              <a:rPr lang="cs-CZ" sz="2000">
                <a:latin typeface="Times New Roman" pitchFamily="18" charset="0"/>
              </a:rPr>
              <a:t>nať	   báň	      pouť	            šťáva	         loďka	    Stáňa</a:t>
            </a:r>
          </a:p>
          <a:p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364" name="TextovéPole 5"/>
          <p:cNvSpPr txBox="1">
            <a:spLocks noChangeArrowheads="1"/>
          </p:cNvSpPr>
          <p:nvPr/>
        </p:nvSpPr>
        <p:spPr bwMode="auto">
          <a:xfrm>
            <a:off x="2119313" y="2492375"/>
            <a:ext cx="48958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Times New Roman" pitchFamily="18" charset="0"/>
              </a:rPr>
              <a:t>Znáte-li písničku „ Mláďata“, zazpívejte si ji.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132138" y="3138488"/>
            <a:ext cx="2808287" cy="3459162"/>
          </a:xfrm>
        </p:spPr>
        <p:txBody>
          <a:bodyPr rtlCol="0">
            <a:normAutofit fontScale="62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Krávy mají telátka,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klisny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mají hříbátka,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ovce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mají jehňátka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kozy mají kůzlátka,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slípky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mají kuřátka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husy mají housátka,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kachny mají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kačátka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fenky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mají štěňátka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kočky mají koťátka,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mámy mají miminka,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 moje maminka.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5366" name="Picture 3" descr="C:\Users\Hana\AppData\Local\Microsoft\Windows\Temporary Internet Files\Content.IE5\O629NFU8\MP90017875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58850" y="2960688"/>
            <a:ext cx="808038" cy="541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4" descr="C:\Users\Hana\AppData\Local\Microsoft\Windows\Temporary Internet Files\Content.IE5\R9XYZ99P\MP90043931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23113" y="2960688"/>
            <a:ext cx="655637" cy="88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5" descr="C:\Users\Hana\AppData\Local\Microsoft\Windows\Temporary Internet Files\Content.IE5\8QD3VPXL\MP900431831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41488" y="4584700"/>
            <a:ext cx="793750" cy="73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6" descr="C:\Users\Hana\AppData\Local\Microsoft\Windows\Temporary Internet Files\Content.IE5\O629NFU8\MP900431832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23000" y="4460875"/>
            <a:ext cx="76835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0" descr="C:\Users\Hana\AppData\Local\Microsoft\Windows\Temporary Internet Files\Content.IE5\8QD3VPXL\MP900444869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12825" y="5229225"/>
            <a:ext cx="700088" cy="919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12" descr="C:\Users\Hana\AppData\Local\Microsoft\Windows\Temporary Internet Files\Content.IE5\36Q9D0YU\MP900444792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885113" y="4281488"/>
            <a:ext cx="655637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2" name="Picture 13" descr="C:\Users\Hana\AppData\Local\Microsoft\Windows\Temporary Internet Files\Content.IE5\WLK3XNVV\MC900404613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936625" y="4005263"/>
            <a:ext cx="66198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3" name="Picture 16" descr="C:\Users\Hana\AppData\Local\Microsoft\Windows\Temporary Internet Files\Content.IE5\7C1KYFX3\MC90040987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119313" y="3390900"/>
            <a:ext cx="674687" cy="903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4" name="Picture 17" descr="C:\Users\Hana\AppData\Local\Microsoft\Windows\Temporary Internet Files\Content.IE5\8QD3VPXL\MP900262927[1]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857875" y="3411538"/>
            <a:ext cx="585788" cy="86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5" name="Picture 20" descr="C:\Users\Hana\AppData\Local\Microsoft\Windows\Temporary Internet Files\Content.IE5\R9XYZ99P\MP900185171[1]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980238" y="5229225"/>
            <a:ext cx="688975" cy="903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3460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Procvičování čtení slov s písmeny ď, ť, ň a opakujeme si.</a:t>
            </a:r>
            <a:endParaRPr lang="cs-CZ" sz="2400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971550" y="620713"/>
            <a:ext cx="77041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>
                <a:latin typeface="Times New Roman" pitchFamily="18" charset="0"/>
              </a:rPr>
              <a:t>Přečti slova ve sloupcích a zkus vymýšlet další s hláskami ď, ť, ň. (PL s animací) </a:t>
            </a:r>
          </a:p>
          <a:p>
            <a:endParaRPr lang="cs-CZ" sz="1400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971550" y="981075"/>
            <a:ext cx="7704138" cy="1630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</a:rPr>
              <a:t>teď	   síť	      tůň	            taťka	         kaňka	    Míťa</a:t>
            </a:r>
          </a:p>
          <a:p>
            <a:r>
              <a:rPr lang="cs-CZ" sz="2000">
                <a:latin typeface="Times New Roman" pitchFamily="18" charset="0"/>
              </a:rPr>
              <a:t>seď	   síň	      kůň	            poušť	         síťka	    Táňa</a:t>
            </a:r>
          </a:p>
          <a:p>
            <a:r>
              <a:rPr lang="cs-CZ" sz="2000">
                <a:latin typeface="Times New Roman" pitchFamily="18" charset="0"/>
              </a:rPr>
              <a:t>loď	   laň	      chyť	            oheň	         síňka	    Láďa</a:t>
            </a:r>
          </a:p>
          <a:p>
            <a:r>
              <a:rPr lang="cs-CZ" sz="2000">
                <a:latin typeface="Times New Roman" pitchFamily="18" charset="0"/>
              </a:rPr>
              <a:t>nať	   báň	      pouť	            šťáva	         loďka	    Stáňa</a:t>
            </a:r>
          </a:p>
          <a:p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119313" y="2492375"/>
            <a:ext cx="48958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Times New Roman" pitchFamily="18" charset="0"/>
              </a:rPr>
              <a:t>Znáte-li písničku „ Mláďata“, zazpívejte si ji.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132138" y="3138488"/>
            <a:ext cx="2808287" cy="3459162"/>
          </a:xfrm>
        </p:spPr>
        <p:txBody>
          <a:bodyPr rtlCol="0">
            <a:normAutofit fontScale="62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Krávy mají	    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klisny mají	      ,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ovce mají	    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kozy mají	     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slípky mají	     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husy mají	     ,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kachny mají	      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fenky mají	      ,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kočky mají	      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mámy mají	      ,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jako moje maminka.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Hana\AppData\Local\Microsoft\Windows\Temporary Internet Files\Content.IE5\O629NFU8\MP90017875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58850" y="2960688"/>
            <a:ext cx="808038" cy="541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 descr="C:\Users\Hana\AppData\Local\Microsoft\Windows\Temporary Internet Files\Content.IE5\R9XYZ99P\MP900439317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123113" y="2960688"/>
            <a:ext cx="655637" cy="88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Hana\AppData\Local\Microsoft\Windows\Temporary Internet Files\Content.IE5\8QD3VPXL\MP900431831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41488" y="4584700"/>
            <a:ext cx="793750" cy="73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 descr="C:\Users\Hana\AppData\Local\Microsoft\Windows\Temporary Internet Files\Content.IE5\O629NFU8\MP900431832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23000" y="4460875"/>
            <a:ext cx="76835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4" name="Picture 10" descr="C:\Users\Hana\AppData\Local\Microsoft\Windows\Temporary Internet Files\Content.IE5\8QD3VPXL\MP900444869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1012825" y="5229225"/>
            <a:ext cx="700088" cy="919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6" name="Picture 12" descr="C:\Users\Hana\AppData\Local\Microsoft\Windows\Temporary Internet Files\Content.IE5\36Q9D0YU\MP900444792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885113" y="4281488"/>
            <a:ext cx="655637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7" name="Picture 13" descr="C:\Users\Hana\AppData\Local\Microsoft\Windows\Temporary Internet Files\Content.IE5\WLK3XNVV\MC900404613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936625" y="4005263"/>
            <a:ext cx="661988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0" name="Picture 16" descr="C:\Users\Hana\AppData\Local\Microsoft\Windows\Temporary Internet Files\Content.IE5\7C1KYFX3\MC900409877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2119313" y="3390900"/>
            <a:ext cx="674687" cy="903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1" name="Picture 17" descr="C:\Users\Hana\AppData\Local\Microsoft\Windows\Temporary Internet Files\Content.IE5\8QD3VPXL\MP900262927[1].jp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857875" y="3411538"/>
            <a:ext cx="585788" cy="86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44" name="Picture 20" descr="C:\Users\Hana\AppData\Local\Microsoft\Windows\Temporary Internet Files\Content.IE5\R9XYZ99P\MP900185171[1].jp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980238" y="5229225"/>
            <a:ext cx="688975" cy="903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427538" y="3055938"/>
            <a:ext cx="12239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telátka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427538" y="3379788"/>
            <a:ext cx="10810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hříbátka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284663" y="3692525"/>
            <a:ext cx="10795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jehňátka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322763" y="4011613"/>
            <a:ext cx="12239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kůzlátka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421188" y="4294188"/>
            <a:ext cx="12954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kuřátka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4289425" y="4584700"/>
            <a:ext cx="12239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housátka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4500563" y="4903788"/>
            <a:ext cx="1077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kačátka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4421188" y="5200650"/>
            <a:ext cx="107791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štěňátka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427538" y="5487988"/>
            <a:ext cx="12493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koťátka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4395788" y="5797550"/>
            <a:ext cx="1144587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miminka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500"/>
                            </p:stCondLst>
                            <p:childTnLst>
                              <p:par>
                                <p:cTn id="24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500"/>
                            </p:stCondLst>
                            <p:childTnLst>
                              <p:par>
                                <p:cTn id="32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7000"/>
                            </p:stCondLst>
                            <p:childTnLst>
                              <p:par>
                                <p:cTn id="36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500"/>
                            </p:stCondLst>
                            <p:childTnLst>
                              <p:par>
                                <p:cTn id="40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0"/>
                            </p:stCondLst>
                            <p:childTnLst>
                              <p:par>
                                <p:cTn id="44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1500"/>
                            </p:stCondLst>
                            <p:childTnLst>
                              <p:par>
                                <p:cTn id="48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1000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3000"/>
                            </p:stCondLst>
                            <p:childTnLst>
                              <p:par>
                                <p:cTn id="52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4500"/>
                            </p:stCondLst>
                            <p:childTnLst>
                              <p:par>
                                <p:cTn id="56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1000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6000"/>
                            </p:stCondLst>
                            <p:childTnLst>
                              <p:par>
                                <p:cTn id="60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1000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0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2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0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2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0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2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0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0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0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0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2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2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2" dur="1000"/>
                                        <p:tgtEl>
                                          <p:spTgt spid="1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 build="p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3460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Procvičování čtení slov s písmeny ď, ť, ň. Pracovní list.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9685338" y="4724400"/>
            <a:ext cx="801687" cy="433388"/>
          </a:xfrm>
        </p:spPr>
        <p:txBody>
          <a:bodyPr rtlCol="0"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17411" name="TextovéPole 3"/>
          <p:cNvSpPr txBox="1">
            <a:spLocks noChangeArrowheads="1"/>
          </p:cNvSpPr>
          <p:nvPr/>
        </p:nvSpPr>
        <p:spPr bwMode="auto">
          <a:xfrm>
            <a:off x="1209675" y="639763"/>
            <a:ext cx="712787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</a:rPr>
              <a:t>Nyní čti pozorně následující příkazy a předveď je. Neruš však hlukem ostatní.</a:t>
            </a:r>
          </a:p>
          <a:p>
            <a:endParaRPr lang="cs-CZ" sz="1400">
              <a:latin typeface="Calibri" pitchFamily="34" charset="0"/>
            </a:endParaRPr>
          </a:p>
        </p:txBody>
      </p:sp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1222375" y="1143000"/>
            <a:ext cx="6911975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</a:rPr>
              <a:t>Chyť se levou rukou za pravé ucho. Seď  rovně. Zaťukej na stůl.</a:t>
            </a:r>
          </a:p>
          <a:p>
            <a:r>
              <a:rPr lang="cs-CZ" sz="2000">
                <a:latin typeface="Times New Roman" pitchFamily="18" charset="0"/>
              </a:rPr>
              <a:t>Doplň slova na řádek: Jelen, laň a ______________.   Fena, pes </a:t>
            </a:r>
          </a:p>
          <a:p>
            <a:r>
              <a:rPr lang="cs-CZ" sz="2000">
                <a:latin typeface="Times New Roman" pitchFamily="18" charset="0"/>
              </a:rPr>
              <a:t>a_________________. Beran, jehňátko a _________.   Kocour, </a:t>
            </a:r>
          </a:p>
          <a:p>
            <a:r>
              <a:rPr lang="cs-CZ" sz="2000">
                <a:latin typeface="Times New Roman" pitchFamily="18" charset="0"/>
              </a:rPr>
              <a:t>_____________ a koťátko. Vstaň , otoč se dokola  a  zase  seď.</a:t>
            </a:r>
          </a:p>
          <a:p>
            <a:r>
              <a:rPr lang="cs-CZ" sz="2000">
                <a:latin typeface="Times New Roman" pitchFamily="18" charset="0"/>
              </a:rPr>
              <a:t>Přivoň  jen  jako  ke  kytce. Ukloň  se  svému   kamarádovi. </a:t>
            </a:r>
          </a:p>
          <a:p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413" name="TextovéPole 5"/>
          <p:cNvSpPr txBox="1">
            <a:spLocks noChangeArrowheads="1"/>
          </p:cNvSpPr>
          <p:nvPr/>
        </p:nvSpPr>
        <p:spPr bwMode="auto">
          <a:xfrm>
            <a:off x="1101725" y="2924175"/>
            <a:ext cx="59912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</a:rPr>
              <a:t>Namaluj zvířátko, které máš nebo bys chtěl/a mít.</a:t>
            </a:r>
            <a:endParaRPr lang="cs-CZ" sz="16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00113" y="3429000"/>
            <a:ext cx="7329487" cy="30241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7415" name="Picture 2" descr="C:\Users\Hana\AppData\Local\Microsoft\Windows\Temporary Internet Files\Content.IE5\TKF9H1P3\MC90011138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441325"/>
            <a:ext cx="657225" cy="950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6" name="Picture 4" descr="C:\Users\Hana\AppData\Local\Microsoft\Windows\Temporary Internet Files\Content.IE5\7C1KYFX3\MC9003316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134350" y="549275"/>
            <a:ext cx="636588" cy="97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7" name="Picture 6" descr="C:\Users\Hana\AppData\Local\Microsoft\Windows\Temporary Internet Files\Content.IE5\WLK3XNVV\MC90035384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23213" y="2212975"/>
            <a:ext cx="1000125" cy="7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8" name="Picture 7" descr="C:\Users\Hana\AppData\Local\Microsoft\Windows\Temporary Internet Files\Content.IE5\AUO00YTA\MP90042765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0663" y="1798638"/>
            <a:ext cx="863600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3460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400" dirty="0" smtClean="0"/>
              <a:t>Procvičování čtení slov s písmeny ď, ť, ň. Řešení PL.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9685338" y="4724400"/>
            <a:ext cx="801687" cy="433388"/>
          </a:xfrm>
        </p:spPr>
        <p:txBody>
          <a:bodyPr rtlCol="0">
            <a:normAutofit fontScale="850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209675" y="639763"/>
            <a:ext cx="7127875" cy="554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</a:rPr>
              <a:t>Nyní čti pozorně následující příkazy a předveď je. Neruš však hlukem ostatní.</a:t>
            </a:r>
          </a:p>
          <a:p>
            <a:endParaRPr lang="cs-CZ" sz="1400">
              <a:latin typeface="Calibri" pitchFamily="34" charset="0"/>
            </a:endParaRP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222375" y="1143000"/>
            <a:ext cx="6911975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</a:rPr>
              <a:t>Chyť se levou rukou za pravé ucho. Seď  rovně. Zaťukej na stůl.</a:t>
            </a:r>
          </a:p>
          <a:p>
            <a:r>
              <a:rPr lang="cs-CZ" sz="2000">
                <a:latin typeface="Times New Roman" pitchFamily="18" charset="0"/>
              </a:rPr>
              <a:t>Doplň slova na řádek: Jelen, laň a ______________.   Fena, pes </a:t>
            </a:r>
          </a:p>
          <a:p>
            <a:r>
              <a:rPr lang="cs-CZ" sz="2000">
                <a:latin typeface="Times New Roman" pitchFamily="18" charset="0"/>
              </a:rPr>
              <a:t>a_________________. Beran, jehňátko a _________.   Kocour, </a:t>
            </a:r>
          </a:p>
          <a:p>
            <a:r>
              <a:rPr lang="cs-CZ" sz="2000">
                <a:latin typeface="Times New Roman" pitchFamily="18" charset="0"/>
              </a:rPr>
              <a:t>_____________ a koťátko. Vstaň , otoč se dokola  a  zase  seď.</a:t>
            </a:r>
          </a:p>
          <a:p>
            <a:r>
              <a:rPr lang="cs-CZ" sz="2000">
                <a:latin typeface="Times New Roman" pitchFamily="18" charset="0"/>
              </a:rPr>
              <a:t>Přivoň  jen  jako  ke  kytce. Ukloň  se  svému   kamarádovi. </a:t>
            </a:r>
          </a:p>
          <a:p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101725" y="2924175"/>
            <a:ext cx="5991225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Times New Roman" pitchFamily="18" charset="0"/>
              </a:rPr>
              <a:t>Namaluj zvířátko, které máš nebo bys chtěl/a mít.</a:t>
            </a:r>
            <a:endParaRPr lang="cs-CZ" sz="16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900113" y="3429000"/>
            <a:ext cx="7329487" cy="302418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050" name="Picture 2" descr="C:\Users\Hana\AppData\Local\Microsoft\Windows\Temporary Internet Files\Content.IE5\TKF9H1P3\MC90011138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441325"/>
            <a:ext cx="657225" cy="950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C:\Users\Hana\AppData\Local\Microsoft\Windows\Temporary Internet Files\Content.IE5\7C1KYFX3\MC900331692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134350" y="549275"/>
            <a:ext cx="636588" cy="976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 descr="C:\Users\Hana\AppData\Local\Microsoft\Windows\Temporary Internet Files\Content.IE5\WLK3XNVV\MC90035384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923213" y="2212975"/>
            <a:ext cx="1000125" cy="71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5" name="Picture 7" descr="C:\Users\Hana\AppData\Local\Microsoft\Windows\Temporary Internet Files\Content.IE5\AUO00YTA\MP900427655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20663" y="1798638"/>
            <a:ext cx="863600" cy="62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5113338" y="1431925"/>
            <a:ext cx="12636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kolouch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979613" y="1739900"/>
            <a:ext cx="936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štěně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651500" y="1757363"/>
            <a:ext cx="10080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ovce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1682750" y="2079625"/>
            <a:ext cx="10445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kočka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7000"/>
                            </p:stCondLst>
                            <p:childTnLst>
                              <p:par>
                                <p:cTn id="23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1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6" presetClass="entr" presetSubtype="16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000"/>
                            </p:stCondLst>
                            <p:childTnLst>
                              <p:par>
                                <p:cTn id="64" presetID="16" presetClass="entr" presetSubtype="21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 animBg="1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800" smtClean="0"/>
              <a:t>     Použitý materiál: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002588" cy="4525963"/>
          </a:xfrm>
        </p:spPr>
        <p:txBody>
          <a:bodyPr>
            <a:normAutofit/>
          </a:bodyPr>
          <a:lstStyle/>
          <a:p>
            <a:pPr>
              <a:buFontTx/>
              <a:buChar char="•"/>
            </a:pPr>
            <a:r>
              <a:rPr lang="cs-CZ" sz="2000" smtClean="0">
                <a:latin typeface="Arial" charset="0"/>
                <a:hlinkClick r:id="rId2"/>
              </a:rPr>
              <a:t>www.office.microsoft.com</a:t>
            </a:r>
            <a:endParaRPr lang="cs-CZ" sz="2000" smtClean="0"/>
          </a:p>
          <a:p>
            <a:endParaRPr lang="cs-CZ" sz="2000" smtClean="0"/>
          </a:p>
          <a:p>
            <a:r>
              <a:rPr lang="cs-CZ" sz="2400" smtClean="0"/>
              <a:t>Text písničky: Jiří Žáček a Helena Zmatlíková - Slabikář Alter</a:t>
            </a:r>
          </a:p>
          <a:p>
            <a:pPr>
              <a:buFont typeface="Arial" charset="0"/>
              <a:buNone/>
            </a:pPr>
            <a:r>
              <a:rPr lang="cs-CZ" sz="2400" smtClean="0"/>
              <a:t>		   ISBN 80 – 901207 – 2 – 5</a:t>
            </a:r>
          </a:p>
          <a:p>
            <a:pPr>
              <a:buFont typeface="Arial" charset="0"/>
              <a:buNone/>
            </a:pPr>
            <a:r>
              <a:rPr lang="cs-CZ" sz="2400" smtClean="0"/>
              <a:t> </a:t>
            </a:r>
          </a:p>
          <a:p>
            <a:r>
              <a:rPr lang="cs-CZ" sz="2400" smtClean="0"/>
              <a:t>Melodie písně: Jaromír Klempíř – Písničky ze Slabikáře Jiřího Žáčka, vydaly Rodinky, Mánesova 10, Praha 2, ve spolupráci s rozhlasovou stanicí Frekvence 1 a s nakladatelstvím Alter.  </a:t>
            </a:r>
          </a:p>
          <a:p>
            <a:pPr>
              <a:buFont typeface="Arial" charset="0"/>
              <a:buNone/>
            </a:pP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451</Words>
  <Application>Microsoft Office PowerPoint</Application>
  <PresentationFormat>On-screen Show (4:3)</PresentationFormat>
  <Paragraphs>87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Times New Roman</vt:lpstr>
      <vt:lpstr>Motiv systému Office</vt:lpstr>
      <vt:lpstr>Snímek 1</vt:lpstr>
      <vt:lpstr> Anotace:</vt:lpstr>
      <vt:lpstr>Procvičování čtení slov s písmeny ď, ť, ň. PL. </vt:lpstr>
      <vt:lpstr>Procvičování čtení slov s písmeny ď, ť, ň a opakujeme si.</vt:lpstr>
      <vt:lpstr>Procvičování čtení slov s písmeny ď, ť, ň. Pracovní list.</vt:lpstr>
      <vt:lpstr>Procvičování čtení slov s písmeny ď, ť, ň. Řešení PL.</vt:lpstr>
      <vt:lpstr>     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DUM</cp:lastModifiedBy>
  <cp:revision>18</cp:revision>
  <dcterms:created xsi:type="dcterms:W3CDTF">2013-04-25T16:41:24Z</dcterms:created>
  <dcterms:modified xsi:type="dcterms:W3CDTF">2013-05-25T18:31:01Z</dcterms:modified>
</cp:coreProperties>
</file>