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5" r:id="rId6"/>
    <p:sldId id="267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5" autoAdjust="0"/>
    <p:restoredTop sz="86501" autoAdjust="0"/>
  </p:normalViewPr>
  <p:slideViewPr>
    <p:cSldViewPr>
      <p:cViewPr>
        <p:scale>
          <a:sx n="66" d="100"/>
          <a:sy n="66" d="100"/>
        </p:scale>
        <p:origin x="-48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66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63F8170-3709-4A86-8239-E4F0F99A497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9A25BD0-CDE4-48C7-8D37-5E3F96BC0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94AFA-5DED-43F1-A3D9-23A01B84B92C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0D013-0F43-4DFF-8EE9-20E0606FD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516A6-F9A0-479F-B8BC-BCCB903AD98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2BC05-9A8A-4390-95F9-BDA99C780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2095C-E1C4-4EA3-9FEE-C7C52928B9A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E0842-8AE5-4CAD-B6DC-177216F90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D2AFB-0DCE-4057-B4F4-B17D189A8BE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7109A-D793-4F69-B048-400E714C74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801C3-2F7F-47F8-8630-4BEE5C43258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AE303-0988-47CC-8849-4C9592804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ABF4B-4A92-441D-8DF0-80A32BCBA01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FB3D4-7BF9-499B-A3EC-4F5A1D6FE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57210-1CDE-43A1-8B62-DF8276CB7E9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A6BB3-387E-497A-BD5C-E46B7C727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99E1A-C42E-473B-82B5-49E567E4B3E5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03899-55B7-4F79-B6C8-6A0793DDC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A22BE-9968-4032-84DD-500EA86C2A97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E81BA-EB87-4382-BAD5-717765EAA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93DE9-93A1-4A65-9837-8F0822E8AC5B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55F41-8641-493C-80E4-0A3697866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1A31A-93D9-439E-B81A-5AE10EDC4E7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25B5C-D716-424B-8527-100E273F3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B689FB-4778-42E5-999D-571B2CA90F57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655E66-0BE3-4F92-B0A8-91249338E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2" Type="http://schemas.openxmlformats.org/officeDocument/2006/relationships/image" Target="../media/image9.wmf"/><Relationship Id="rId16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2" Type="http://schemas.openxmlformats.org/officeDocument/2006/relationships/image" Target="../media/image9.wmf"/><Relationship Id="rId16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9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květen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ČJ1,2_31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Slova na </a:t>
            </a:r>
            <a:r>
              <a:rPr lang="cs-CZ" sz="2800" dirty="0" err="1" smtClean="0"/>
              <a:t>bě</a:t>
            </a:r>
            <a:r>
              <a:rPr lang="cs-CZ" sz="2800" dirty="0" smtClean="0"/>
              <a:t> </a:t>
            </a:r>
            <a:r>
              <a:rPr lang="cs-CZ" sz="2800" dirty="0" err="1" smtClean="0"/>
              <a:t>pě</a:t>
            </a:r>
            <a:r>
              <a:rPr lang="cs-CZ" sz="2800" dirty="0" smtClean="0"/>
              <a:t> </a:t>
            </a:r>
            <a:r>
              <a:rPr lang="cs-CZ" sz="2800" dirty="0" err="1" smtClean="0"/>
              <a:t>vě</a:t>
            </a:r>
            <a:r>
              <a:rPr lang="cs-CZ" sz="2800" dirty="0"/>
              <a:t>.</a:t>
            </a:r>
            <a:r>
              <a:rPr lang="cs-CZ" sz="2800" dirty="0" smtClean="0"/>
              <a:t> Povolání.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4339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052513"/>
            <a:ext cx="7426325" cy="507365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  Tyto pracovní listy jsou z </a:t>
            </a:r>
            <a:r>
              <a:rPr lang="cs-CZ" sz="2000" dirty="0"/>
              <a:t>pohledu čtenářské </a:t>
            </a:r>
            <a:r>
              <a:rPr lang="cs-CZ" sz="2000" dirty="0" smtClean="0"/>
              <a:t>dovednosti zaměřeny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na čtení slov se skupinami </a:t>
            </a:r>
            <a:r>
              <a:rPr lang="cs-CZ" sz="2000" dirty="0" err="1" smtClean="0"/>
              <a:t>bě</a:t>
            </a:r>
            <a:r>
              <a:rPr lang="cs-CZ" sz="2000" dirty="0" smtClean="0"/>
              <a:t>, </a:t>
            </a:r>
            <a:r>
              <a:rPr lang="cs-CZ" sz="2000" dirty="0" err="1" smtClean="0"/>
              <a:t>pě</a:t>
            </a:r>
            <a:r>
              <a:rPr lang="cs-CZ" sz="2000" dirty="0" smtClean="0"/>
              <a:t>, </a:t>
            </a:r>
            <a:r>
              <a:rPr lang="cs-CZ" sz="2000" dirty="0" err="1" smtClean="0"/>
              <a:t>vě</a:t>
            </a:r>
            <a:r>
              <a:rPr lang="cs-CZ" sz="2000" dirty="0" smtClean="0"/>
              <a:t>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V další části se děti seznámí s různými názvy povolání. Tento materiál lze využít v hodině slohu nebo v Prvouce.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/>
              <a:t>Procvičuj čtení slov se slabikami </a:t>
            </a:r>
            <a:r>
              <a:rPr lang="cs-CZ" sz="2000" dirty="0" err="1"/>
              <a:t>bě</a:t>
            </a:r>
            <a:r>
              <a:rPr lang="cs-CZ" sz="2000" dirty="0"/>
              <a:t>, </a:t>
            </a:r>
            <a:r>
              <a:rPr lang="cs-CZ" sz="2000" dirty="0" err="1"/>
              <a:t>pě</a:t>
            </a:r>
            <a:r>
              <a:rPr lang="cs-CZ" sz="2000" dirty="0"/>
              <a:t>, </a:t>
            </a:r>
            <a:r>
              <a:rPr lang="cs-CZ" sz="2000" dirty="0" err="1"/>
              <a:t>vě</a:t>
            </a:r>
            <a:r>
              <a:rPr lang="cs-CZ" sz="2000" dirty="0"/>
              <a:t> a vymýšlej další.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	</a:t>
            </a:r>
            <a:r>
              <a:rPr lang="cs-CZ" sz="2000" dirty="0" smtClean="0"/>
              <a:t>Potom se zaměř na text k obrázkům, pročti ho a zkus vymyslet 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nadpis. Napiš ho do připraveného rámečku. Dokážeš také vyprávět 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   o své rodině? Čím chceš jednou být?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Část materiálu je určena pro samostatnou nebo skupinovou práci. Následuje vždy řešení zpracované pro prezentaci na interaktivní tabuli.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/>
              <a:t>Čtení slov se skupinami slabik </a:t>
            </a:r>
            <a:r>
              <a:rPr lang="cs-CZ" sz="2000" dirty="0" err="1"/>
              <a:t>bě</a:t>
            </a:r>
            <a:r>
              <a:rPr lang="cs-CZ" sz="2000" dirty="0"/>
              <a:t>, </a:t>
            </a:r>
            <a:r>
              <a:rPr lang="cs-CZ" sz="2000" dirty="0" err="1"/>
              <a:t>pě</a:t>
            </a:r>
            <a:r>
              <a:rPr lang="cs-CZ" sz="2000" dirty="0"/>
              <a:t>, </a:t>
            </a:r>
            <a:r>
              <a:rPr lang="cs-CZ" sz="2000" dirty="0" err="1"/>
              <a:t>vě</a:t>
            </a:r>
            <a:r>
              <a:rPr lang="cs-CZ" sz="2000" dirty="0" smtClean="0"/>
              <a:t>. Pracovní list.</a:t>
            </a: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8013" y="549275"/>
            <a:ext cx="540067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Čti slova v následujících třech skupinách a potom vymysli další.</a:t>
            </a:r>
          </a:p>
          <a:p>
            <a:endParaRPr lang="cs-CZ" sz="16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981075"/>
            <a:ext cx="5183187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       bě		     pě 		    vě</a:t>
            </a:r>
          </a:p>
          <a:p>
            <a:r>
              <a:rPr lang="cs-CZ" sz="2000">
                <a:latin typeface="Times New Roman" pitchFamily="18" charset="0"/>
              </a:rPr>
              <a:t>       běž		     pět		    věc</a:t>
            </a:r>
          </a:p>
          <a:p>
            <a:r>
              <a:rPr lang="cs-CZ" sz="2000">
                <a:latin typeface="Times New Roman" pitchFamily="18" charset="0"/>
              </a:rPr>
              <a:t>       běžec	     pětka		    věnec</a:t>
            </a:r>
          </a:p>
          <a:p>
            <a:r>
              <a:rPr lang="cs-CZ" sz="2000">
                <a:latin typeface="Times New Roman" pitchFamily="18" charset="0"/>
              </a:rPr>
              <a:t>       bělouš                opět		    svět</a:t>
            </a:r>
          </a:p>
          <a:p>
            <a:r>
              <a:rPr lang="cs-CZ" sz="2000">
                <a:latin typeface="Times New Roman" pitchFamily="18" charset="0"/>
              </a:rPr>
              <a:t>       bělásek               pěkná	    světlo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31800" y="2752725"/>
            <a:ext cx="83169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Přečti si, co vypráví chlapec. Potom vymysli nadpis a napiš ho do rámečku. Vypravuj podobně o svých plánech.</a:t>
            </a:r>
          </a:p>
          <a:p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1800" y="3989388"/>
            <a:ext cx="8316913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Times New Roman" pitchFamily="18" charset="0"/>
              </a:rPr>
              <a:t> 	Ahoj!  Jmenuji  se  Michal.  Právě  končím  první třídu. Už  umím  pěkně  číst i  psát. Těším  se  na letní  prázdniny  u  dědečka, který bydlí na venkově. K  dědově chalupě  přiléhá  zahrada se skleníkem a sad. Na  jaře  to  tady  nádherně  kvete  a  vábně  voní.</a:t>
            </a:r>
          </a:p>
          <a:p>
            <a:pPr algn="just"/>
            <a:r>
              <a:rPr lang="cs-CZ">
                <a:latin typeface="Times New Roman" pitchFamily="18" charset="0"/>
              </a:rPr>
              <a:t>	Na větvi se objeví nejprve poupě, hned potom květ. Zvědavě si prohlížím  záhony květin, keře i stromy. Sám  jsem  už  vypěstoval  několik  sazenic  salátu. Děda se věnuje pěstování okrasných květin. Až budu větší, chci dědovi pomáhat. Maminka se směje a říká: „Další zahradník v naší rodině?“ Můj tatínek je totiž taky zahradník.</a:t>
            </a: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Hana\AppData\Local\Microsoft\Windows\Temporary Internet Files\Content.IE5\R9XYZ99P\MC900090218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294563" y="1103313"/>
            <a:ext cx="1609725" cy="1173162"/>
          </a:xfrm>
        </p:spPr>
      </p:pic>
      <p:pic>
        <p:nvPicPr>
          <p:cNvPr id="1029" name="Picture 5" descr="C:\Users\Hana\AppData\Local\Microsoft\Windows\Temporary Internet Files\Content.IE5\WLK3XNVV\MC9001983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175" y="1120775"/>
            <a:ext cx="15875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2051050" y="3217863"/>
            <a:ext cx="3021013" cy="503237"/>
          </a:xfrm>
          <a:prstGeom prst="rect">
            <a:avLst/>
          </a:prstGeom>
          <a:solidFill>
            <a:schemeClr val="bg1"/>
          </a:solidFill>
          <a:ln w="63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31" name="Picture 7" descr="C:\Users\Hana\AppData\Local\Microsoft\Windows\Temporary Internet Files\Content.IE5\ZRLIDS1G\MC9003347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1800" y="3179763"/>
            <a:ext cx="938213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Hana\AppData\Local\Microsoft\Windows\Temporary Internet Files\Content.IE5\SRVBK8WR\MC90012306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688" y="3309938"/>
            <a:ext cx="64135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Hana\AppData\Local\Microsoft\Windows\Temporary Internet Files\Content.IE5\JDHMGB1G\MC90012306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40650" y="3040063"/>
            <a:ext cx="800100" cy="85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 descr="C:\Users\Hana\AppData\Local\Microsoft\Windows\Temporary Internet Files\Content.IE5\K69VQYQ2\MC90012277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68988" y="3217863"/>
            <a:ext cx="647700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C:\Users\Hana\AppData\Local\Microsoft\Windows\Temporary Internet Files\Content.IE5\ZRLIDS1G\MC90012318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12000" y="3105150"/>
            <a:ext cx="647700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/>
              <a:t>Povolání dospělých. Pracovní list.</a:t>
            </a:r>
            <a:endParaRPr lang="cs-CZ" sz="2000" dirty="0"/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684213" y="620713"/>
            <a:ext cx="7920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Už jste někdy přemýšleli, co byste jednou chtěli dělat, až budete dospělí  jako vaši rodiče nebo příbuzní? 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Přečtěte si názvy některých profesí. Co tě zaujalo? Nerozumíš některým pojmům? Ptej se.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666750" y="1919288"/>
            <a:ext cx="8064500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učitel	          lékař	    zdravotník	  záchranář	   řidič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policista          kuchař	    kominík	  veterinář	   stavař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návrhář	          farmář	    cukrář		  pekař	   	   hasič		    </a:t>
            </a:r>
          </a:p>
        </p:txBody>
      </p:sp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684213" y="3752850"/>
            <a:ext cx="79200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zpěvák	          herec	    voják		  účetní		   letec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číšník	          úředník	    obchodník	  plavčík		   lesník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		   </a:t>
            </a:r>
          </a:p>
        </p:txBody>
      </p:sp>
      <p:sp>
        <p:nvSpPr>
          <p:cNvPr id="17413" name="TextovéPole 7"/>
          <p:cNvSpPr txBox="1">
            <a:spLocks noChangeArrowheads="1"/>
          </p:cNvSpPr>
          <p:nvPr/>
        </p:nvSpPr>
        <p:spPr bwMode="auto">
          <a:xfrm>
            <a:off x="684213" y="5440363"/>
            <a:ext cx="7920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sadař	          rybář	    porybný	  hajný	    	   myslivec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17414" name="Picture 7" descr="C:\Users\Hana\AppData\Local\Microsoft\Windows\Temporary Internet Files\Content.IE5\K69VQYQ2\MC9002167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4713" y="2901950"/>
            <a:ext cx="541337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5" descr="C:\Users\Hana\AppData\Local\Microsoft\Windows\Temporary Internet Files\Content.IE5\WLK3XNVV\MC9003186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41750" y="1169988"/>
            <a:ext cx="720725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7" descr="C:\Users\Hana\AppData\Local\Microsoft\Windows\Temporary Internet Files\Content.IE5\O8PYBGKM\MC9003245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20913" y="1154113"/>
            <a:ext cx="766762" cy="72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3" descr="C:\Users\Hana\AppData\Local\Microsoft\Windows\Temporary Internet Files\Content.IE5\XZIJI8UI\MC90030120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14388" y="1225550"/>
            <a:ext cx="661987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6" descr="C:\Users\Hana\AppData\Local\Microsoft\Windows\Temporary Internet Files\Content.IE5\WLK3XNVV\MC90021671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18375" y="1258888"/>
            <a:ext cx="65087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7" descr="C:\Users\Hana\AppData\Local\Microsoft\Windows\Temporary Internet Files\Content.IE5\XZIJI8UI\MC9002335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35600" y="2927350"/>
            <a:ext cx="666750" cy="85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9" descr="C:\Users\Hana\AppData\Local\Microsoft\Windows\Temporary Internet Files\Content.IE5\7C1KYFX3\MC90029748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95713" y="2978150"/>
            <a:ext cx="671512" cy="80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0" descr="C:\Users\Hana\AppData\Local\Microsoft\Windows\Temporary Internet Files\Content.IE5\G7JM31I2\MC9003590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91188" y="1225550"/>
            <a:ext cx="631825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7" descr="C:\Users\Hana\AppData\Local\Microsoft\Windows\Temporary Internet Files\Content.IE5\8QD3VPXL\MC90025043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247900" y="2917825"/>
            <a:ext cx="766763" cy="93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7" descr="C:\Users\Hana\AppData\Local\Microsoft\Windows\Temporary Internet Files\Content.IE5\TKF9H1P3\MC90041044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905250" y="4537075"/>
            <a:ext cx="657225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12" descr="C:\Users\Hana\AppData\Local\Microsoft\Windows\Temporary Internet Files\Content.IE5\K69VQYQ2\MC900343531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439025" y="2846388"/>
            <a:ext cx="530225" cy="102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6" descr="C:\Users\Hana\AppData\Local\Microsoft\Windows\Temporary Internet Files\Content.IE5\JDHMGB1G\MC90029573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154238" y="4605338"/>
            <a:ext cx="952500" cy="80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4" descr="C:\Users\Hana\AppData\Local\Microsoft\Windows\Temporary Internet Files\Content.IE5\YYK0WM67\MC900233388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84213" y="4556125"/>
            <a:ext cx="798512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4" descr="C:\Users\Hana\AppData\Local\Microsoft\Windows\Temporary Internet Files\Content.IE5\AUO00YTA\MC900318640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435600" y="4587875"/>
            <a:ext cx="6667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8" name="TextovéPole 2"/>
          <p:cNvSpPr txBox="1">
            <a:spLocks noChangeArrowheads="1"/>
          </p:cNvSpPr>
          <p:nvPr/>
        </p:nvSpPr>
        <p:spPr bwMode="auto">
          <a:xfrm>
            <a:off x="1331913" y="6076950"/>
            <a:ext cx="67691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   Podtrhni ve sloupečcích  názvy zaměstnání, která jsou na obrázcích.</a:t>
            </a:r>
          </a:p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   Jak zní ženské podoby názvů zaměstnání?</a:t>
            </a:r>
          </a:p>
        </p:txBody>
      </p:sp>
      <p:pic>
        <p:nvPicPr>
          <p:cNvPr id="17429" name="Picture 6" descr="C:\Users\Hana\AppData\Local\Microsoft\Windows\Temporary Internet Files\Content.IE5\TKF9H1P3\MC900285870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7075488" y="4527550"/>
            <a:ext cx="773112" cy="75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/>
              <a:t>Povolání dospělých. Řešení pracovního listu.</a:t>
            </a: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620713"/>
            <a:ext cx="7920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Už jste někdy přemýšleli, co byste jednou chtěli dělat, až budete dospělí  jako vaši rodiče nebo příbuzní? 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Přečtěte si názvy některých profesí. Co tě zaujalo? Nerozumíš některým pojmům? Ptej se.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871663"/>
            <a:ext cx="80645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učitel	          lékař	    zdravotník	  záchranář	   řidič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policista          kuchař	    kominík	  veterinář	   stavař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návrhář	          farmář	    cukrář		  pekař	   	   hasič		   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3752850"/>
            <a:ext cx="79200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zpěvák	          herec	    voják		  účetní		   letec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číšník	          úředník	    obchodník	  plavčík		   lesník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		  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5440363"/>
            <a:ext cx="7920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sadař	          rybář	    porybný	  hajný	    	   myslivec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12" name="Picture 7" descr="C:\Users\Hana\AppData\Local\Microsoft\Windows\Temporary Internet Files\Content.IE5\K69VQYQ2\MC9002167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4713" y="2870200"/>
            <a:ext cx="541337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5" descr="C:\Users\Hana\AppData\Local\Microsoft\Windows\Temporary Internet Files\Content.IE5\WLK3XNVV\MC9003186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41750" y="1169988"/>
            <a:ext cx="720725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 descr="C:\Users\Hana\AppData\Local\Microsoft\Windows\Temporary Internet Files\Content.IE5\O8PYBGKM\MC9003245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03463" y="1138238"/>
            <a:ext cx="8032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3" descr="C:\Users\Hana\AppData\Local\Microsoft\Windows\Temporary Internet Files\Content.IE5\XZIJI8UI\MC90030120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14388" y="1225550"/>
            <a:ext cx="661987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 descr="C:\Users\Hana\AppData\Local\Microsoft\Windows\Temporary Internet Files\Content.IE5\WLK3XNVV\MC90021671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18375" y="1239838"/>
            <a:ext cx="671513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7" descr="C:\Users\Hana\AppData\Local\Microsoft\Windows\Temporary Internet Files\Content.IE5\XZIJI8UI\MC9002335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35600" y="2984500"/>
            <a:ext cx="622300" cy="79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9" descr="C:\Users\Hana\AppData\Local\Microsoft\Windows\Temporary Internet Files\Content.IE5\7C1KYFX3\MC90029748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95713" y="2978150"/>
            <a:ext cx="671512" cy="80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0" descr="C:\Users\Hana\AppData\Local\Microsoft\Windows\Temporary Internet Files\Content.IE5\G7JM31I2\MC90035907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91188" y="1176338"/>
            <a:ext cx="6794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7" descr="C:\Users\Hana\AppData\Local\Microsoft\Windows\Temporary Internet Files\Content.IE5\8QD3VPXL\MC90025043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320925" y="2962275"/>
            <a:ext cx="747713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7" descr="C:\Users\Hana\AppData\Local\Microsoft\Windows\Temporary Internet Files\Content.IE5\TKF9H1P3\MC90041044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905250" y="4537075"/>
            <a:ext cx="657225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2" descr="C:\Users\Hana\AppData\Local\Microsoft\Windows\Temporary Internet Files\Content.IE5\K69VQYQ2\MC900343531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459663" y="2903538"/>
            <a:ext cx="530225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6" descr="C:\Users\Hana\AppData\Local\Microsoft\Windows\Temporary Internet Files\Content.IE5\JDHMGB1G\MC90029573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154238" y="4605338"/>
            <a:ext cx="952500" cy="80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C:\Users\Hana\AppData\Local\Microsoft\Windows\Temporary Internet Files\Content.IE5\YYK0WM67\MC900233388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84213" y="4556125"/>
            <a:ext cx="798512" cy="90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4" descr="C:\Users\Hana\AppData\Local\Microsoft\Windows\Temporary Internet Files\Content.IE5\AUO00YTA\MC900318640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435600" y="4587875"/>
            <a:ext cx="6667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331913" y="6076950"/>
            <a:ext cx="67691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   Podtrhni ve sloupečcích  názvy zaměstnání, která jsou na obrázcích.</a:t>
            </a:r>
          </a:p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  Jak zní ženské podoby názvů zaměstnání? 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814388" y="2579688"/>
            <a:ext cx="80486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268538" y="2855913"/>
            <a:ext cx="719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2268538" y="2579688"/>
            <a:ext cx="719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>
            <a:off x="2268538" y="5794375"/>
            <a:ext cx="5746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808038" y="5794375"/>
            <a:ext cx="60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>
            <a:off x="3748088" y="2579688"/>
            <a:ext cx="766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>
            <a:off x="3748088" y="2855913"/>
            <a:ext cx="719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/>
          <p:nvPr/>
        </p:nvCxnSpPr>
        <p:spPr>
          <a:xfrm>
            <a:off x="3748088" y="4092575"/>
            <a:ext cx="60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>
            <a:off x="5478463" y="2579688"/>
            <a:ext cx="846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5387975" y="2860675"/>
            <a:ext cx="623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/>
          <p:nvPr/>
        </p:nvCxnSpPr>
        <p:spPr>
          <a:xfrm>
            <a:off x="5435600" y="4437063"/>
            <a:ext cx="6667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/>
          <p:nvPr/>
        </p:nvCxnSpPr>
        <p:spPr>
          <a:xfrm>
            <a:off x="7334250" y="2276475"/>
            <a:ext cx="514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7318375" y="2860675"/>
            <a:ext cx="5302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7334250" y="4437063"/>
            <a:ext cx="635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Picture 6" descr="C:\Users\Hana\AppData\Local\Microsoft\Windows\Temporary Internet Files\Content.IE5\TKF9H1P3\MC900285870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7075488" y="4527550"/>
            <a:ext cx="773112" cy="75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8"/>
          <p:cNvCxnSpPr/>
          <p:nvPr/>
        </p:nvCxnSpPr>
        <p:spPr>
          <a:xfrm>
            <a:off x="808038" y="4437063"/>
            <a:ext cx="60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"/>
                            </p:stCondLst>
                            <p:childTnLst>
                              <p:par>
                                <p:cTn id="7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6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1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6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1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Co kdo dělá? Pracovního list.</a:t>
            </a:r>
            <a:endParaRPr lang="cs-CZ" sz="2400" dirty="0"/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684213" y="552450"/>
            <a:ext cx="79914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Slova, která říkají, co osoby dělají, nazýváme </a:t>
            </a:r>
            <a:r>
              <a:rPr lang="cs-CZ" sz="1600" b="1">
                <a:latin typeface="Times New Roman" pitchFamily="18" charset="0"/>
                <a:cs typeface="Times New Roman" pitchFamily="18" charset="0"/>
              </a:rPr>
              <a:t>slovesa</a:t>
            </a:r>
            <a:r>
              <a:rPr lang="cs-CZ" sz="1600">
                <a:latin typeface="Times New Roman" pitchFamily="18" charset="0"/>
                <a:cs typeface="Times New Roman" pitchFamily="18" charset="0"/>
              </a:rPr>
              <a:t>. Přečti si jednoduché věty a potom je doplň vhodnými slovy z nápovědy. Podtrhni slovesa.</a:t>
            </a: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684213" y="1136650"/>
            <a:ext cx="8280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Nápověda: koláče, zvířata, hranice, autobusy, hosty, děti, komíny, v letadle, stromy, požáry, lidi, jídlo,… </a:t>
            </a:r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755650" y="1882775"/>
            <a:ext cx="287972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Učitel učí………………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Lékař léčí………………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Kuchař vaří 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Pekař peče………………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Číšník obsluhuje………..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Kominík čistí…………...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4824413" y="1846263"/>
            <a:ext cx="35639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Veterinář uzdravuje…………….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Hasič hasí………….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Řidič řídí…………..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Letec létá…………..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Lesník kácí…………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Voják hlídá…………</a:t>
            </a: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2095500" y="2398713"/>
            <a:ext cx="747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mic Sans MS" pitchFamily="66" charset="0"/>
            </a:endParaRPr>
          </a:p>
        </p:txBody>
      </p:sp>
      <p:sp>
        <p:nvSpPr>
          <p:cNvPr id="19463" name="TextovéPole 17"/>
          <p:cNvSpPr txBox="1">
            <a:spLocks noChangeArrowheads="1"/>
          </p:cNvSpPr>
          <p:nvPr/>
        </p:nvSpPr>
        <p:spPr bwMode="auto">
          <a:xfrm>
            <a:off x="2470150" y="3602038"/>
            <a:ext cx="877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mic Sans MS" pitchFamily="66" charset="0"/>
            </a:endParaRPr>
          </a:p>
        </p:txBody>
      </p:sp>
      <p:pic>
        <p:nvPicPr>
          <p:cNvPr id="19464" name="Picture 2" descr="C:\Users\Hana\AppData\Local\Microsoft\Windows\Temporary Internet Files\Content.IE5\8QD3VPXL\MC90023318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335838" y="2159000"/>
            <a:ext cx="1033462" cy="1109663"/>
          </a:xfrm>
        </p:spPr>
      </p:pic>
      <p:sp>
        <p:nvSpPr>
          <p:cNvPr id="19465" name="TextovéPole 25"/>
          <p:cNvSpPr txBox="1">
            <a:spLocks noChangeArrowheads="1"/>
          </p:cNvSpPr>
          <p:nvPr/>
        </p:nvSpPr>
        <p:spPr bwMode="auto">
          <a:xfrm>
            <a:off x="7421563" y="3268663"/>
            <a:ext cx="792162" cy="338137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     </a:t>
            </a:r>
          </a:p>
        </p:txBody>
      </p:sp>
      <p:sp>
        <p:nvSpPr>
          <p:cNvPr id="19466" name="TextovéPole 26"/>
          <p:cNvSpPr txBox="1">
            <a:spLocks noChangeArrowheads="1"/>
          </p:cNvSpPr>
          <p:nvPr/>
        </p:nvSpPr>
        <p:spPr bwMode="auto">
          <a:xfrm>
            <a:off x="792163" y="3822700"/>
            <a:ext cx="77755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Nyní se pokus najít schovaná slova v následujících větách. Jsou to názvy starých řemesel. </a:t>
            </a:r>
          </a:p>
        </p:txBody>
      </p:sp>
      <p:sp>
        <p:nvSpPr>
          <p:cNvPr id="19467" name="TextovéPole 28"/>
          <p:cNvSpPr txBox="1">
            <a:spLocks noChangeArrowheads="1"/>
          </p:cNvSpPr>
          <p:nvPr/>
        </p:nvSpPr>
        <p:spPr bwMode="auto">
          <a:xfrm>
            <a:off x="871538" y="4325938"/>
            <a:ext cx="33845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Víš, co je sloupek a řádek?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Janičko, čím jíme polévku?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Tohle vlhké uhlí řádně nehoří.</a:t>
            </a:r>
          </a:p>
        </p:txBody>
      </p:sp>
      <p:sp>
        <p:nvSpPr>
          <p:cNvPr id="19468" name="TextovéPole 1023"/>
          <p:cNvSpPr txBox="1">
            <a:spLocks noChangeArrowheads="1"/>
          </p:cNvSpPr>
          <p:nvPr/>
        </p:nvSpPr>
        <p:spPr bwMode="auto">
          <a:xfrm>
            <a:off x="4044950" y="4325938"/>
            <a:ext cx="8397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pekař</a:t>
            </a:r>
          </a:p>
        </p:txBody>
      </p:sp>
      <p:sp>
        <p:nvSpPr>
          <p:cNvPr id="19469" name="TextovéPole 1026"/>
          <p:cNvSpPr txBox="1">
            <a:spLocks noChangeArrowheads="1"/>
          </p:cNvSpPr>
          <p:nvPr/>
        </p:nvSpPr>
        <p:spPr bwMode="auto">
          <a:xfrm>
            <a:off x="4081463" y="4633913"/>
            <a:ext cx="803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kočí</a:t>
            </a:r>
            <a:endParaRPr lang="cs-CZ">
              <a:latin typeface="Calibri" pitchFamily="34" charset="0"/>
            </a:endParaRPr>
          </a:p>
        </p:txBody>
      </p:sp>
      <p:sp>
        <p:nvSpPr>
          <p:cNvPr id="19470" name="TextovéPole 1028"/>
          <p:cNvSpPr txBox="1">
            <a:spLocks noChangeArrowheads="1"/>
          </p:cNvSpPr>
          <p:nvPr/>
        </p:nvSpPr>
        <p:spPr bwMode="auto">
          <a:xfrm>
            <a:off x="4140200" y="4906963"/>
            <a:ext cx="6842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uhlíř</a:t>
            </a:r>
          </a:p>
        </p:txBody>
      </p:sp>
      <p:pic>
        <p:nvPicPr>
          <p:cNvPr id="19471" name="Picture 4" descr="C:\Users\Hana\AppData\Local\Microsoft\Windows\Temporary Internet Files\Content.IE5\TKF9H1P3\MC9003321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91225" y="4448175"/>
            <a:ext cx="1366838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5" descr="C:\Users\Hana\AppData\Local\Microsoft\Windows\Temporary Internet Files\Content.IE5\O629NFU8\MC9002311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46663" y="4241800"/>
            <a:ext cx="863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6" descr="C:\Users\Hana\AppData\Local\Microsoft\Windows\Temporary Internet Files\Content.IE5\JDHMGB1G\MC9003316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89825" y="4241800"/>
            <a:ext cx="86360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7" descr="C:\Users\Hana\AppData\Local\Microsoft\Windows\Temporary Internet Files\Content.IE5\K69VQYQ2\MC90033172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13175" y="2143125"/>
            <a:ext cx="803275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5" name="TextovéPole 2"/>
          <p:cNvSpPr txBox="1">
            <a:spLocks noChangeArrowheads="1"/>
          </p:cNvSpPr>
          <p:nvPr/>
        </p:nvSpPr>
        <p:spPr bwMode="auto">
          <a:xfrm>
            <a:off x="792163" y="5486400"/>
            <a:ext cx="35814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Srovnej písmenka a hádej názvy profesí.</a:t>
            </a:r>
          </a:p>
        </p:txBody>
      </p:sp>
      <p:sp>
        <p:nvSpPr>
          <p:cNvPr id="19476" name="TextovéPole 6"/>
          <p:cNvSpPr txBox="1">
            <a:spLocks noChangeArrowheads="1"/>
          </p:cNvSpPr>
          <p:nvPr/>
        </p:nvSpPr>
        <p:spPr bwMode="auto">
          <a:xfrm>
            <a:off x="4386263" y="5486400"/>
            <a:ext cx="198596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DAŘAS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ŘÁRYB ________  NÝHAJ ________ </a:t>
            </a:r>
          </a:p>
        </p:txBody>
      </p:sp>
      <p:sp>
        <p:nvSpPr>
          <p:cNvPr id="19477" name="TextovéPole 7"/>
          <p:cNvSpPr txBox="1">
            <a:spLocks noChangeArrowheads="1"/>
          </p:cNvSpPr>
          <p:nvPr/>
        </p:nvSpPr>
        <p:spPr bwMode="auto">
          <a:xfrm>
            <a:off x="6486525" y="5473700"/>
            <a:ext cx="21891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RAFMÁŘ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REHEC    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NÍZDEK   ________</a:t>
            </a:r>
          </a:p>
        </p:txBody>
      </p:sp>
      <p:sp>
        <p:nvSpPr>
          <p:cNvPr id="19478" name="TextovéPole 12"/>
          <p:cNvSpPr txBox="1">
            <a:spLocks noChangeArrowheads="1"/>
          </p:cNvSpPr>
          <p:nvPr/>
        </p:nvSpPr>
        <p:spPr bwMode="auto">
          <a:xfrm>
            <a:off x="792163" y="5797550"/>
            <a:ext cx="34639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Řešení:   sadař, rybář, hajný,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farmář, herec, zedník. </a:t>
            </a:r>
          </a:p>
        </p:txBody>
      </p:sp>
      <p:pic>
        <p:nvPicPr>
          <p:cNvPr id="19479" name="Picture 2" descr="C:\Users\Hana\AppData\Local\Microsoft\Windows\Temporary Internet Files\Content.IE5\SRVBK8WR\MC90044145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02613" y="3282950"/>
            <a:ext cx="4730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80" name="TextovéPole 11"/>
          <p:cNvSpPr txBox="1">
            <a:spLocks noChangeArrowheads="1"/>
          </p:cNvSpPr>
          <p:nvPr/>
        </p:nvSpPr>
        <p:spPr bwMode="auto">
          <a:xfrm>
            <a:off x="8478838" y="3282950"/>
            <a:ext cx="395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Co kdo dělá? Řešení pracovního listu.</a:t>
            </a:r>
            <a:endParaRPr lang="cs-CZ" sz="24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552450"/>
            <a:ext cx="79914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Slova, která říkají, co osoby dělají, nazýváme </a:t>
            </a:r>
            <a:r>
              <a:rPr lang="cs-CZ" sz="1600" b="1">
                <a:latin typeface="Times New Roman" pitchFamily="18" charset="0"/>
                <a:cs typeface="Times New Roman" pitchFamily="18" charset="0"/>
              </a:rPr>
              <a:t>slovesa</a:t>
            </a:r>
            <a:r>
              <a:rPr lang="cs-CZ" sz="1600">
                <a:latin typeface="Times New Roman" pitchFamily="18" charset="0"/>
                <a:cs typeface="Times New Roman" pitchFamily="18" charset="0"/>
              </a:rPr>
              <a:t>. Přečti si jednoduché věty a potom je doplň vhodnými slovy z nápovědy. Podtrhni slovesa.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136650"/>
            <a:ext cx="82804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Nápověda: koláče, zvířata, hranice, autobusy, hosty, děti, komíny, v letadle, stromy, požáry, lidi, jídlo,…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1882775"/>
            <a:ext cx="287972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Učitel učí………………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Lékař léčí………………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Kuchař vaří 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Pekař peče………………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Číšník obsluhuje………..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Kominík čistí…………...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824413" y="1846263"/>
            <a:ext cx="35639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Veterinář uzdravuje…………….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Hasič hasí………….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Řidič řídí…………..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Letec létá…………..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Lesník kácí…………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Voják hlídá…………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035175" y="183832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děti</a:t>
            </a:r>
          </a:p>
        </p:txBody>
      </p:sp>
      <p:sp>
        <p:nvSpPr>
          <p:cNvPr id="20487" name="TextovéPole 10"/>
          <p:cNvSpPr txBox="1">
            <a:spLocks noChangeArrowheads="1"/>
          </p:cNvSpPr>
          <p:nvPr/>
        </p:nvSpPr>
        <p:spPr bwMode="auto">
          <a:xfrm>
            <a:off x="2095500" y="2398713"/>
            <a:ext cx="747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mic Sans MS" pitchFamily="66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95500" y="2159000"/>
            <a:ext cx="7477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 lidi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182813" y="2451100"/>
            <a:ext cx="9080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jídlo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035175" y="2768600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 koláče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 flipH="1">
            <a:off x="2625725" y="3076575"/>
            <a:ext cx="10890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hosty</a:t>
            </a:r>
          </a:p>
        </p:txBody>
      </p:sp>
      <p:sp>
        <p:nvSpPr>
          <p:cNvPr id="20492" name="TextovéPole 17"/>
          <p:cNvSpPr txBox="1">
            <a:spLocks noChangeArrowheads="1"/>
          </p:cNvSpPr>
          <p:nvPr/>
        </p:nvSpPr>
        <p:spPr bwMode="auto">
          <a:xfrm>
            <a:off x="2470150" y="3602038"/>
            <a:ext cx="877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mic Sans MS" pitchFamily="66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470150" y="3367088"/>
            <a:ext cx="8778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komíny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034213" y="1820863"/>
            <a:ext cx="12239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zvířata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097588" y="2143125"/>
            <a:ext cx="9366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požáry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910263" y="2462213"/>
            <a:ext cx="115093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autobusy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097588" y="2738438"/>
            <a:ext cx="11525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v letadle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102350" y="307181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 stromy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105525" y="3359150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 hranice</a:t>
            </a:r>
          </a:p>
        </p:txBody>
      </p:sp>
      <p:pic>
        <p:nvPicPr>
          <p:cNvPr id="1026" name="Picture 2" descr="C:\Users\Hana\AppData\Local\Microsoft\Windows\Temporary Internet Files\Content.IE5\8QD3VPXL\MC90023318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335838" y="2159000"/>
            <a:ext cx="1033462" cy="1109663"/>
          </a:xfrm>
        </p:spPr>
      </p:pic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421563" y="3268663"/>
            <a:ext cx="792162" cy="369887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150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792163" y="3822700"/>
            <a:ext cx="77755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Nyní se pokus najít schovaná slova v následujících větách. Jsou to názvy starých řemesel. 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71538" y="4325938"/>
            <a:ext cx="33845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Víš, co je sloupek a řádek?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Janičko, čím jíme polévku?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Tohle vlhké uhlí řádně nehoří.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2432050" y="4376738"/>
            <a:ext cx="658813" cy="3603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" name="TextovéPole 1023"/>
          <p:cNvSpPr txBox="1">
            <a:spLocks noChangeArrowheads="1"/>
          </p:cNvSpPr>
          <p:nvPr/>
        </p:nvSpPr>
        <p:spPr bwMode="auto">
          <a:xfrm>
            <a:off x="4044950" y="4325938"/>
            <a:ext cx="8397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pekař</a:t>
            </a:r>
          </a:p>
        </p:txBody>
      </p:sp>
      <p:sp>
        <p:nvSpPr>
          <p:cNvPr id="1025" name="Obdélník 1024"/>
          <p:cNvSpPr/>
          <p:nvPr/>
        </p:nvSpPr>
        <p:spPr>
          <a:xfrm>
            <a:off x="1457325" y="4684713"/>
            <a:ext cx="619125" cy="2889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7" name="TextovéPole 1026"/>
          <p:cNvSpPr txBox="1">
            <a:spLocks noChangeArrowheads="1"/>
          </p:cNvSpPr>
          <p:nvPr/>
        </p:nvSpPr>
        <p:spPr bwMode="auto">
          <a:xfrm>
            <a:off x="4081463" y="4633913"/>
            <a:ext cx="803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kočí</a:t>
            </a:r>
            <a:endParaRPr lang="cs-CZ">
              <a:latin typeface="Calibri" pitchFamily="34" charset="0"/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2195513" y="4979988"/>
            <a:ext cx="579437" cy="3683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9" name="TextovéPole 1028"/>
          <p:cNvSpPr txBox="1">
            <a:spLocks noChangeArrowheads="1"/>
          </p:cNvSpPr>
          <p:nvPr/>
        </p:nvSpPr>
        <p:spPr bwMode="auto">
          <a:xfrm>
            <a:off x="4140200" y="4906963"/>
            <a:ext cx="6842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uhlíř</a:t>
            </a:r>
          </a:p>
        </p:txBody>
      </p:sp>
      <p:pic>
        <p:nvPicPr>
          <p:cNvPr id="1031" name="Picture 4" descr="C:\Users\Hana\AppData\Local\Microsoft\Windows\Temporary Internet Files\Content.IE5\TKF9H1P3\MC9003321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91225" y="4448175"/>
            <a:ext cx="1366838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5" descr="C:\Users\Hana\AppData\Local\Microsoft\Windows\Temporary Internet Files\Content.IE5\O629NFU8\MC9002311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46663" y="4241800"/>
            <a:ext cx="863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6" descr="C:\Users\Hana\AppData\Local\Microsoft\Windows\Temporary Internet Files\Content.IE5\JDHMGB1G\MC9003316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89825" y="4241800"/>
            <a:ext cx="86360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7" descr="C:\Users\Hana\AppData\Local\Microsoft\Windows\Temporary Internet Files\Content.IE5\K69VQYQ2\MC90033172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13175" y="2143125"/>
            <a:ext cx="803275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73113" y="5802313"/>
            <a:ext cx="35814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Srovnej písmenka a hádej názvy profesí.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86263" y="5486400"/>
            <a:ext cx="198596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DAŘAS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ŘÁRYB ________  NÝHAJ ________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86525" y="5473700"/>
            <a:ext cx="21891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RAFMÁŘ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REHEC     ________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NÍZDEK   ________</a:t>
            </a:r>
          </a:p>
        </p:txBody>
      </p:sp>
      <p:sp>
        <p:nvSpPr>
          <p:cNvPr id="31" name="Volný tvar 30"/>
          <p:cNvSpPr/>
          <p:nvPr/>
        </p:nvSpPr>
        <p:spPr>
          <a:xfrm>
            <a:off x="1508125" y="2220913"/>
            <a:ext cx="355600" cy="0"/>
          </a:xfrm>
          <a:custGeom>
            <a:avLst/>
            <a:gdLst>
              <a:gd name="connsiteX0" fmla="*/ 0 w 356260"/>
              <a:gd name="connsiteY0" fmla="*/ 0 h 0"/>
              <a:gd name="connsiteX1" fmla="*/ 356260 w 35626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56260">
                <a:moveTo>
                  <a:pt x="0" y="0"/>
                </a:moveTo>
                <a:lnTo>
                  <a:pt x="356260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5" name="Volný tvar 1034"/>
          <p:cNvSpPr/>
          <p:nvPr/>
        </p:nvSpPr>
        <p:spPr>
          <a:xfrm>
            <a:off x="1460500" y="2505075"/>
            <a:ext cx="379413" cy="0"/>
          </a:xfrm>
          <a:custGeom>
            <a:avLst/>
            <a:gdLst>
              <a:gd name="connsiteX0" fmla="*/ 0 w 380010"/>
              <a:gd name="connsiteY0" fmla="*/ 0 h 0"/>
              <a:gd name="connsiteX1" fmla="*/ 380010 w 38001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80010">
                <a:moveTo>
                  <a:pt x="0" y="0"/>
                </a:moveTo>
                <a:lnTo>
                  <a:pt x="380010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7" name="Volný tvar 1036"/>
          <p:cNvSpPr/>
          <p:nvPr/>
        </p:nvSpPr>
        <p:spPr>
          <a:xfrm>
            <a:off x="1638300" y="2801938"/>
            <a:ext cx="428625" cy="25400"/>
          </a:xfrm>
          <a:custGeom>
            <a:avLst/>
            <a:gdLst>
              <a:gd name="connsiteX0" fmla="*/ 0 w 427511"/>
              <a:gd name="connsiteY0" fmla="*/ 11875 h 24183"/>
              <a:gd name="connsiteX1" fmla="*/ 154379 w 427511"/>
              <a:gd name="connsiteY1" fmla="*/ 0 h 24183"/>
              <a:gd name="connsiteX2" fmla="*/ 237506 w 427511"/>
              <a:gd name="connsiteY2" fmla="*/ 11875 h 24183"/>
              <a:gd name="connsiteX3" fmla="*/ 427511 w 427511"/>
              <a:gd name="connsiteY3" fmla="*/ 23750 h 24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7511" h="24183">
                <a:moveTo>
                  <a:pt x="0" y="11875"/>
                </a:moveTo>
                <a:cubicBezTo>
                  <a:pt x="51460" y="7917"/>
                  <a:pt x="102767" y="0"/>
                  <a:pt x="154379" y="0"/>
                </a:cubicBezTo>
                <a:cubicBezTo>
                  <a:pt x="182369" y="0"/>
                  <a:pt x="209761" y="8176"/>
                  <a:pt x="237506" y="11875"/>
                </a:cubicBezTo>
                <a:cubicBezTo>
                  <a:pt x="356030" y="27678"/>
                  <a:pt x="308436" y="23750"/>
                  <a:pt x="427511" y="2375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8" name="Volný tvar 1037"/>
          <p:cNvSpPr/>
          <p:nvPr/>
        </p:nvSpPr>
        <p:spPr>
          <a:xfrm>
            <a:off x="1412875" y="3135313"/>
            <a:ext cx="511175" cy="34925"/>
          </a:xfrm>
          <a:custGeom>
            <a:avLst/>
            <a:gdLst>
              <a:gd name="connsiteX0" fmla="*/ 0 w 510639"/>
              <a:gd name="connsiteY0" fmla="*/ 0 h 35626"/>
              <a:gd name="connsiteX1" fmla="*/ 83127 w 510639"/>
              <a:gd name="connsiteY1" fmla="*/ 11875 h 35626"/>
              <a:gd name="connsiteX2" fmla="*/ 118753 w 510639"/>
              <a:gd name="connsiteY2" fmla="*/ 23750 h 35626"/>
              <a:gd name="connsiteX3" fmla="*/ 237506 w 510639"/>
              <a:gd name="connsiteY3" fmla="*/ 35626 h 35626"/>
              <a:gd name="connsiteX4" fmla="*/ 391885 w 510639"/>
              <a:gd name="connsiteY4" fmla="*/ 11875 h 35626"/>
              <a:gd name="connsiteX5" fmla="*/ 510639 w 510639"/>
              <a:gd name="connsiteY5" fmla="*/ 11875 h 35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639" h="35626">
                <a:moveTo>
                  <a:pt x="0" y="0"/>
                </a:moveTo>
                <a:cubicBezTo>
                  <a:pt x="27709" y="3958"/>
                  <a:pt x="55680" y="6386"/>
                  <a:pt x="83127" y="11875"/>
                </a:cubicBezTo>
                <a:cubicBezTo>
                  <a:pt x="95402" y="14330"/>
                  <a:pt x="106381" y="21847"/>
                  <a:pt x="118753" y="23750"/>
                </a:cubicBezTo>
                <a:cubicBezTo>
                  <a:pt x="158072" y="29799"/>
                  <a:pt x="197922" y="31667"/>
                  <a:pt x="237506" y="35626"/>
                </a:cubicBezTo>
                <a:cubicBezTo>
                  <a:pt x="264677" y="31097"/>
                  <a:pt x="368259" y="13265"/>
                  <a:pt x="391885" y="11875"/>
                </a:cubicBezTo>
                <a:cubicBezTo>
                  <a:pt x="431401" y="9551"/>
                  <a:pt x="471054" y="11875"/>
                  <a:pt x="510639" y="118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9" name="Volný tvar 1038"/>
          <p:cNvSpPr/>
          <p:nvPr/>
        </p:nvSpPr>
        <p:spPr>
          <a:xfrm>
            <a:off x="1543050" y="3408363"/>
            <a:ext cx="998538" cy="47625"/>
          </a:xfrm>
          <a:custGeom>
            <a:avLst/>
            <a:gdLst>
              <a:gd name="connsiteX0" fmla="*/ 0 w 997527"/>
              <a:gd name="connsiteY0" fmla="*/ 0 h 47501"/>
              <a:gd name="connsiteX1" fmla="*/ 344385 w 997527"/>
              <a:gd name="connsiteY1" fmla="*/ 23751 h 47501"/>
              <a:gd name="connsiteX2" fmla="*/ 486889 w 997527"/>
              <a:gd name="connsiteY2" fmla="*/ 47501 h 47501"/>
              <a:gd name="connsiteX3" fmla="*/ 641268 w 997527"/>
              <a:gd name="connsiteY3" fmla="*/ 35626 h 47501"/>
              <a:gd name="connsiteX4" fmla="*/ 997527 w 997527"/>
              <a:gd name="connsiteY4" fmla="*/ 23751 h 4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7527" h="47501">
                <a:moveTo>
                  <a:pt x="0" y="0"/>
                </a:moveTo>
                <a:cubicBezTo>
                  <a:pt x="443308" y="19275"/>
                  <a:pt x="144635" y="-4784"/>
                  <a:pt x="344385" y="23751"/>
                </a:cubicBezTo>
                <a:cubicBezTo>
                  <a:pt x="474116" y="42283"/>
                  <a:pt x="398948" y="25517"/>
                  <a:pt x="486889" y="47501"/>
                </a:cubicBezTo>
                <a:cubicBezTo>
                  <a:pt x="538349" y="43543"/>
                  <a:pt x="589721" y="38203"/>
                  <a:pt x="641268" y="35626"/>
                </a:cubicBezTo>
                <a:cubicBezTo>
                  <a:pt x="887565" y="23311"/>
                  <a:pt x="864522" y="23751"/>
                  <a:pt x="997527" y="2375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0" name="Volný tvar 1039"/>
          <p:cNvSpPr/>
          <p:nvPr/>
        </p:nvSpPr>
        <p:spPr>
          <a:xfrm>
            <a:off x="1770063" y="3740150"/>
            <a:ext cx="450850" cy="31750"/>
          </a:xfrm>
          <a:custGeom>
            <a:avLst/>
            <a:gdLst>
              <a:gd name="connsiteX0" fmla="*/ 0 w 451263"/>
              <a:gd name="connsiteY0" fmla="*/ 0 h 30890"/>
              <a:gd name="connsiteX1" fmla="*/ 285008 w 451263"/>
              <a:gd name="connsiteY1" fmla="*/ 11876 h 30890"/>
              <a:gd name="connsiteX2" fmla="*/ 451263 w 451263"/>
              <a:gd name="connsiteY2" fmla="*/ 0 h 30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51263" h="30890">
                <a:moveTo>
                  <a:pt x="0" y="0"/>
                </a:moveTo>
                <a:cubicBezTo>
                  <a:pt x="128094" y="51238"/>
                  <a:pt x="42366" y="26582"/>
                  <a:pt x="285008" y="11876"/>
                </a:cubicBezTo>
                <a:cubicBezTo>
                  <a:pt x="340466" y="8515"/>
                  <a:pt x="451263" y="0"/>
                  <a:pt x="451263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1" name="Volný tvar 1040"/>
          <p:cNvSpPr/>
          <p:nvPr/>
        </p:nvSpPr>
        <p:spPr>
          <a:xfrm>
            <a:off x="5902325" y="2173288"/>
            <a:ext cx="996950" cy="23812"/>
          </a:xfrm>
          <a:custGeom>
            <a:avLst/>
            <a:gdLst>
              <a:gd name="connsiteX0" fmla="*/ 0 w 997528"/>
              <a:gd name="connsiteY0" fmla="*/ 0 h 23751"/>
              <a:gd name="connsiteX1" fmla="*/ 748146 w 997528"/>
              <a:gd name="connsiteY1" fmla="*/ 23751 h 23751"/>
              <a:gd name="connsiteX2" fmla="*/ 938151 w 997528"/>
              <a:gd name="connsiteY2" fmla="*/ 11876 h 23751"/>
              <a:gd name="connsiteX3" fmla="*/ 997528 w 997528"/>
              <a:gd name="connsiteY3" fmla="*/ 11876 h 23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7528" h="23751">
                <a:moveTo>
                  <a:pt x="0" y="0"/>
                </a:moveTo>
                <a:cubicBezTo>
                  <a:pt x="303578" y="18975"/>
                  <a:pt x="338148" y="23751"/>
                  <a:pt x="748146" y="23751"/>
                </a:cubicBezTo>
                <a:cubicBezTo>
                  <a:pt x="811605" y="23751"/>
                  <a:pt x="874764" y="14894"/>
                  <a:pt x="938151" y="11876"/>
                </a:cubicBezTo>
                <a:cubicBezTo>
                  <a:pt x="957921" y="10935"/>
                  <a:pt x="977736" y="11876"/>
                  <a:pt x="997528" y="1187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2" name="Volný tvar 1041"/>
          <p:cNvSpPr/>
          <p:nvPr/>
        </p:nvSpPr>
        <p:spPr>
          <a:xfrm>
            <a:off x="5521325" y="2446338"/>
            <a:ext cx="479425" cy="58737"/>
          </a:xfrm>
          <a:custGeom>
            <a:avLst/>
            <a:gdLst>
              <a:gd name="connsiteX0" fmla="*/ 0 w 478509"/>
              <a:gd name="connsiteY0" fmla="*/ 35626 h 59233"/>
              <a:gd name="connsiteX1" fmla="*/ 475013 w 478509"/>
              <a:gd name="connsiteY1" fmla="*/ 23751 h 59233"/>
              <a:gd name="connsiteX2" fmla="*/ 475013 w 478509"/>
              <a:gd name="connsiteY2" fmla="*/ 0 h 59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78509" h="59233">
                <a:moveTo>
                  <a:pt x="0" y="35626"/>
                </a:moveTo>
                <a:cubicBezTo>
                  <a:pt x="183929" y="72410"/>
                  <a:pt x="118463" y="64499"/>
                  <a:pt x="475013" y="23751"/>
                </a:cubicBezTo>
                <a:cubicBezTo>
                  <a:pt x="482879" y="22852"/>
                  <a:pt x="475013" y="7917"/>
                  <a:pt x="475013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3" name="Volný tvar 1042"/>
          <p:cNvSpPr/>
          <p:nvPr/>
        </p:nvSpPr>
        <p:spPr>
          <a:xfrm>
            <a:off x="5486400" y="2801938"/>
            <a:ext cx="450850" cy="12700"/>
          </a:xfrm>
          <a:custGeom>
            <a:avLst/>
            <a:gdLst>
              <a:gd name="connsiteX0" fmla="*/ 0 w 451262"/>
              <a:gd name="connsiteY0" fmla="*/ 0 h 11877"/>
              <a:gd name="connsiteX1" fmla="*/ 451262 w 451262"/>
              <a:gd name="connsiteY1" fmla="*/ 11875 h 11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51262" h="11877">
                <a:moveTo>
                  <a:pt x="0" y="0"/>
                </a:moveTo>
                <a:cubicBezTo>
                  <a:pt x="419588" y="12340"/>
                  <a:pt x="269116" y="11875"/>
                  <a:pt x="451262" y="118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4" name="Volný tvar 1043"/>
          <p:cNvSpPr/>
          <p:nvPr/>
        </p:nvSpPr>
        <p:spPr>
          <a:xfrm>
            <a:off x="5510213" y="3087688"/>
            <a:ext cx="450850" cy="23812"/>
          </a:xfrm>
          <a:custGeom>
            <a:avLst/>
            <a:gdLst>
              <a:gd name="connsiteX0" fmla="*/ 0 w 451262"/>
              <a:gd name="connsiteY0" fmla="*/ 11876 h 24360"/>
              <a:gd name="connsiteX1" fmla="*/ 380010 w 451262"/>
              <a:gd name="connsiteY1" fmla="*/ 23751 h 24360"/>
              <a:gd name="connsiteX2" fmla="*/ 451262 w 451262"/>
              <a:gd name="connsiteY2" fmla="*/ 0 h 2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51262" h="24360">
                <a:moveTo>
                  <a:pt x="0" y="11876"/>
                </a:moveTo>
                <a:cubicBezTo>
                  <a:pt x="126670" y="15834"/>
                  <a:pt x="253322" y="27085"/>
                  <a:pt x="380010" y="23751"/>
                </a:cubicBezTo>
                <a:cubicBezTo>
                  <a:pt x="405037" y="23092"/>
                  <a:pt x="451262" y="0"/>
                  <a:pt x="451262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5" name="Volný tvar 1044"/>
          <p:cNvSpPr/>
          <p:nvPr/>
        </p:nvSpPr>
        <p:spPr>
          <a:xfrm>
            <a:off x="5616575" y="3395663"/>
            <a:ext cx="498475" cy="17462"/>
          </a:xfrm>
          <a:custGeom>
            <a:avLst/>
            <a:gdLst>
              <a:gd name="connsiteX0" fmla="*/ 0 w 498763"/>
              <a:gd name="connsiteY0" fmla="*/ 0 h 16722"/>
              <a:gd name="connsiteX1" fmla="*/ 498763 w 498763"/>
              <a:gd name="connsiteY1" fmla="*/ 11875 h 16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98763" h="16722">
                <a:moveTo>
                  <a:pt x="0" y="0"/>
                </a:moveTo>
                <a:cubicBezTo>
                  <a:pt x="228550" y="28568"/>
                  <a:pt x="63088" y="11875"/>
                  <a:pt x="498763" y="118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6" name="Volný tvar 1045"/>
          <p:cNvSpPr/>
          <p:nvPr/>
        </p:nvSpPr>
        <p:spPr>
          <a:xfrm>
            <a:off x="5545138" y="3657600"/>
            <a:ext cx="527050" cy="47625"/>
          </a:xfrm>
          <a:custGeom>
            <a:avLst/>
            <a:gdLst>
              <a:gd name="connsiteX0" fmla="*/ 0 w 525697"/>
              <a:gd name="connsiteY0" fmla="*/ 47501 h 47501"/>
              <a:gd name="connsiteX1" fmla="*/ 522514 w 525697"/>
              <a:gd name="connsiteY1" fmla="*/ 35626 h 47501"/>
              <a:gd name="connsiteX2" fmla="*/ 498763 w 525697"/>
              <a:gd name="connsiteY2" fmla="*/ 0 h 475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25697" h="47501">
                <a:moveTo>
                  <a:pt x="0" y="47501"/>
                </a:moveTo>
                <a:lnTo>
                  <a:pt x="522514" y="35626"/>
                </a:lnTo>
                <a:cubicBezTo>
                  <a:pt x="536722" y="34273"/>
                  <a:pt x="498763" y="0"/>
                  <a:pt x="498763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6" name="TextovéPole 1035"/>
          <p:cNvSpPr txBox="1">
            <a:spLocks noChangeArrowheads="1"/>
          </p:cNvSpPr>
          <p:nvPr/>
        </p:nvSpPr>
        <p:spPr bwMode="auto">
          <a:xfrm>
            <a:off x="5380038" y="5486400"/>
            <a:ext cx="7143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omic Sans MS" pitchFamily="66" charset="0"/>
              </a:rPr>
              <a:t>sadař</a:t>
            </a:r>
          </a:p>
        </p:txBody>
      </p:sp>
      <p:sp>
        <p:nvSpPr>
          <p:cNvPr id="1048" name="TextovéPole 1047"/>
          <p:cNvSpPr txBox="1">
            <a:spLocks noChangeArrowheads="1"/>
          </p:cNvSpPr>
          <p:nvPr/>
        </p:nvSpPr>
        <p:spPr bwMode="auto">
          <a:xfrm>
            <a:off x="5380038" y="5778500"/>
            <a:ext cx="8477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rybář</a:t>
            </a:r>
          </a:p>
        </p:txBody>
      </p:sp>
      <p:sp>
        <p:nvSpPr>
          <p:cNvPr id="1049" name="TextovéPole 1048"/>
          <p:cNvSpPr txBox="1">
            <a:spLocks noChangeArrowheads="1"/>
          </p:cNvSpPr>
          <p:nvPr/>
        </p:nvSpPr>
        <p:spPr bwMode="auto">
          <a:xfrm>
            <a:off x="5384800" y="6053138"/>
            <a:ext cx="8477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hajný</a:t>
            </a:r>
          </a:p>
        </p:txBody>
      </p:sp>
      <p:sp>
        <p:nvSpPr>
          <p:cNvPr id="1051" name="TextovéPole 1050"/>
          <p:cNvSpPr txBox="1">
            <a:spLocks noChangeArrowheads="1"/>
          </p:cNvSpPr>
          <p:nvPr/>
        </p:nvSpPr>
        <p:spPr bwMode="auto">
          <a:xfrm>
            <a:off x="7670800" y="5459413"/>
            <a:ext cx="9874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farmář</a:t>
            </a:r>
          </a:p>
        </p:txBody>
      </p:sp>
      <p:sp>
        <p:nvSpPr>
          <p:cNvPr id="1052" name="TextovéPole 1051"/>
          <p:cNvSpPr txBox="1">
            <a:spLocks noChangeArrowheads="1"/>
          </p:cNvSpPr>
          <p:nvPr/>
        </p:nvSpPr>
        <p:spPr bwMode="auto">
          <a:xfrm>
            <a:off x="7712075" y="5765800"/>
            <a:ext cx="8985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herec</a:t>
            </a:r>
          </a:p>
        </p:txBody>
      </p:sp>
      <p:sp>
        <p:nvSpPr>
          <p:cNvPr id="1053" name="TextovéPole 1052"/>
          <p:cNvSpPr txBox="1">
            <a:spLocks noChangeArrowheads="1"/>
          </p:cNvSpPr>
          <p:nvPr/>
        </p:nvSpPr>
        <p:spPr bwMode="auto">
          <a:xfrm>
            <a:off x="7715250" y="6034088"/>
            <a:ext cx="10334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omic Sans MS" pitchFamily="66" charset="0"/>
              </a:rPr>
              <a:t>zedník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4000"/>
                            </p:stCondLst>
                            <p:childTnLst>
                              <p:par>
                                <p:cTn id="17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7000"/>
                            </p:stCondLst>
                            <p:childTnLst>
                              <p:par>
                                <p:cTn id="17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8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0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000"/>
                            </p:stCondLst>
                            <p:childTnLst>
                              <p:par>
                                <p:cTn id="197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1000"/>
                            </p:stCondLst>
                            <p:childTnLst>
                              <p:par>
                                <p:cTn id="206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0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000"/>
                            </p:stCondLst>
                            <p:childTnLst>
                              <p:par>
                                <p:cTn id="2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2" grpId="0"/>
      <p:bldP spid="14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7" grpId="0"/>
      <p:bldP spid="29" grpId="0"/>
      <p:bldP spid="30" grpId="0" animBg="1"/>
      <p:bldP spid="1024" grpId="0"/>
      <p:bldP spid="1025" grpId="0" animBg="1"/>
      <p:bldP spid="1027" grpId="0"/>
      <p:bldP spid="1028" grpId="0" animBg="1"/>
      <p:bldP spid="1029" grpId="0"/>
      <p:bldP spid="3" grpId="0"/>
      <p:bldP spid="7" grpId="0"/>
      <p:bldP spid="8" grpId="0"/>
      <p:bldP spid="1036" grpId="0"/>
      <p:bldP spid="1048" grpId="0"/>
      <p:bldP spid="1049" grpId="0"/>
      <p:bldP spid="1051" grpId="0"/>
      <p:bldP spid="1052" grpId="0"/>
      <p:bldP spid="10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     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pPr>
              <a:buFontTx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924</TotalTime>
  <Words>687</Words>
  <Application>Microsoft Office PowerPoint</Application>
  <PresentationFormat>On-screen Show (4:3)</PresentationFormat>
  <Paragraphs>139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Times New Roman</vt:lpstr>
      <vt:lpstr>Comic Sans MS</vt:lpstr>
      <vt:lpstr>Motiv systému Office</vt:lpstr>
      <vt:lpstr>Snímek 1</vt:lpstr>
      <vt:lpstr> Anotace:</vt:lpstr>
      <vt:lpstr>Čtení slov se skupinami slabik bě, pě, vě. Pracovní list.</vt:lpstr>
      <vt:lpstr>Povolání dospělých. Pracovní list.</vt:lpstr>
      <vt:lpstr>Povolání dospělých. Řešení pracovního listu.</vt:lpstr>
      <vt:lpstr>Co kdo dělá? Pracovního list.</vt:lpstr>
      <vt:lpstr>Co kdo dělá? Řešení pracovního listu.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81</cp:revision>
  <dcterms:created xsi:type="dcterms:W3CDTF">2013-03-25T15:28:02Z</dcterms:created>
  <dcterms:modified xsi:type="dcterms:W3CDTF">2013-05-25T18:39:45Z</dcterms:modified>
</cp:coreProperties>
</file>