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62" r:id="rId4"/>
    <p:sldId id="266" r:id="rId5"/>
    <p:sldId id="261" r:id="rId6"/>
    <p:sldId id="268" r:id="rId7"/>
    <p:sldId id="265" r:id="rId8"/>
    <p:sldId id="267" r:id="rId9"/>
    <p:sldId id="263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>
        <p:scale>
          <a:sx n="66" d="100"/>
          <a:sy n="66" d="100"/>
        </p:scale>
        <p:origin x="-6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32D1015-CF3A-4FD6-8007-F01E5EE488C0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5A4A42E-20AA-4F67-ACF9-631A2DD66F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970955-7FAB-4C34-B92B-ACE390B71B4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0ED60B-BDCA-4473-85C2-D82205AD70C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315FDD-AC07-40EC-80E8-0C9695B9045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AD35B-03DB-432C-BD82-B8223FFD6E28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6F8D6-DD2E-449E-B37E-0C7C333EBB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507AC-2A02-4224-90BA-78BD33870FFE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DCD55-94CA-4726-BE36-FE096FA4DE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8A506-5584-4EAD-9C66-B17AD1C3BB6E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880A7-61B3-4E1E-97C3-D85551E8B5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58B61-5FE8-4A0A-8F5D-C7EAE3859ACE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3ACE-FB5F-4649-A879-3C24AB5BD6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E01B3-D2A1-471C-9254-C5C439DD44F9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38EEC-C50E-4433-87A2-F1B9EF4155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82A41-153D-4151-A112-AA6F5D6D60CC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32C32-0140-450B-AE91-B5A0C14FCF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AB1B3-3E4C-4A63-AF86-0CB5E6031409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6E9C1-F642-4532-8BC8-3B0ECCEB2C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C3E0D-0F41-4F90-9C44-91EB59DBF027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6D732-A1C8-440A-A38B-44A28A85FB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4B051-9756-4B3D-A2AE-850EB64A067D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88ACE-321C-4F67-A08A-4E278D4B25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D2808-B08C-4D0B-80B8-25CA3E98DB14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FDB27-288E-4072-8696-536D3C3BC2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B7EC4-6476-497B-967B-BBC5BFDBC76B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FDD1B-9570-4B94-883D-5F4B21B9DC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C6F103-A923-43D2-84A6-A6F204E7FE70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B8449-3DAA-4D88-853B-3F6DDDCB95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5" Type="http://schemas.openxmlformats.org/officeDocument/2006/relationships/image" Target="../media/image2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5" Type="http://schemas.openxmlformats.org/officeDocument/2006/relationships/image" Target="../media/image2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5" Type="http://schemas.openxmlformats.org/officeDocument/2006/relationships/image" Target="../media/image2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wmf"/><Relationship Id="rId3" Type="http://schemas.openxmlformats.org/officeDocument/2006/relationships/image" Target="../media/image21.wmf"/><Relationship Id="rId7" Type="http://schemas.openxmlformats.org/officeDocument/2006/relationships/image" Target="../media/image26.wmf"/><Relationship Id="rId12" Type="http://schemas.openxmlformats.org/officeDocument/2006/relationships/image" Target="../media/image19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11" Type="http://schemas.openxmlformats.org/officeDocument/2006/relationships/image" Target="../media/image24.wmf"/><Relationship Id="rId5" Type="http://schemas.openxmlformats.org/officeDocument/2006/relationships/image" Target="../media/image23.wmf"/><Relationship Id="rId10" Type="http://schemas.openxmlformats.org/officeDocument/2006/relationships/image" Target="../media/image18.wmf"/><Relationship Id="rId4" Type="http://schemas.openxmlformats.org/officeDocument/2006/relationships/image" Target="../media/image16.wmf"/><Relationship Id="rId9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wmf"/><Relationship Id="rId3" Type="http://schemas.openxmlformats.org/officeDocument/2006/relationships/image" Target="../media/image21.wmf"/><Relationship Id="rId7" Type="http://schemas.openxmlformats.org/officeDocument/2006/relationships/image" Target="../media/image26.wmf"/><Relationship Id="rId12" Type="http://schemas.openxmlformats.org/officeDocument/2006/relationships/image" Target="../media/image19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11" Type="http://schemas.openxmlformats.org/officeDocument/2006/relationships/image" Target="../media/image24.wmf"/><Relationship Id="rId5" Type="http://schemas.openxmlformats.org/officeDocument/2006/relationships/image" Target="../media/image23.wmf"/><Relationship Id="rId10" Type="http://schemas.openxmlformats.org/officeDocument/2006/relationships/image" Target="../media/image18.wmf"/><Relationship Id="rId4" Type="http://schemas.openxmlformats.org/officeDocument/2006/relationships/image" Target="../media/image16.wmf"/><Relationship Id="rId9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Škola: 		Základní škola a Mateřská škola, 				Kostelní 560, Svoboda n. Úpou,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			okres Trutnov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Datum:  		květen 2013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Název: 		VY_12_INOVACE_1.2.1_ ČJ1,2_32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Téma:		Slova se skupinou mě. </a:t>
            </a:r>
            <a:r>
              <a:rPr lang="cs-CZ" sz="2800" dirty="0"/>
              <a:t>S</a:t>
            </a:r>
            <a:r>
              <a:rPr lang="cs-CZ" sz="2800" dirty="0" smtClean="0"/>
              <a:t>tavba domu.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Ročník:		1. – 2.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Číslo projektu:	CZ.1.07/1.4.00/21.3068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/>
          </a:p>
        </p:txBody>
      </p:sp>
      <p:pic>
        <p:nvPicPr>
          <p:cNvPr id="14339" name="Zástupný symbol pro obsah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404813"/>
            <a:ext cx="5270500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731837"/>
          </a:xfrm>
        </p:spPr>
        <p:txBody>
          <a:bodyPr/>
          <a:lstStyle/>
          <a:p>
            <a:pPr algn="l"/>
            <a:r>
              <a:rPr lang="cs-CZ" sz="2400" smtClean="0"/>
              <a:t>	</a:t>
            </a:r>
            <a:r>
              <a:rPr lang="cs-CZ" sz="2800" smtClean="0"/>
              <a:t>Anotace: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7931150" cy="5073650"/>
          </a:xfrm>
        </p:spPr>
        <p:txBody>
          <a:bodyPr/>
          <a:lstStyle/>
          <a:p>
            <a:pPr algn="just"/>
            <a:r>
              <a:rPr lang="cs-CZ" sz="2400" smtClean="0"/>
              <a:t>Tyto pracovní listy jsou věnovány čtení slov se skupinami mě a na tvarosloví. </a:t>
            </a:r>
          </a:p>
          <a:p>
            <a:pPr algn="just"/>
            <a:endParaRPr lang="cs-CZ" sz="2400" smtClean="0"/>
          </a:p>
          <a:p>
            <a:pPr algn="just"/>
            <a:r>
              <a:rPr lang="cs-CZ" sz="2400" smtClean="0"/>
              <a:t>Tematicky jsou PL zaměřeny na povolání a řemesla, která se uplatňují při stavbě domu. </a:t>
            </a:r>
          </a:p>
          <a:p>
            <a:pPr algn="just"/>
            <a:endParaRPr lang="cs-CZ" sz="2400" smtClean="0"/>
          </a:p>
          <a:p>
            <a:pPr algn="just"/>
            <a:r>
              <a:rPr lang="cs-CZ" sz="2400" smtClean="0"/>
              <a:t>Ke každému ze tří pracovních listů náleží řešení, které je upraveno pro prezentaci na interaktivní tabuli. </a:t>
            </a:r>
          </a:p>
          <a:p>
            <a:pPr algn="just"/>
            <a:endParaRPr lang="cs-CZ" sz="2400" smtClean="0"/>
          </a:p>
          <a:p>
            <a:pPr algn="just"/>
            <a:r>
              <a:rPr lang="cs-CZ" sz="2400" smtClean="0"/>
              <a:t>Žáci mohou pracovat samostatně s folií, nebo ve skupině. Potom následuje společná kontrola případně diskuze.</a:t>
            </a:r>
          </a:p>
          <a:p>
            <a:pPr algn="just"/>
            <a:endParaRPr lang="cs-CZ" sz="2400" smtClean="0"/>
          </a:p>
          <a:p>
            <a:pPr algn="just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419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/>
              <a:t>Čtení slov se slabikou </a:t>
            </a:r>
            <a:r>
              <a:rPr lang="cs-CZ" sz="2400" dirty="0" smtClean="0"/>
              <a:t>mě. PL.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65188" y="1012825"/>
            <a:ext cx="3887787" cy="1385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měla	  </a:t>
            </a:r>
            <a:r>
              <a:rPr lang="cs-CZ" sz="2000" dirty="0">
                <a:solidFill>
                  <a:schemeClr val="accent6"/>
                </a:solidFill>
                <a:latin typeface="Times New Roman" pitchFamily="18" charset="0"/>
                <a:cs typeface="+mn-cs"/>
              </a:rPr>
              <a:t>Měsíc	</a:t>
            </a:r>
            <a:r>
              <a:rPr lang="cs-CZ" sz="2000" dirty="0">
                <a:latin typeface="Times New Roman" pitchFamily="18" charset="0"/>
                <a:cs typeface="+mn-cs"/>
              </a:rPr>
              <a:t>      směje se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mění	  město	      usměje se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mámě</a:t>
            </a:r>
            <a:r>
              <a:rPr lang="cs-CZ" sz="2000" dirty="0">
                <a:latin typeface="Times New Roman" pitchFamily="18" charset="0"/>
                <a:cs typeface="+mn-cs"/>
              </a:rPr>
              <a:t>	  </a:t>
            </a:r>
            <a:r>
              <a:rPr lang="cs-CZ" sz="2000" dirty="0">
                <a:latin typeface="Times New Roman" pitchFamily="18" charset="0"/>
                <a:cs typeface="+mn-cs"/>
              </a:rPr>
              <a:t>měřím</a:t>
            </a:r>
            <a:r>
              <a:rPr lang="cs-CZ" sz="2000" dirty="0">
                <a:latin typeface="Times New Roman" pitchFamily="18" charset="0"/>
                <a:cs typeface="+mn-cs"/>
              </a:rPr>
              <a:t> </a:t>
            </a:r>
            <a:r>
              <a:rPr lang="cs-CZ" sz="2000" dirty="0">
                <a:latin typeface="Times New Roman" pitchFamily="18" charset="0"/>
                <a:cs typeface="+mn-cs"/>
              </a:rPr>
              <a:t>       rozumět</a:t>
            </a:r>
            <a:r>
              <a:rPr lang="cs-CZ" sz="2000" dirty="0">
                <a:latin typeface="Times New Roman" pitchFamily="18" charset="0"/>
                <a:cs typeface="+mn-cs"/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schemeClr val="accent1"/>
                </a:solidFill>
                <a:latin typeface="Times New Roman" pitchFamily="18" charset="0"/>
                <a:cs typeface="+mn-cs"/>
              </a:rPr>
              <a:t>Z</a:t>
            </a:r>
            <a:r>
              <a:rPr lang="cs-CZ" sz="2000" dirty="0">
                <a:solidFill>
                  <a:schemeClr val="accent1"/>
                </a:solidFill>
                <a:latin typeface="Times New Roman" pitchFamily="18" charset="0"/>
                <a:cs typeface="+mn-cs"/>
              </a:rPr>
              <a:t>emě</a:t>
            </a:r>
            <a:r>
              <a:rPr lang="cs-CZ" sz="2000" dirty="0">
                <a:latin typeface="Times New Roman" pitchFamily="18" charset="0"/>
                <a:cs typeface="+mn-cs"/>
              </a:rPr>
              <a:t>	  mělký	      změnila</a:t>
            </a:r>
            <a:r>
              <a:rPr lang="cs-CZ" sz="2400" dirty="0">
                <a:latin typeface="Times New Roman" pitchFamily="18" charset="0"/>
                <a:cs typeface="+mn-cs"/>
              </a:rPr>
              <a:t>	</a:t>
            </a:r>
            <a:endParaRPr lang="cs-CZ" sz="2400" dirty="0">
              <a:latin typeface="Times New Roman" pitchFamily="18" charset="0"/>
              <a:cs typeface="+mn-cs"/>
            </a:endParaRPr>
          </a:p>
        </p:txBody>
      </p:sp>
      <p:pic>
        <p:nvPicPr>
          <p:cNvPr id="16387" name="Picture 3" descr="C:\Users\Hana\AppData\Local\Microsoft\Windows\Temporary Internet Files\Content.IE5\8QD3VPXL\MP90018276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868363"/>
            <a:ext cx="15843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C:\Users\Hana\AppData\Local\Microsoft\Windows\Temporary Internet Files\Content.IE5\JDHMGB1G\MP90017912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6738" y="868363"/>
            <a:ext cx="161131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7"/>
          <p:cNvSpPr txBox="1">
            <a:spLocks noChangeArrowheads="1"/>
          </p:cNvSpPr>
          <p:nvPr/>
        </p:nvSpPr>
        <p:spPr bwMode="auto">
          <a:xfrm>
            <a:off x="865188" y="574675"/>
            <a:ext cx="3095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</a:rPr>
              <a:t>Procvičuj čtení následujících slov.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27650" y="2028825"/>
            <a:ext cx="7921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Země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5338" y="2028825"/>
            <a:ext cx="10080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Měsíc</a:t>
            </a:r>
            <a:endParaRPr lang="cs-CZ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2" name="Picture 2" descr="C:\Users\Hana\AppData\Local\Microsoft\Windows\Temporary Internet Files\Content.IE5\YYK0WM67\MC9000147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5363" y="2528888"/>
            <a:ext cx="2540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3" descr="C:\Users\Hana\AppData\Local\Microsoft\Windows\Temporary Internet Files\Content.IE5\36Q9D0YU\MC90033468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27563" y="4460875"/>
            <a:ext cx="65405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4" descr="C:\Users\Hana\AppData\Local\Microsoft\Windows\Temporary Internet Files\Content.IE5\K69VQYQ2\MP900439244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2562225"/>
            <a:ext cx="792163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5" descr="C:\Users\Hana\AppData\Local\Microsoft\Windows\Temporary Internet Files\Content.IE5\XZIJI8UI\MC90032014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24525" y="4064000"/>
            <a:ext cx="6223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6" descr="C:\Users\Hana\AppData\Local\Microsoft\Windows\Temporary Internet Files\Content.IE5\K69VQYQ2\MC900320142[1].wmf"/>
          <p:cNvPicPr>
            <a:picLocks noGrp="1" noChangeAspect="1" noChangeArrowheads="1"/>
          </p:cNvPicPr>
          <p:nvPr>
            <p:ph idx="1"/>
          </p:nvPr>
        </p:nvPicPr>
        <p:blipFill>
          <a:blip r:embed="rId8"/>
          <a:srcRect/>
          <a:stretch>
            <a:fillRect/>
          </a:stretch>
        </p:blipFill>
        <p:spPr>
          <a:xfrm>
            <a:off x="3570288" y="3984625"/>
            <a:ext cx="782637" cy="825500"/>
          </a:xfrm>
        </p:spPr>
      </p:pic>
      <p:pic>
        <p:nvPicPr>
          <p:cNvPr id="16397" name="Picture 7" descr="C:\Users\Hana\AppData\Local\Microsoft\Windows\Temporary Internet Files\Content.IE5\7C1KYFX3\MP900448623[1]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48088" y="2601913"/>
            <a:ext cx="395287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8" name="TextovéPole 6"/>
          <p:cNvSpPr txBox="1">
            <a:spLocks noChangeArrowheads="1"/>
          </p:cNvSpPr>
          <p:nvPr/>
        </p:nvSpPr>
        <p:spPr bwMode="auto">
          <a:xfrm>
            <a:off x="315913" y="2497138"/>
            <a:ext cx="3432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Zopakuj si tvoření slov. Spojuj a piš na linky. </a:t>
            </a:r>
          </a:p>
        </p:txBody>
      </p:sp>
      <p:sp>
        <p:nvSpPr>
          <p:cNvPr id="16399" name="TextovéPole 10"/>
          <p:cNvSpPr txBox="1">
            <a:spLocks noChangeArrowheads="1"/>
          </p:cNvSpPr>
          <p:nvPr/>
        </p:nvSpPr>
        <p:spPr bwMode="auto">
          <a:xfrm>
            <a:off x="1631950" y="4029075"/>
            <a:ext cx="673100" cy="3698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měř</a:t>
            </a:r>
            <a:endParaRPr lang="cs-CZ">
              <a:latin typeface="Calibri" pitchFamily="34" charset="0"/>
            </a:endParaRPr>
          </a:p>
        </p:txBody>
      </p:sp>
      <p:sp>
        <p:nvSpPr>
          <p:cNvPr id="16400" name="TextovéPole 11"/>
          <p:cNvSpPr txBox="1">
            <a:spLocks noChangeArrowheads="1"/>
          </p:cNvSpPr>
          <p:nvPr/>
        </p:nvSpPr>
        <p:spPr bwMode="auto">
          <a:xfrm>
            <a:off x="4627563" y="3873500"/>
            <a:ext cx="684212" cy="3794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měr</a:t>
            </a:r>
          </a:p>
        </p:txBody>
      </p:sp>
      <p:sp>
        <p:nvSpPr>
          <p:cNvPr id="16401" name="TextovéPole 12"/>
          <p:cNvSpPr txBox="1">
            <a:spLocks noChangeArrowheads="1"/>
          </p:cNvSpPr>
          <p:nvPr/>
        </p:nvSpPr>
        <p:spPr bwMode="auto">
          <a:xfrm>
            <a:off x="3338513" y="3101975"/>
            <a:ext cx="919162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vodo -</a:t>
            </a:r>
            <a:endParaRPr lang="cs-CZ">
              <a:latin typeface="Calibri" pitchFamily="34" charset="0"/>
            </a:endParaRPr>
          </a:p>
        </p:txBody>
      </p:sp>
      <p:sp>
        <p:nvSpPr>
          <p:cNvPr id="16402" name="TextovéPole 13"/>
          <p:cNvSpPr txBox="1">
            <a:spLocks noChangeArrowheads="1"/>
          </p:cNvSpPr>
          <p:nvPr/>
        </p:nvSpPr>
        <p:spPr bwMode="auto">
          <a:xfrm>
            <a:off x="4435475" y="3101975"/>
            <a:ext cx="1016000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plyno -</a:t>
            </a:r>
            <a:endParaRPr lang="cs-CZ">
              <a:latin typeface="Calibri" pitchFamily="34" charset="0"/>
            </a:endParaRPr>
          </a:p>
        </p:txBody>
      </p:sp>
      <p:sp>
        <p:nvSpPr>
          <p:cNvPr id="16403" name="TextovéPole 15"/>
          <p:cNvSpPr txBox="1">
            <a:spLocks noChangeArrowheads="1"/>
          </p:cNvSpPr>
          <p:nvPr/>
        </p:nvSpPr>
        <p:spPr bwMode="auto">
          <a:xfrm>
            <a:off x="5602288" y="3116263"/>
            <a:ext cx="103663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elektro -</a:t>
            </a:r>
            <a:endParaRPr lang="cs-CZ">
              <a:latin typeface="Calibri" pitchFamily="34" charset="0"/>
            </a:endParaRPr>
          </a:p>
        </p:txBody>
      </p:sp>
      <p:sp>
        <p:nvSpPr>
          <p:cNvPr id="16404" name="TextovéPole 16"/>
          <p:cNvSpPr txBox="1">
            <a:spLocks noChangeArrowheads="1"/>
          </p:cNvSpPr>
          <p:nvPr/>
        </p:nvSpPr>
        <p:spPr bwMode="auto">
          <a:xfrm>
            <a:off x="2771775" y="3694113"/>
            <a:ext cx="56673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- it</a:t>
            </a:r>
            <a:endParaRPr lang="cs-CZ">
              <a:latin typeface="Calibri" pitchFamily="34" charset="0"/>
            </a:endParaRPr>
          </a:p>
        </p:txBody>
      </p:sp>
      <p:sp>
        <p:nvSpPr>
          <p:cNvPr id="16405" name="TextovéPole 17"/>
          <p:cNvSpPr txBox="1">
            <a:spLocks noChangeArrowheads="1"/>
          </p:cNvSpPr>
          <p:nvPr/>
        </p:nvSpPr>
        <p:spPr bwMode="auto">
          <a:xfrm>
            <a:off x="2771775" y="4379913"/>
            <a:ext cx="56673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- ič</a:t>
            </a:r>
            <a:endParaRPr lang="cs-CZ">
              <a:latin typeface="Calibri" pitchFamily="34" charset="0"/>
            </a:endParaRPr>
          </a:p>
        </p:txBody>
      </p:sp>
      <p:sp>
        <p:nvSpPr>
          <p:cNvPr id="16406" name="TextovéPole 18"/>
          <p:cNvSpPr txBox="1">
            <a:spLocks noChangeArrowheads="1"/>
          </p:cNvSpPr>
          <p:nvPr/>
        </p:nvSpPr>
        <p:spPr bwMode="auto">
          <a:xfrm>
            <a:off x="2068513" y="3090863"/>
            <a:ext cx="80168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-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idlo</a:t>
            </a:r>
            <a:endParaRPr lang="cs-CZ">
              <a:latin typeface="Calibri" pitchFamily="34" charset="0"/>
            </a:endParaRPr>
          </a:p>
        </p:txBody>
      </p:sp>
      <p:sp>
        <p:nvSpPr>
          <p:cNvPr id="16407" name="TextovéPole 20"/>
          <p:cNvSpPr txBox="1">
            <a:spLocks noChangeArrowheads="1"/>
          </p:cNvSpPr>
          <p:nvPr/>
        </p:nvSpPr>
        <p:spPr bwMode="auto">
          <a:xfrm>
            <a:off x="915988" y="3101975"/>
            <a:ext cx="863600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země -</a:t>
            </a:r>
          </a:p>
        </p:txBody>
      </p:sp>
      <p:sp>
        <p:nvSpPr>
          <p:cNvPr id="16408" name="TextovéPole 21"/>
          <p:cNvSpPr txBox="1">
            <a:spLocks noChangeArrowheads="1"/>
          </p:cNvSpPr>
          <p:nvPr/>
        </p:nvSpPr>
        <p:spPr bwMode="auto">
          <a:xfrm>
            <a:off x="315913" y="4092575"/>
            <a:ext cx="735012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vy -</a:t>
            </a:r>
          </a:p>
        </p:txBody>
      </p:sp>
      <p:sp>
        <p:nvSpPr>
          <p:cNvPr id="16409" name="TextovéPole 22"/>
          <p:cNvSpPr txBox="1">
            <a:spLocks noChangeArrowheads="1"/>
          </p:cNvSpPr>
          <p:nvPr/>
        </p:nvSpPr>
        <p:spPr bwMode="auto">
          <a:xfrm>
            <a:off x="752475" y="5180013"/>
            <a:ext cx="576263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za -</a:t>
            </a:r>
          </a:p>
        </p:txBody>
      </p:sp>
      <p:sp>
        <p:nvSpPr>
          <p:cNvPr id="16410" name="TextovéPole 29"/>
          <p:cNvSpPr txBox="1">
            <a:spLocks noChangeArrowheads="1"/>
          </p:cNvSpPr>
          <p:nvPr/>
        </p:nvSpPr>
        <p:spPr bwMode="auto">
          <a:xfrm>
            <a:off x="381000" y="3541713"/>
            <a:ext cx="48418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 -</a:t>
            </a:r>
          </a:p>
        </p:txBody>
      </p:sp>
      <p:sp>
        <p:nvSpPr>
          <p:cNvPr id="16411" name="TextovéPole 30"/>
          <p:cNvSpPr txBox="1">
            <a:spLocks noChangeArrowheads="1"/>
          </p:cNvSpPr>
          <p:nvPr/>
        </p:nvSpPr>
        <p:spPr bwMode="auto">
          <a:xfrm>
            <a:off x="427038" y="4638675"/>
            <a:ext cx="71913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pře -</a:t>
            </a:r>
          </a:p>
        </p:txBody>
      </p:sp>
      <p:cxnSp>
        <p:nvCxnSpPr>
          <p:cNvPr id="27" name="Přímá spojnice 26"/>
          <p:cNvCxnSpPr/>
          <p:nvPr/>
        </p:nvCxnSpPr>
        <p:spPr>
          <a:xfrm>
            <a:off x="1476375" y="5805488"/>
            <a:ext cx="68421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39750" y="6381750"/>
            <a:ext cx="7848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414" name="Picture 2" descr="C:\Users\Hana\AppData\Local\Microsoft\Windows\Temporary Internet Files\Content.IE5\SRVBK8WR\MC90041132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18400" y="2601913"/>
            <a:ext cx="62547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5" name="TextovéPole 33"/>
          <p:cNvSpPr txBox="1">
            <a:spLocks noChangeArrowheads="1"/>
          </p:cNvSpPr>
          <p:nvPr/>
        </p:nvSpPr>
        <p:spPr bwMode="auto">
          <a:xfrm>
            <a:off x="7378700" y="3084513"/>
            <a:ext cx="1009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POZOR !</a:t>
            </a:r>
          </a:p>
        </p:txBody>
      </p:sp>
      <p:sp>
        <p:nvSpPr>
          <p:cNvPr id="16416" name="TextovéPole 36"/>
          <p:cNvSpPr txBox="1">
            <a:spLocks noChangeArrowheads="1"/>
          </p:cNvSpPr>
          <p:nvPr/>
        </p:nvSpPr>
        <p:spPr bwMode="auto">
          <a:xfrm>
            <a:off x="6932613" y="3481388"/>
            <a:ext cx="1760537" cy="14763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Elektřina, voda, plyn  i oheň jsou     dobrými sluhy, ale špatnými pány. </a:t>
            </a:r>
          </a:p>
        </p:txBody>
      </p:sp>
      <p:pic>
        <p:nvPicPr>
          <p:cNvPr id="16417" name="Picture 4" descr="C:\Users\Hana\AppData\Local\Microsoft\Windows\Temporary Internet Files\Content.IE5\YYK0WM67\MC900287333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92913" y="4986338"/>
            <a:ext cx="379412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8" name="Picture 5" descr="C:\Users\Hana\AppData\Local\Microsoft\Windows\Temporary Internet Files\Content.IE5\O8PYBGKM\MC900056789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70750" y="5064125"/>
            <a:ext cx="49530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9" name="Picture 7" descr="C:\Users\Hana\AppData\Local\Microsoft\Windows\Temporary Internet Files\Content.IE5\K69VQYQ2\MC900298007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981950" y="5043488"/>
            <a:ext cx="323850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0" name="Picture 8" descr="C:\Users\Hana\AppData\Local\Microsoft\Windows\Temporary Internet Files\Content.IE5\TKF9H1P3\MC900018408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432800" y="5011738"/>
            <a:ext cx="3667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419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/>
              <a:t>Čtení slov se slabikou </a:t>
            </a:r>
            <a:r>
              <a:rPr lang="cs-CZ" sz="2400" dirty="0" smtClean="0"/>
              <a:t>mě. Řešení PL.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65188" y="1012825"/>
            <a:ext cx="3887787" cy="1385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měla	  </a:t>
            </a:r>
            <a:r>
              <a:rPr lang="cs-CZ" sz="2000" dirty="0">
                <a:solidFill>
                  <a:schemeClr val="accent6"/>
                </a:solidFill>
                <a:latin typeface="Times New Roman" pitchFamily="18" charset="0"/>
                <a:cs typeface="+mn-cs"/>
              </a:rPr>
              <a:t>Měsíc	</a:t>
            </a:r>
            <a:r>
              <a:rPr lang="cs-CZ" sz="2000" dirty="0">
                <a:latin typeface="Times New Roman" pitchFamily="18" charset="0"/>
                <a:cs typeface="+mn-cs"/>
              </a:rPr>
              <a:t>      směje se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mění	  město	      usměje se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Times New Roman" pitchFamily="18" charset="0"/>
                <a:cs typeface="+mn-cs"/>
              </a:rPr>
              <a:t>mámě</a:t>
            </a:r>
            <a:r>
              <a:rPr lang="cs-CZ" sz="2000" dirty="0">
                <a:latin typeface="Times New Roman" pitchFamily="18" charset="0"/>
                <a:cs typeface="+mn-cs"/>
              </a:rPr>
              <a:t>	  </a:t>
            </a:r>
            <a:r>
              <a:rPr lang="cs-CZ" sz="2000" dirty="0">
                <a:latin typeface="Times New Roman" pitchFamily="18" charset="0"/>
                <a:cs typeface="+mn-cs"/>
              </a:rPr>
              <a:t>měřím</a:t>
            </a:r>
            <a:r>
              <a:rPr lang="cs-CZ" sz="2000" dirty="0">
                <a:latin typeface="Times New Roman" pitchFamily="18" charset="0"/>
                <a:cs typeface="+mn-cs"/>
              </a:rPr>
              <a:t> </a:t>
            </a:r>
            <a:r>
              <a:rPr lang="cs-CZ" sz="2000" dirty="0">
                <a:latin typeface="Times New Roman" pitchFamily="18" charset="0"/>
                <a:cs typeface="+mn-cs"/>
              </a:rPr>
              <a:t>       rozumět</a:t>
            </a:r>
            <a:r>
              <a:rPr lang="cs-CZ" sz="2000" dirty="0">
                <a:latin typeface="Times New Roman" pitchFamily="18" charset="0"/>
                <a:cs typeface="+mn-cs"/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schemeClr val="accent1"/>
                </a:solidFill>
                <a:latin typeface="Times New Roman" pitchFamily="18" charset="0"/>
                <a:cs typeface="+mn-cs"/>
              </a:rPr>
              <a:t>Z</a:t>
            </a:r>
            <a:r>
              <a:rPr lang="cs-CZ" sz="2000" dirty="0">
                <a:solidFill>
                  <a:schemeClr val="accent1"/>
                </a:solidFill>
                <a:latin typeface="Times New Roman" pitchFamily="18" charset="0"/>
                <a:cs typeface="+mn-cs"/>
              </a:rPr>
              <a:t>emě</a:t>
            </a:r>
            <a:r>
              <a:rPr lang="cs-CZ" sz="2000" dirty="0">
                <a:latin typeface="Times New Roman" pitchFamily="18" charset="0"/>
                <a:cs typeface="+mn-cs"/>
              </a:rPr>
              <a:t>	  mělký	      změnila</a:t>
            </a:r>
            <a:r>
              <a:rPr lang="cs-CZ" sz="2400" dirty="0">
                <a:latin typeface="Times New Roman" pitchFamily="18" charset="0"/>
                <a:cs typeface="+mn-cs"/>
              </a:rPr>
              <a:t>	</a:t>
            </a:r>
            <a:endParaRPr lang="cs-CZ" sz="2400" dirty="0">
              <a:latin typeface="Times New Roman" pitchFamily="18" charset="0"/>
              <a:cs typeface="+mn-cs"/>
            </a:endParaRPr>
          </a:p>
        </p:txBody>
      </p:sp>
      <p:pic>
        <p:nvPicPr>
          <p:cNvPr id="1027" name="Picture 3" descr="C:\Users\Hana\AppData\Local\Microsoft\Windows\Temporary Internet Files\Content.IE5\8QD3VPXL\MP90018276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868363"/>
            <a:ext cx="15843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Hana\AppData\Local\Microsoft\Windows\Temporary Internet Files\Content.IE5\JDHMGB1G\MP90017912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6738" y="868363"/>
            <a:ext cx="161131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865188" y="574675"/>
            <a:ext cx="3095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</a:rPr>
              <a:t>Procvičuj čtení následujících slov.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27650" y="2028825"/>
            <a:ext cx="7921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Země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5338" y="2028825"/>
            <a:ext cx="10080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Měsíc</a:t>
            </a:r>
            <a:endParaRPr lang="cs-CZ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ana\AppData\Local\Microsoft\Windows\Temporary Internet Files\Content.IE5\YYK0WM67\MC9000147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5363" y="2528888"/>
            <a:ext cx="2540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Hana\AppData\Local\Microsoft\Windows\Temporary Internet Files\Content.IE5\36Q9D0YU\MC90033468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1850" y="4621213"/>
            <a:ext cx="655638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Hana\AppData\Local\Microsoft\Windows\Temporary Internet Files\Content.IE5\K69VQYQ2\MP900439244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2562225"/>
            <a:ext cx="792163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Hana\AppData\Local\Microsoft\Windows\Temporary Internet Files\Content.IE5\XZIJI8UI\MC90032014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22950" y="4268788"/>
            <a:ext cx="6223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Hana\AppData\Local\Microsoft\Windows\Temporary Internet Files\Content.IE5\K69VQYQ2\MC900320142[1].wmf"/>
          <p:cNvPicPr>
            <a:picLocks noGrp="1" noChangeAspect="1" noChangeArrowheads="1"/>
          </p:cNvPicPr>
          <p:nvPr>
            <p:ph idx="1"/>
          </p:nvPr>
        </p:nvPicPr>
        <p:blipFill>
          <a:blip r:embed="rId8"/>
          <a:srcRect/>
          <a:stretch>
            <a:fillRect/>
          </a:stretch>
        </p:blipFill>
        <p:spPr>
          <a:xfrm>
            <a:off x="3570288" y="4202113"/>
            <a:ext cx="782637" cy="825500"/>
          </a:xfrm>
        </p:spPr>
      </p:pic>
      <p:pic>
        <p:nvPicPr>
          <p:cNvPr id="1031" name="Picture 7" descr="C:\Users\Hana\AppData\Local\Microsoft\Windows\Temporary Internet Files\Content.IE5\7C1KYFX3\MP900448623[1]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00450" y="2586038"/>
            <a:ext cx="3952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35038" y="2554288"/>
            <a:ext cx="27892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Zopakujeme si tvoření slov.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631950" y="4029075"/>
            <a:ext cx="673100" cy="3698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měř</a:t>
            </a:r>
            <a:endParaRPr lang="cs-CZ">
              <a:latin typeface="Calibri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641850" y="4017963"/>
            <a:ext cx="685800" cy="3810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měr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338513" y="3101975"/>
            <a:ext cx="919162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vodo -</a:t>
            </a:r>
            <a:endParaRPr lang="cs-CZ">
              <a:latin typeface="Calibri" pitchFamily="34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4435475" y="3101975"/>
            <a:ext cx="1016000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plyno -</a:t>
            </a:r>
            <a:endParaRPr lang="cs-CZ">
              <a:latin typeface="Calibri" pitchFamily="34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602288" y="3116263"/>
            <a:ext cx="103663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elektro -</a:t>
            </a:r>
            <a:endParaRPr lang="cs-CZ">
              <a:latin typeface="Calibri" pitchFamily="34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771775" y="3694113"/>
            <a:ext cx="56673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- it</a:t>
            </a:r>
            <a:endParaRPr lang="cs-CZ">
              <a:latin typeface="Calibri" pitchFamily="34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771775" y="4379913"/>
            <a:ext cx="56673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- ič</a:t>
            </a:r>
            <a:endParaRPr lang="cs-CZ">
              <a:latin typeface="Calibri" pitchFamily="34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2068513" y="3090863"/>
            <a:ext cx="80168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-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idlo</a:t>
            </a:r>
            <a:endParaRPr lang="cs-CZ">
              <a:latin typeface="Calibri" pitchFamily="34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84213" y="3068638"/>
            <a:ext cx="863600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země -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15913" y="4092575"/>
            <a:ext cx="735012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vy -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752475" y="5180013"/>
            <a:ext cx="576263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za -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381000" y="3541713"/>
            <a:ext cx="484188" cy="3698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z -</a:t>
            </a: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427038" y="4638675"/>
            <a:ext cx="719137" cy="3683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pře -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444500" y="5805488"/>
            <a:ext cx="8321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Řešení: 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zeměměřič, změřit, vyměřit, přeměřit, zaměřit, měřidlo, vodoměr, plynoměr, elektroměr </a:t>
            </a:r>
          </a:p>
        </p:txBody>
      </p:sp>
      <p:pic>
        <p:nvPicPr>
          <p:cNvPr id="32" name="Picture 2" descr="C:\Users\Hana\AppData\Local\Microsoft\Windows\Temporary Internet Files\Content.IE5\SRVBK8WR\MC90041132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48563" y="2562225"/>
            <a:ext cx="62547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 descr="C:\Users\Hana\AppData\Local\Microsoft\Windows\Temporary Internet Files\Content.IE5\YYK0WM67\MC900287333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5338" y="3541713"/>
            <a:ext cx="715962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5" descr="C:\Users\Hana\AppData\Local\Microsoft\Windows\Temporary Internet Files\Content.IE5\O8PYBGKM\MC900056789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031038" y="4716463"/>
            <a:ext cx="9398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7" descr="C:\Users\Hana\AppData\Local\Microsoft\Windows\Temporary Internet Files\Content.IE5\K69VQYQ2\MC900298007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153400" y="4598988"/>
            <a:ext cx="669925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8" descr="C:\Users\Hana\AppData\Local\Microsoft\Windows\Temporary Internet Files\Content.IE5\TKF9H1P3\MC900018408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120063" y="3570288"/>
            <a:ext cx="673100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7381875" y="3090863"/>
            <a:ext cx="9604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POZOR !</a:t>
            </a:r>
          </a:p>
        </p:txBody>
      </p:sp>
      <p:cxnSp>
        <p:nvCxnSpPr>
          <p:cNvPr id="42" name="Přímá spojnice 41"/>
          <p:cNvCxnSpPr/>
          <p:nvPr/>
        </p:nvCxnSpPr>
        <p:spPr>
          <a:xfrm flipV="1">
            <a:off x="6916738" y="2586038"/>
            <a:ext cx="0" cy="30749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547813" y="3484563"/>
            <a:ext cx="84137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2328863" y="4398963"/>
            <a:ext cx="4429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Přímá spojnice 1032"/>
          <p:cNvCxnSpPr/>
          <p:nvPr/>
        </p:nvCxnSpPr>
        <p:spPr>
          <a:xfrm flipV="1">
            <a:off x="2305050" y="3541713"/>
            <a:ext cx="107950" cy="420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Přímá spojnice 1034"/>
          <p:cNvCxnSpPr>
            <a:stCxn id="30" idx="3"/>
          </p:cNvCxnSpPr>
          <p:nvPr/>
        </p:nvCxnSpPr>
        <p:spPr>
          <a:xfrm>
            <a:off x="865188" y="3725863"/>
            <a:ext cx="766762" cy="487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>
            <a:stCxn id="22" idx="3"/>
            <a:endCxn id="11" idx="1"/>
          </p:cNvCxnSpPr>
          <p:nvPr/>
        </p:nvCxnSpPr>
        <p:spPr>
          <a:xfrm flipV="1">
            <a:off x="1050925" y="4213225"/>
            <a:ext cx="581025" cy="6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3" name="Přímá spojnice 1042"/>
          <p:cNvCxnSpPr>
            <a:stCxn id="31" idx="3"/>
          </p:cNvCxnSpPr>
          <p:nvPr/>
        </p:nvCxnSpPr>
        <p:spPr>
          <a:xfrm flipV="1">
            <a:off x="1146175" y="4398963"/>
            <a:ext cx="442913" cy="4238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6" name="Přímá spojnice 1045"/>
          <p:cNvCxnSpPr/>
          <p:nvPr/>
        </p:nvCxnSpPr>
        <p:spPr>
          <a:xfrm flipV="1">
            <a:off x="1328738" y="4398963"/>
            <a:ext cx="434975" cy="781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Přímá spojnice 1050"/>
          <p:cNvCxnSpPr>
            <a:stCxn id="11" idx="3"/>
            <a:endCxn id="17" idx="1"/>
          </p:cNvCxnSpPr>
          <p:nvPr/>
        </p:nvCxnSpPr>
        <p:spPr>
          <a:xfrm flipV="1">
            <a:off x="2305050" y="3878263"/>
            <a:ext cx="466725" cy="3349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3" name="Přímá spojnice 1052"/>
          <p:cNvCxnSpPr/>
          <p:nvPr/>
        </p:nvCxnSpPr>
        <p:spPr>
          <a:xfrm>
            <a:off x="4257675" y="3438525"/>
            <a:ext cx="384175" cy="579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5" name="Přímá spojnice 1054"/>
          <p:cNvCxnSpPr/>
          <p:nvPr/>
        </p:nvCxnSpPr>
        <p:spPr>
          <a:xfrm flipH="1">
            <a:off x="5327650" y="3517900"/>
            <a:ext cx="304800" cy="476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Přímá spojnice 1059"/>
          <p:cNvCxnSpPr>
            <a:stCxn id="14" idx="2"/>
            <a:endCxn id="12" idx="0"/>
          </p:cNvCxnSpPr>
          <p:nvPr/>
        </p:nvCxnSpPr>
        <p:spPr>
          <a:xfrm>
            <a:off x="4943475" y="3471863"/>
            <a:ext cx="41275" cy="546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5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25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75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"/>
                            </p:stCondLst>
                            <p:childTnLst>
                              <p:par>
                                <p:cTn id="13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500"/>
                            </p:stCondLst>
                            <p:childTnLst>
                              <p:par>
                                <p:cTn id="13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500"/>
                            </p:stCondLst>
                            <p:childTnLst>
                              <p:par>
                                <p:cTn id="14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500"/>
                            </p:stCondLst>
                            <p:childTnLst>
                              <p:par>
                                <p:cTn id="14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0"/>
                            </p:stCondLst>
                            <p:childTnLst>
                              <p:par>
                                <p:cTn id="156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000"/>
                            </p:stCondLst>
                            <p:childTnLst>
                              <p:par>
                                <p:cTn id="16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3" grpId="0"/>
      <p:bldP spid="7" grpId="0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30" grpId="0" animBg="1"/>
      <p:bldP spid="31" grpId="0" animBg="1"/>
      <p:bldP spid="15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675" y="188913"/>
            <a:ext cx="8229600" cy="4175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stavíme dům? PL.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ana\AppData\Local\Microsoft\Windows\Temporary Internet Files\Content.IE5\36Q9D0YU\MC900332187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7740352" y="157902"/>
            <a:ext cx="1224136" cy="980122"/>
          </a:xfrm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18435" name="Obdélník 4"/>
          <p:cNvSpPr>
            <a:spLocks noChangeArrowheads="1"/>
          </p:cNvSpPr>
          <p:nvPr/>
        </p:nvSpPr>
        <p:spPr bwMode="auto">
          <a:xfrm>
            <a:off x="422275" y="1412875"/>
            <a:ext cx="82089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zedník	         3 tesař	    5 truhlář	7 pokrývač	 9  klempíř</a:t>
            </a:r>
          </a:p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2 instalatér      4 elektrikář	    6 topenář	8 podlahář           10  malíř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 	   </a:t>
            </a:r>
          </a:p>
        </p:txBody>
      </p:sp>
      <p:sp>
        <p:nvSpPr>
          <p:cNvPr id="18436" name="TextovéPole 6"/>
          <p:cNvSpPr txBox="1">
            <a:spLocks noChangeArrowheads="1"/>
          </p:cNvSpPr>
          <p:nvPr/>
        </p:nvSpPr>
        <p:spPr bwMode="auto">
          <a:xfrm>
            <a:off x="411163" y="692150"/>
            <a:ext cx="79406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Ať bydlíme v malém domečku nebo ve velkém bytovém domě, někdo je musel postavit.</a:t>
            </a:r>
          </a:p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Nyní si povíme, jak a kdo to dělá. Nejprve si však přečti názvy řemesel. Potom se podívej, kdo je kdo. </a:t>
            </a:r>
          </a:p>
        </p:txBody>
      </p:sp>
      <p:pic>
        <p:nvPicPr>
          <p:cNvPr id="18437" name="Picture 13" descr="C:\Users\Hana\AppData\Local\Microsoft\Windows\Temporary Internet Files\Content.IE5\8QD3VPXL\MC9003609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3475" y="2327275"/>
            <a:ext cx="854075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7" descr="C:\Users\Hana\AppData\Local\Microsoft\Windows\Temporary Internet Files\Content.IE5\YYK0WM67\MC90030123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2288" y="4700588"/>
            <a:ext cx="1052512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3" descr="C:\Users\Hana\AppData\Local\Microsoft\Windows\Temporary Internet Files\Content.IE5\7C1KYFX3\MC900318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8013" y="4614863"/>
            <a:ext cx="1036637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7" descr="C:\Users\Hana\AppData\Local\Microsoft\Windows\Temporary Internet Files\Content.IE5\R9XYZ99P\MC900014493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4888" y="4564063"/>
            <a:ext cx="87788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C:\Users\Hana\AppData\Local\Microsoft\Windows\Temporary Internet Files\Content.IE5\ZRLIDS1G\MC90030123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29325" y="2530475"/>
            <a:ext cx="1073150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3" descr="C:\Users\Hana\AppData\Local\Microsoft\Windows\Temporary Internet Files\Content.IE5\XZIJI8UI\MC90038894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25663" y="2484438"/>
            <a:ext cx="10699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7" descr="C:\Users\Hana\AppData\Local\Microsoft\Windows\Temporary Internet Files\Content.IE5\ZRLIDS1G\MC90030124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667625" y="2530475"/>
            <a:ext cx="8302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5" descr="C:\Users\Hana\AppData\Local\Microsoft\Windows\Temporary Internet Files\Content.IE5\AUO00YTA\MC900212095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35525" y="2530475"/>
            <a:ext cx="8334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4" descr="C:\Users\Hana\AppData\Local\Microsoft\Windows\Temporary Internet Files\Content.IE5\WLK3XNVV\MC900014475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381500" y="4772025"/>
            <a:ext cx="13684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21" descr="C:\Users\Hana\AppData\Local\Microsoft\Windows\Temporary Internet Files\Content.IE5\YYK0WM67\MC900212075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57188" y="2608263"/>
            <a:ext cx="14827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5" descr="C:\Users\Hana\AppData\Local\Microsoft\Windows\Temporary Internet Files\Content.IE5\K69VQYQ2\MC900360904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9750" y="4572000"/>
            <a:ext cx="1041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38125" y="3654425"/>
            <a:ext cx="1493838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architekt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73250" y="3651250"/>
            <a:ext cx="1627188" cy="423863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624263" y="3662363"/>
            <a:ext cx="11557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ze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4914900" y="3662363"/>
            <a:ext cx="1130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tesař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251575" y="3649663"/>
            <a:ext cx="102552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377113" y="3662363"/>
            <a:ext cx="1382712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204788" y="5913438"/>
            <a:ext cx="1225550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581150" y="5913438"/>
            <a:ext cx="1382713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079750" y="5915025"/>
            <a:ext cx="106997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221163" y="5913438"/>
            <a:ext cx="1500187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846763" y="5915025"/>
            <a:ext cx="153035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7515225" y="5915025"/>
            <a:ext cx="1384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460" name="TextovéPole 2057"/>
          <p:cNvSpPr txBox="1">
            <a:spLocks noChangeArrowheads="1"/>
          </p:cNvSpPr>
          <p:nvPr/>
        </p:nvSpPr>
        <p:spPr bwMode="auto">
          <a:xfrm>
            <a:off x="1792288" y="3700463"/>
            <a:ext cx="176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stavební inženýr</a:t>
            </a:r>
          </a:p>
        </p:txBody>
      </p:sp>
      <p:pic>
        <p:nvPicPr>
          <p:cNvPr id="18461" name="Picture 6" descr="C:\Users\Hana\AppData\Local\Microsoft\Windows\Temporary Internet Files\Content.IE5\SRVBK8WR\MC900294016[1].wm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48588" y="4598988"/>
            <a:ext cx="787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675" y="188913"/>
            <a:ext cx="8229600" cy="4175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stavíme dům? PL.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ana\AppData\Local\Microsoft\Windows\Temporary Internet Files\Content.IE5\36Q9D0YU\MC900332187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7740352" y="157902"/>
            <a:ext cx="1224136" cy="980122"/>
          </a:xfrm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20483" name="Obdélník 4"/>
          <p:cNvSpPr>
            <a:spLocks noChangeArrowheads="1"/>
          </p:cNvSpPr>
          <p:nvPr/>
        </p:nvSpPr>
        <p:spPr bwMode="auto">
          <a:xfrm>
            <a:off x="422275" y="1412875"/>
            <a:ext cx="82089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zedník	         3 tesař	    5 truhlář	7 pokrývač	 9  klempíř</a:t>
            </a:r>
          </a:p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2 instalatér      4 elektrikář	    6 topenář	8 podlahář           10  malíř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 	   </a:t>
            </a:r>
          </a:p>
        </p:txBody>
      </p:sp>
      <p:sp>
        <p:nvSpPr>
          <p:cNvPr id="20484" name="TextovéPole 6"/>
          <p:cNvSpPr txBox="1">
            <a:spLocks noChangeArrowheads="1"/>
          </p:cNvSpPr>
          <p:nvPr/>
        </p:nvSpPr>
        <p:spPr bwMode="auto">
          <a:xfrm>
            <a:off x="411163" y="692150"/>
            <a:ext cx="79406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Ať bydlíme v malém domečku nebo ve velkém bytovém domě, někdo je musel postavit.</a:t>
            </a:r>
          </a:p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Nyní si povíme, jak a kdo to dělá. Nejprve si však přečti názvy řemesel. Potom se podívej, kdo je kdo. </a:t>
            </a:r>
          </a:p>
        </p:txBody>
      </p:sp>
      <p:pic>
        <p:nvPicPr>
          <p:cNvPr id="20485" name="Picture 13" descr="C:\Users\Hana\AppData\Local\Microsoft\Windows\Temporary Internet Files\Content.IE5\8QD3VPXL\MC9003609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3475" y="2327275"/>
            <a:ext cx="854075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17" descr="C:\Users\Hana\AppData\Local\Microsoft\Windows\Temporary Internet Files\Content.IE5\YYK0WM67\MC90030123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2288" y="4700588"/>
            <a:ext cx="1052512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13" descr="C:\Users\Hana\AppData\Local\Microsoft\Windows\Temporary Internet Files\Content.IE5\7C1KYFX3\MC900318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8013" y="4614863"/>
            <a:ext cx="1036637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7" descr="C:\Users\Hana\AppData\Local\Microsoft\Windows\Temporary Internet Files\Content.IE5\R9XYZ99P\MC900014493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4888" y="4564063"/>
            <a:ext cx="87788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9" descr="C:\Users\Hana\AppData\Local\Microsoft\Windows\Temporary Internet Files\Content.IE5\ZRLIDS1G\MC90030123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29325" y="2530475"/>
            <a:ext cx="1073150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3" descr="C:\Users\Hana\AppData\Local\Microsoft\Windows\Temporary Internet Files\Content.IE5\XZIJI8UI\MC90038894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25663" y="2484438"/>
            <a:ext cx="10699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7" descr="C:\Users\Hana\AppData\Local\Microsoft\Windows\Temporary Internet Files\Content.IE5\ZRLIDS1G\MC90030124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667625" y="2530475"/>
            <a:ext cx="8302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5" descr="C:\Users\Hana\AppData\Local\Microsoft\Windows\Temporary Internet Files\Content.IE5\AUO00YTA\MC900212095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35525" y="2530475"/>
            <a:ext cx="8334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3" name="Picture 4" descr="C:\Users\Hana\AppData\Local\Microsoft\Windows\Temporary Internet Files\Content.IE5\WLK3XNVV\MC900014475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381500" y="4772025"/>
            <a:ext cx="13684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21" descr="C:\Users\Hana\AppData\Local\Microsoft\Windows\Temporary Internet Files\Content.IE5\YYK0WM67\MC900212075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57188" y="2608263"/>
            <a:ext cx="14827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Picture 5" descr="C:\Users\Hana\AppData\Local\Microsoft\Windows\Temporary Internet Files\Content.IE5\K69VQYQ2\MC900360904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9750" y="4572000"/>
            <a:ext cx="1041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38125" y="3654425"/>
            <a:ext cx="1493838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architekt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73250" y="3651250"/>
            <a:ext cx="1627188" cy="423863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624263" y="3662363"/>
            <a:ext cx="11557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ze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4914900" y="3662363"/>
            <a:ext cx="1130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tesař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251575" y="3649663"/>
            <a:ext cx="102552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377113" y="3662363"/>
            <a:ext cx="1382712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204788" y="5913438"/>
            <a:ext cx="1225550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581150" y="5913438"/>
            <a:ext cx="1382713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079750" y="5915025"/>
            <a:ext cx="106997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221163" y="5913438"/>
            <a:ext cx="1500187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846763" y="5915025"/>
            <a:ext cx="153035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7515225" y="5915025"/>
            <a:ext cx="1384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08" name="TextovéPole 2057"/>
          <p:cNvSpPr txBox="1">
            <a:spLocks noChangeArrowheads="1"/>
          </p:cNvSpPr>
          <p:nvPr/>
        </p:nvSpPr>
        <p:spPr bwMode="auto">
          <a:xfrm>
            <a:off x="1792288" y="3700463"/>
            <a:ext cx="176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stavební inženýr</a:t>
            </a:r>
          </a:p>
        </p:txBody>
      </p:sp>
      <p:pic>
        <p:nvPicPr>
          <p:cNvPr id="20509" name="Picture 6" descr="C:\Users\Hana\AppData\Local\Microsoft\Windows\Temporary Internet Files\Content.IE5\SRVBK8WR\MC900294016[1].wm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48588" y="4598988"/>
            <a:ext cx="787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 flipH="1">
            <a:off x="4100513" y="3700463"/>
            <a:ext cx="234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364163" y="3700463"/>
            <a:ext cx="449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3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711950" y="3689350"/>
            <a:ext cx="384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5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7956550" y="3700463"/>
            <a:ext cx="250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7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84213" y="5949950"/>
            <a:ext cx="376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9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125663" y="5949950"/>
            <a:ext cx="285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500438" y="5949950"/>
            <a:ext cx="279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4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914900" y="594995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8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6469063" y="5949950"/>
            <a:ext cx="590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10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8083550" y="5949950"/>
            <a:ext cx="268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2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675" y="188913"/>
            <a:ext cx="8229600" cy="4175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stavíme dům? Řešení PL.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ana\AppData\Local\Microsoft\Windows\Temporary Internet Files\Content.IE5\36Q9D0YU\MC900332187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7740352" y="157902"/>
            <a:ext cx="1224136" cy="980122"/>
          </a:xfrm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539750" y="1412875"/>
            <a:ext cx="82089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zedník	          tesař	    truhlář	  pokrývač	   klempíř</a:t>
            </a:r>
          </a:p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 instalatér         elektrikář	    topenář	  podlahář	   malíř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 	   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95313" y="647700"/>
            <a:ext cx="75707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Ať bydlíme v malém domečku nebo ve velkém bytovém domě, někdo je musel postavit.</a:t>
            </a:r>
          </a:p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Nyní si povíme, jak a kdo to dělá. Nejprve si však přečti názvy řemesel. Potom hádej, kdo je kdo.</a:t>
            </a:r>
          </a:p>
        </p:txBody>
      </p:sp>
      <p:pic>
        <p:nvPicPr>
          <p:cNvPr id="15" name="Picture 13" descr="C:\Users\Hana\AppData\Local\Microsoft\Windows\Temporary Internet Files\Content.IE5\8QD3VPXL\MC9003609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3475" y="2327275"/>
            <a:ext cx="854075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C:\Users\Hana\AppData\Local\Microsoft\Windows\Temporary Internet Files\Content.IE5\YYK0WM67\MC90030123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2288" y="4700588"/>
            <a:ext cx="1052512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C:\Users\Hana\AppData\Local\Microsoft\Windows\Temporary Internet Files\Content.IE5\7C1KYFX3\MC900318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8013" y="4614863"/>
            <a:ext cx="1036637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 descr="C:\Users\Hana\AppData\Local\Microsoft\Windows\Temporary Internet Files\Content.IE5\R9XYZ99P\MC900014493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4888" y="4564063"/>
            <a:ext cx="87788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9" descr="C:\Users\Hana\AppData\Local\Microsoft\Windows\Temporary Internet Files\Content.IE5\ZRLIDS1G\MC90030123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29325" y="2530475"/>
            <a:ext cx="1073150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Hana\AppData\Local\Microsoft\Windows\Temporary Internet Files\Content.IE5\XZIJI8UI\MC90038894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25663" y="2484438"/>
            <a:ext cx="10699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7" descr="C:\Users\Hana\AppData\Local\Microsoft\Windows\Temporary Internet Files\Content.IE5\ZRLIDS1G\MC90030124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667625" y="2530475"/>
            <a:ext cx="8302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5" descr="C:\Users\Hana\AppData\Local\Microsoft\Windows\Temporary Internet Files\Content.IE5\AUO00YTA\MC900212095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35525" y="2530475"/>
            <a:ext cx="8334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Hana\AppData\Local\Microsoft\Windows\Temporary Internet Files\Content.IE5\WLK3XNVV\MC900014475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381500" y="4772025"/>
            <a:ext cx="13684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1" descr="C:\Users\Hana\AppData\Local\Microsoft\Windows\Temporary Internet Files\Content.IE5\YYK0WM67\MC900212075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57188" y="2608263"/>
            <a:ext cx="14827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Hana\AppData\Local\Microsoft\Windows\Temporary Internet Files\Content.IE5\K69VQYQ2\MC900360904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9750" y="4572000"/>
            <a:ext cx="1041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38125" y="3654425"/>
            <a:ext cx="1493838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architekt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73250" y="3651250"/>
            <a:ext cx="1627188" cy="423863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624263" y="3662363"/>
            <a:ext cx="11557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ze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4914900" y="3662363"/>
            <a:ext cx="1130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tesař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251575" y="3649663"/>
            <a:ext cx="102552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377113" y="3662363"/>
            <a:ext cx="1382712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204788" y="5913438"/>
            <a:ext cx="1225550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581150" y="5913438"/>
            <a:ext cx="1382713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079750" y="5915025"/>
            <a:ext cx="1069975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221163" y="5913438"/>
            <a:ext cx="1500187" cy="42386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846763" y="5915025"/>
            <a:ext cx="153035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7515225" y="5915025"/>
            <a:ext cx="1384300" cy="42227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8" name="TextovéPole 2057"/>
          <p:cNvSpPr txBox="1">
            <a:spLocks noChangeArrowheads="1"/>
          </p:cNvSpPr>
          <p:nvPr/>
        </p:nvSpPr>
        <p:spPr bwMode="auto">
          <a:xfrm>
            <a:off x="1792288" y="3700463"/>
            <a:ext cx="176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stavební inženýr</a:t>
            </a:r>
          </a:p>
        </p:txBody>
      </p:sp>
      <p:sp>
        <p:nvSpPr>
          <p:cNvPr id="2059" name="TextovéPole 2058"/>
          <p:cNvSpPr txBox="1">
            <a:spLocks noChangeArrowheads="1"/>
          </p:cNvSpPr>
          <p:nvPr/>
        </p:nvSpPr>
        <p:spPr bwMode="auto">
          <a:xfrm>
            <a:off x="3821113" y="3676650"/>
            <a:ext cx="800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zedník</a:t>
            </a:r>
          </a:p>
        </p:txBody>
      </p:sp>
      <p:sp>
        <p:nvSpPr>
          <p:cNvPr id="2060" name="TextovéPole 2059"/>
          <p:cNvSpPr txBox="1">
            <a:spLocks noChangeArrowheads="1"/>
          </p:cNvSpPr>
          <p:nvPr/>
        </p:nvSpPr>
        <p:spPr bwMode="auto">
          <a:xfrm>
            <a:off x="5191125" y="3681413"/>
            <a:ext cx="620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tesař</a:t>
            </a:r>
          </a:p>
        </p:txBody>
      </p:sp>
      <p:sp>
        <p:nvSpPr>
          <p:cNvPr id="2061" name="TextovéPole 2060"/>
          <p:cNvSpPr txBox="1">
            <a:spLocks noChangeArrowheads="1"/>
          </p:cNvSpPr>
          <p:nvPr/>
        </p:nvSpPr>
        <p:spPr bwMode="auto">
          <a:xfrm>
            <a:off x="6348413" y="3654425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truhlář</a:t>
            </a:r>
          </a:p>
        </p:txBody>
      </p:sp>
      <p:sp>
        <p:nvSpPr>
          <p:cNvPr id="2062" name="TextovéPole 2061"/>
          <p:cNvSpPr txBox="1">
            <a:spLocks noChangeArrowheads="1"/>
          </p:cNvSpPr>
          <p:nvPr/>
        </p:nvSpPr>
        <p:spPr bwMode="auto">
          <a:xfrm>
            <a:off x="7550150" y="3690938"/>
            <a:ext cx="1042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pokrývač</a:t>
            </a:r>
          </a:p>
        </p:txBody>
      </p:sp>
      <p:sp>
        <p:nvSpPr>
          <p:cNvPr id="2063" name="TextovéPole 2062"/>
          <p:cNvSpPr txBox="1">
            <a:spLocks noChangeArrowheads="1"/>
          </p:cNvSpPr>
          <p:nvPr/>
        </p:nvSpPr>
        <p:spPr bwMode="auto">
          <a:xfrm>
            <a:off x="523875" y="5913438"/>
            <a:ext cx="903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klempíř</a:t>
            </a:r>
          </a:p>
        </p:txBody>
      </p:sp>
      <p:sp>
        <p:nvSpPr>
          <p:cNvPr id="2064" name="TextovéPole 2063"/>
          <p:cNvSpPr txBox="1">
            <a:spLocks noChangeArrowheads="1"/>
          </p:cNvSpPr>
          <p:nvPr/>
        </p:nvSpPr>
        <p:spPr bwMode="auto">
          <a:xfrm>
            <a:off x="4475163" y="5903913"/>
            <a:ext cx="992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podlahář</a:t>
            </a:r>
          </a:p>
        </p:txBody>
      </p:sp>
      <p:sp>
        <p:nvSpPr>
          <p:cNvPr id="2065" name="TextovéPole 2064"/>
          <p:cNvSpPr txBox="1">
            <a:spLocks noChangeArrowheads="1"/>
          </p:cNvSpPr>
          <p:nvPr/>
        </p:nvSpPr>
        <p:spPr bwMode="auto">
          <a:xfrm>
            <a:off x="6275388" y="5932488"/>
            <a:ext cx="6715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malíř</a:t>
            </a:r>
          </a:p>
        </p:txBody>
      </p:sp>
      <p:sp>
        <p:nvSpPr>
          <p:cNvPr id="2066" name="TextovéPole 2065"/>
          <p:cNvSpPr txBox="1">
            <a:spLocks noChangeArrowheads="1"/>
          </p:cNvSpPr>
          <p:nvPr/>
        </p:nvSpPr>
        <p:spPr bwMode="auto">
          <a:xfrm>
            <a:off x="1792288" y="5915025"/>
            <a:ext cx="1060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instalaté</a:t>
            </a:r>
            <a:r>
              <a:rPr lang="cs-CZ">
                <a:latin typeface="Calibri" pitchFamily="34" charset="0"/>
              </a:rPr>
              <a:t>r</a:t>
            </a:r>
          </a:p>
        </p:txBody>
      </p:sp>
      <p:sp>
        <p:nvSpPr>
          <p:cNvPr id="2067" name="TextovéPole 2066"/>
          <p:cNvSpPr txBox="1">
            <a:spLocks noChangeArrowheads="1"/>
          </p:cNvSpPr>
          <p:nvPr/>
        </p:nvSpPr>
        <p:spPr bwMode="auto">
          <a:xfrm>
            <a:off x="3071813" y="5932488"/>
            <a:ext cx="1069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elektrikář</a:t>
            </a:r>
          </a:p>
        </p:txBody>
      </p:sp>
      <p:sp>
        <p:nvSpPr>
          <p:cNvPr id="2068" name="TextovéPole 2067"/>
          <p:cNvSpPr txBox="1">
            <a:spLocks noChangeArrowheads="1"/>
          </p:cNvSpPr>
          <p:nvPr/>
        </p:nvSpPr>
        <p:spPr bwMode="auto">
          <a:xfrm>
            <a:off x="7653338" y="5910263"/>
            <a:ext cx="877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topenář</a:t>
            </a:r>
          </a:p>
        </p:txBody>
      </p:sp>
      <p:pic>
        <p:nvPicPr>
          <p:cNvPr id="2069" name="Picture 6" descr="C:\Users\Hana\AppData\Local\Microsoft\Windows\Temporary Internet Files\Content.IE5\SRVBK8WR\MC900294016[1].wm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48588" y="4598988"/>
            <a:ext cx="787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25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25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25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2058" grpId="0"/>
      <p:bldP spid="2059" grpId="0"/>
      <p:bldP spid="2060" grpId="0"/>
      <p:bldP spid="2061" grpId="0"/>
      <p:bldP spid="2062" grpId="0"/>
      <p:bldP spid="2063" grpId="0"/>
      <p:bldP spid="2064" grpId="0"/>
      <p:bldP spid="2065" grpId="0"/>
      <p:bldP spid="2066" grpId="0"/>
      <p:bldP spid="20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346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se staví nový dům? PL.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TextovéPole 3"/>
          <p:cNvSpPr txBox="1">
            <a:spLocks noChangeArrowheads="1"/>
          </p:cNvSpPr>
          <p:nvPr/>
        </p:nvSpPr>
        <p:spPr bwMode="auto">
          <a:xfrm>
            <a:off x="250825" y="744538"/>
            <a:ext cx="7777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24579" name="TextovéPole 4"/>
          <p:cNvSpPr txBox="1">
            <a:spLocks noChangeArrowheads="1"/>
          </p:cNvSpPr>
          <p:nvPr/>
        </p:nvSpPr>
        <p:spPr bwMode="auto">
          <a:xfrm>
            <a:off x="679450" y="801688"/>
            <a:ext cx="7777163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Architekt navrhne plán nového domu.  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Stavební inženýr stavbu řídí a kontroluje. Nejprve se vyhloubí základy domu.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Potom nastoupí zedníci, kteří postaví zděné části domu.            Tesaři a stavební truhláři umístí trámy na střechu, zárubně dveří a rámy oken.      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Pokrývači zakryjí střechu, aby do domu nepršelo.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Klempíři zhotoví kovové části střechy a okapy.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Potom přijde instalatér a zapojí vodovod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k vaně a k umyvadlům.         Elektrikář zapojí zásuvky a umístí světla.          Podlahář pokryje podlahu a malíř vymaluje stěny.                     Nakonec topenář zajistí, aby nám bylo doma příjemně a teploučko.</a:t>
            </a:r>
          </a:p>
          <a:p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21" descr="C:\Users\Hana\AppData\Local\Microsoft\Windows\Temporary Internet Files\Content.IE5\YYK0WM67\MC9002120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744538"/>
            <a:ext cx="67627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3" descr="C:\Users\Hana\AppData\Local\Microsoft\Windows\Temporary Internet Files\Content.IE5\XZIJI8UI\MC9003889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4788" y="1576388"/>
            <a:ext cx="401637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3" descr="C:\Users\Hana\AppData\Local\Microsoft\Windows\Temporary Internet Files\Content.IE5\8QD3VPXL\MC9003609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04138" y="1636713"/>
            <a:ext cx="468312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5" descr="C:\Users\Hana\AppData\Local\Microsoft\Windows\Temporary Internet Files\Content.IE5\AUO00YTA\MC90021209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32238" y="2636838"/>
            <a:ext cx="4159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9" descr="C:\Users\Hana\AppData\Local\Microsoft\Windows\Temporary Internet Files\Content.IE5\ZRLIDS1G\MC90030123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6425" y="2636838"/>
            <a:ext cx="5524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5" descr="C:\Users\Hana\AppData\Local\Microsoft\Windows\Temporary Internet Files\Content.IE5\K69VQYQ2\MC900360904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3429000"/>
            <a:ext cx="520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7" descr="C:\Users\Hana\AppData\Local\Microsoft\Windows\Temporary Internet Files\Content.IE5\ZRLIDS1G\MC90030124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35825" y="2789238"/>
            <a:ext cx="49212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17" descr="C:\Users\Hana\AppData\Local\Microsoft\Windows\Temporary Internet Files\Content.IE5\YYK0WM67\MC90030123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98875" y="4049713"/>
            <a:ext cx="46990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13" descr="C:\Users\Hana\AppData\Local\Microsoft\Windows\Temporary Internet Files\Content.IE5\7C1KYFX3\MC900318658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70163" y="4537075"/>
            <a:ext cx="45085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4" descr="C:\Users\Hana\AppData\Local\Microsoft\Windows\Temporary Internet Files\Content.IE5\WLK3XNVV\MC900014475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09900" y="4857750"/>
            <a:ext cx="684213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Picture 7" descr="C:\Users\Hana\AppData\Local\Microsoft\Windows\Temporary Internet Files\Content.IE5\R9XYZ99P\MC900014493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08400" y="4745038"/>
            <a:ext cx="46037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6" descr="C:\Users\Hana\AppData\Local\Microsoft\Windows\Temporary Internet Files\Content.IE5\SRVBK8WR\MC900294016[1].wmf"/>
          <p:cNvPicPr>
            <a:picLocks noGrp="1" noChangeAspect="1" noChangeArrowheads="1"/>
          </p:cNvPicPr>
          <p:nvPr>
            <p:ph idx="1"/>
          </p:nvPr>
        </p:nvPicPr>
        <p:blipFill>
          <a:blip r:embed="rId13"/>
          <a:srcRect/>
          <a:stretch>
            <a:fillRect/>
          </a:stretch>
        </p:blipFill>
        <p:spPr>
          <a:xfrm>
            <a:off x="4859338" y="5229225"/>
            <a:ext cx="438150" cy="5857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346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se staví nový dům? (Čtení s animací)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TextovéPole 3"/>
          <p:cNvSpPr txBox="1">
            <a:spLocks noChangeArrowheads="1"/>
          </p:cNvSpPr>
          <p:nvPr/>
        </p:nvSpPr>
        <p:spPr bwMode="auto">
          <a:xfrm>
            <a:off x="222250" y="744538"/>
            <a:ext cx="7777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79450" y="801688"/>
            <a:ext cx="7777163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Architekt navrhne plán nového domu.  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Stavební inženýr stavbu řídí a kontroluje. Nejprve se vyhloubí základy domu.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Potom nastoupí zedníci, kteří postaví zděné části domu.            Tesaři a stavební truhláři umístí trámy na střechu, zárubně dveří a rámy oken.                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Pokrývači zakryjí střechu, aby do domu nepršelo.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Klempíři zhotoví kovové části střechy a okapy.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Potom přijde instalatér a zapojí vodovod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k vaně a k umyvadlům.         Elektrikář zapojí zásuvky a umístí světla.          Podlahář pokryje podlahu a malíř vymaluje stěny.                     Nakonec topenář zajistí, aby nám bylo doma příjemně a teploučko.</a:t>
            </a:r>
          </a:p>
          <a:p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1" descr="C:\Users\Hana\AppData\Local\Microsoft\Windows\Temporary Internet Files\Content.IE5\YYK0WM67\MC9002120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744538"/>
            <a:ext cx="67627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Hana\AppData\Local\Microsoft\Windows\Temporary Internet Files\Content.IE5\XZIJI8UI\MC9003889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4788" y="1576388"/>
            <a:ext cx="401637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 descr="C:\Users\Hana\AppData\Local\Microsoft\Windows\Temporary Internet Files\Content.IE5\8QD3VPXL\MC9003609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04138" y="1636713"/>
            <a:ext cx="468312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Users\Hana\AppData\Local\Microsoft\Windows\Temporary Internet Files\Content.IE5\AUO00YTA\MC90021209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32238" y="2636838"/>
            <a:ext cx="4159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Hana\AppData\Local\Microsoft\Windows\Temporary Internet Files\Content.IE5\ZRLIDS1G\MC90030123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6425" y="2636838"/>
            <a:ext cx="5524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Users\Hana\AppData\Local\Microsoft\Windows\Temporary Internet Files\Content.IE5\K69VQYQ2\MC900360904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3429000"/>
            <a:ext cx="520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C:\Users\Hana\AppData\Local\Microsoft\Windows\Temporary Internet Files\Content.IE5\ZRLIDS1G\MC90030124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35825" y="2789238"/>
            <a:ext cx="49212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7" descr="C:\Users\Hana\AppData\Local\Microsoft\Windows\Temporary Internet Files\Content.IE5\YYK0WM67\MC90030123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98875" y="4049713"/>
            <a:ext cx="46990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3" descr="C:\Users\Hana\AppData\Local\Microsoft\Windows\Temporary Internet Files\Content.IE5\7C1KYFX3\MC900318658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70163" y="4537075"/>
            <a:ext cx="45085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C:\Users\Hana\AppData\Local\Microsoft\Windows\Temporary Internet Files\Content.IE5\WLK3XNVV\MC900014475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09900" y="4857750"/>
            <a:ext cx="684213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 descr="C:\Users\Hana\AppData\Local\Microsoft\Windows\Temporary Internet Files\Content.IE5\R9XYZ99P\MC900014493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08400" y="4745038"/>
            <a:ext cx="46037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C:\Users\Hana\AppData\Local\Microsoft\Windows\Temporary Internet Files\Content.IE5\SRVBK8WR\MC900294016[1].wmf"/>
          <p:cNvPicPr>
            <a:picLocks noGrp="1" noChangeAspect="1" noChangeArrowheads="1"/>
          </p:cNvPicPr>
          <p:nvPr>
            <p:ph idx="1"/>
          </p:nvPr>
        </p:nvPicPr>
        <p:blipFill>
          <a:blip r:embed="rId13"/>
          <a:srcRect/>
          <a:stretch>
            <a:fillRect/>
          </a:stretch>
        </p:blipFill>
        <p:spPr>
          <a:xfrm>
            <a:off x="4859338" y="5229225"/>
            <a:ext cx="438150" cy="5857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smtClean="0"/>
              <a:t>Použitý materiál: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•"/>
            </a:pPr>
            <a:r>
              <a:rPr lang="cs-CZ" sz="2400" smtClean="0">
                <a:latin typeface="Arial" charset="0"/>
                <a:hlinkClick r:id="rId2"/>
              </a:rPr>
              <a:t>www.office.microsoft.com</a:t>
            </a:r>
            <a:endParaRPr lang="cs-CZ" sz="2400" smtClean="0">
              <a:latin typeface="Arial" charset="0"/>
            </a:endParaRPr>
          </a:p>
          <a:p>
            <a:pPr>
              <a:buFontTx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</TotalTime>
  <Words>599</Words>
  <Application>Microsoft Office PowerPoint</Application>
  <PresentationFormat>On-screen Show (4:3)</PresentationFormat>
  <Paragraphs>138</Paragraphs>
  <Slides>10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systému Office</vt:lpstr>
      <vt:lpstr>Snímek 1</vt:lpstr>
      <vt:lpstr> Anotace:</vt:lpstr>
      <vt:lpstr>Čtení slov se slabikou mě. PL.</vt:lpstr>
      <vt:lpstr>Čtení slov se slabikou mě. Řešení PL.</vt:lpstr>
      <vt:lpstr>Jak stavíme dům? PL.</vt:lpstr>
      <vt:lpstr>Jak stavíme dům? PL.</vt:lpstr>
      <vt:lpstr>Jak stavíme dům? Řešení PL.</vt:lpstr>
      <vt:lpstr>Jak se staví nový dům? PL.</vt:lpstr>
      <vt:lpstr>Jak se staví nový dům? (Čtení s animací)</vt:lpstr>
      <vt:lpstr>Použitý materiál: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DUM</cp:lastModifiedBy>
  <cp:revision>45</cp:revision>
  <dcterms:created xsi:type="dcterms:W3CDTF">2013-03-25T15:28:02Z</dcterms:created>
  <dcterms:modified xsi:type="dcterms:W3CDTF">2013-05-25T18:42:42Z</dcterms:modified>
</cp:coreProperties>
</file>