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7" r:id="rId2"/>
    <p:sldId id="258" r:id="rId3"/>
    <p:sldId id="262" r:id="rId4"/>
    <p:sldId id="260" r:id="rId5"/>
    <p:sldId id="263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3" d="100"/>
          <a:sy n="93" d="100"/>
        </p:scale>
        <p:origin x="-72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FC6A57-AFB1-491A-AE92-9758C19834C9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B565F-C31D-47EA-BD70-9F086C45DC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554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9490CD-3846-4B75-B74B-7A172975FBFD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476490-AC52-49A3-B05C-A89568AFB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04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476490-AC52-49A3-B05C-A89568AFBC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123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52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739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084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568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8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7892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572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335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685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80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78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DF783B-B09B-4B72-B3EE-7ECF9434E5EA}" type="datetimeFigureOut">
              <a:rPr lang="cs-CZ" smtClean="0"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1E664-685B-454E-813C-17DE852380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189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květen 2013</a:t>
            </a:r>
          </a:p>
          <a:p>
            <a:r>
              <a:rPr lang="cs-CZ" sz="2800" dirty="0" smtClean="0"/>
              <a:t>Název: 		VY_12_INOVACE_1.2.1_ ČJ1,2_33</a:t>
            </a:r>
          </a:p>
          <a:p>
            <a:r>
              <a:rPr lang="cs-CZ" sz="2800" dirty="0" smtClean="0"/>
              <a:t>Téma:		Řemesla našich </a:t>
            </a:r>
            <a:r>
              <a:rPr lang="cs-CZ" sz="2800" dirty="0" smtClean="0"/>
              <a:t>předků.</a:t>
            </a:r>
            <a:endParaRPr lang="cs-CZ" sz="2800" dirty="0" smtClean="0"/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96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003232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Tento pracovní list </a:t>
            </a:r>
            <a:r>
              <a:rPr lang="cs-CZ" sz="2400" dirty="0" smtClean="0"/>
              <a:t>se </a:t>
            </a:r>
            <a:r>
              <a:rPr lang="cs-CZ" sz="2400" dirty="0" smtClean="0"/>
              <a:t>věnuje starým řemeslům našich předků.</a:t>
            </a:r>
          </a:p>
          <a:p>
            <a:endParaRPr lang="cs-CZ" sz="2400" dirty="0"/>
          </a:p>
          <a:p>
            <a:r>
              <a:rPr lang="cs-CZ" sz="2400" dirty="0" smtClean="0"/>
              <a:t>K pracovnímu listu určenému k samostatné nebo skupinové práci náleží řešení zpracované pro prezentaci na interaktivní tabuli. </a:t>
            </a:r>
          </a:p>
          <a:p>
            <a:endParaRPr lang="cs-CZ" sz="2400" dirty="0"/>
          </a:p>
          <a:p>
            <a:r>
              <a:rPr lang="cs-CZ" sz="2400" dirty="0" smtClean="0"/>
              <a:t>Na závěr je zařazen list se seznamem příjmení, která vznikla z názvů řemesel. Lze je využít ke čtení nebo k procvičování řazení slov podle abecedy.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3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313" y="0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  Řemesla našich předků.  Pracovní list. 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814"/>
              </p:ext>
            </p:extLst>
          </p:nvPr>
        </p:nvGraphicFramePr>
        <p:xfrm>
          <a:off x="5580112" y="494620"/>
          <a:ext cx="3106736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342"/>
                <a:gridCol w="388342"/>
                <a:gridCol w="388342"/>
                <a:gridCol w="388342"/>
                <a:gridCol w="388342"/>
                <a:gridCol w="388342"/>
                <a:gridCol w="388342"/>
                <a:gridCol w="38834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21085" y="686595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Hledej a vybarvuj názvy 8 řemesel. Ze zbývajících písmen sestav tajenku. Obrázky ti napoví.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59" y="1484784"/>
            <a:ext cx="463713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Tajenka: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 O     J_ _ _     S_ _ _ _ Á      _ E _ E _  _  _ 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ana\AppData\Local\Microsoft\Windows\Temporary Internet Files\Content.IE5\JDHMGB1G\MC900334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312" y="2320095"/>
            <a:ext cx="527385" cy="54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R9XYZ99P\MC900207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94480"/>
            <a:ext cx="931467" cy="57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O8PYBGKM\MC900215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683" y="776043"/>
            <a:ext cx="518713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36Q9D0YU\MC9003357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65318"/>
            <a:ext cx="667156" cy="59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O629NFU8\MC9002958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166" y="2279911"/>
            <a:ext cx="1051825" cy="69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O629NFU8\MC9002958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70" y="2279911"/>
            <a:ext cx="1129083" cy="77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11560" y="3429000"/>
            <a:ext cx="43734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Co umějí dělat a vyrábět.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3848294"/>
            <a:ext cx="47428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umí postavit kamna.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pracuje se dřevem.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šije a spravuje boty.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to musí umět s koňmi. _____________ staví pece pro pekaře. _____________ vyrábí ostrá nářadí z kovu.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dělá nádoby z keramiky.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musí mít velkou sílu.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7569" y="3429000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Hádej další řemesla našich předků.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956221"/>
              </p:ext>
            </p:extLst>
          </p:nvPr>
        </p:nvGraphicFramePr>
        <p:xfrm>
          <a:off x="6391618" y="3863279"/>
          <a:ext cx="214082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7149"/>
                <a:gridCol w="357149"/>
                <a:gridCol w="357149"/>
                <a:gridCol w="357149"/>
                <a:gridCol w="357149"/>
                <a:gridCol w="35507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7055741" y="4221431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yráběli látky.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454722"/>
              </p:ext>
            </p:extLst>
          </p:nvPr>
        </p:nvGraphicFramePr>
        <p:xfrm>
          <a:off x="5868145" y="4668982"/>
          <a:ext cx="2735768" cy="42709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1971"/>
                <a:gridCol w="341971"/>
                <a:gridCol w="341971"/>
                <a:gridCol w="341971"/>
                <a:gridCol w="341971"/>
                <a:gridCol w="341971"/>
                <a:gridCol w="341971"/>
                <a:gridCol w="341971"/>
              </a:tblGrid>
              <a:tr h="42709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759062" y="5152109"/>
            <a:ext cx="2844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pletli z proutí ošatky a nůše.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ana\AppData\Local\Microsoft\Windows\Temporary Internet Files\Content.IE5\ZRLIDS1G\MC9002956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323" y="4018810"/>
            <a:ext cx="1038492" cy="64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8761876"/>
              </p:ext>
            </p:extLst>
          </p:nvPr>
        </p:nvGraphicFramePr>
        <p:xfrm>
          <a:off x="6103352" y="5733256"/>
          <a:ext cx="2500561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7223"/>
                <a:gridCol w="357223"/>
                <a:gridCol w="357223"/>
                <a:gridCol w="357223"/>
                <a:gridCol w="357223"/>
                <a:gridCol w="357223"/>
                <a:gridCol w="35722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6516216" y="6108493"/>
            <a:ext cx="2400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mleli z obilí mouku.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432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0002" y="0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  Řemesla našich předků.  Řešení PL.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9306013"/>
              </p:ext>
            </p:extLst>
          </p:nvPr>
        </p:nvGraphicFramePr>
        <p:xfrm>
          <a:off x="5580112" y="494620"/>
          <a:ext cx="3096344" cy="2595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8342"/>
                <a:gridCol w="388342"/>
                <a:gridCol w="388342"/>
                <a:gridCol w="388342"/>
                <a:gridCol w="388342"/>
                <a:gridCol w="388342"/>
                <a:gridCol w="388342"/>
                <a:gridCol w="37795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11560" y="686595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Hledej a vybarvuj názvy 8 řemesel. Ze zbývajících písmen sestav tajenku. Obrázky ti napoví.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ana\AppData\Local\Microsoft\Windows\Temporary Internet Files\Content.IE5\JDHMGB1G\MC900334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312" y="2320095"/>
            <a:ext cx="527385" cy="54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R9XYZ99P\MC900207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394480"/>
            <a:ext cx="931467" cy="57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O8PYBGKM\MC9002151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2683" y="776043"/>
            <a:ext cx="518713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36Q9D0YU\MC9003357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65318"/>
            <a:ext cx="667156" cy="59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O629NFU8\MC9002958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166" y="2279911"/>
            <a:ext cx="1051825" cy="694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O629NFU8\MC9002958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870" y="2279911"/>
            <a:ext cx="1129083" cy="77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11560" y="3429000"/>
            <a:ext cx="43734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Co umějí dělat a vyrábět.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1560" y="3848294"/>
            <a:ext cx="47428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umí postavit kamna.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pracuje se dřevem.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šije a spravuje boty.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to musí umět s koňmi. _____________ staví pece pro pekaře. _____________ vyrábí ostrá nářadí z kovu.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dělá nádoby z keramiky.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_____________ musí mít velkou sílu.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80112" y="461796"/>
            <a:ext cx="2304256" cy="369332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913656"/>
            <a:ext cx="2736304" cy="369332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8316416" y="507034"/>
            <a:ext cx="360040" cy="186209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64288" y="1282988"/>
            <a:ext cx="1512168" cy="36059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732240" y="836711"/>
            <a:ext cx="360040" cy="2218629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80112" y="2365318"/>
            <a:ext cx="1944216" cy="315732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920372" y="913656"/>
            <a:ext cx="396044" cy="214168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524328" y="547218"/>
            <a:ext cx="360040" cy="1772877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354381" y="3429000"/>
            <a:ext cx="361010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 Hádej další řemesla našich předků.</a:t>
            </a:r>
          </a:p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80112" y="4044553"/>
            <a:ext cx="972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647266" y="4229219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/>
            <a:endParaRPr lang="cs-CZ" dirty="0"/>
          </a:p>
        </p:txBody>
      </p:sp>
      <p:graphicFrame>
        <p:nvGraphicFramePr>
          <p:cNvPr id="31" name="Tabulka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9216047"/>
              </p:ext>
            </p:extLst>
          </p:nvPr>
        </p:nvGraphicFramePr>
        <p:xfrm>
          <a:off x="6366923" y="3848294"/>
          <a:ext cx="2318514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6419"/>
                <a:gridCol w="386419"/>
                <a:gridCol w="386419"/>
                <a:gridCol w="386419"/>
                <a:gridCol w="386419"/>
                <a:gridCol w="38641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4" name="TextovéPole 1023"/>
          <p:cNvSpPr txBox="1"/>
          <p:nvPr/>
        </p:nvSpPr>
        <p:spPr>
          <a:xfrm>
            <a:off x="7108767" y="4229219"/>
            <a:ext cx="1638182" cy="383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vyráběli látky.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25" name="Tabulka 10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5742473"/>
              </p:ext>
            </p:extLst>
          </p:nvPr>
        </p:nvGraphicFramePr>
        <p:xfrm>
          <a:off x="5647268" y="4794153"/>
          <a:ext cx="3099680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7460"/>
                <a:gridCol w="387460"/>
                <a:gridCol w="387460"/>
                <a:gridCol w="387460"/>
                <a:gridCol w="387460"/>
                <a:gridCol w="387460"/>
                <a:gridCol w="387460"/>
                <a:gridCol w="387460"/>
              </a:tblGrid>
              <a:tr h="362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33" name="TextovéPole 1032"/>
          <p:cNvSpPr txBox="1"/>
          <p:nvPr/>
        </p:nvSpPr>
        <p:spPr>
          <a:xfrm>
            <a:off x="5989476" y="5188550"/>
            <a:ext cx="2950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pletli z proutí ošatky a nůše.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2" name="Picture 2" descr="C:\Users\Hana\AppData\Local\Microsoft\Windows\Temporary Internet Files\Content.IE5\ZRLIDS1G\MC9002956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004" y="3908430"/>
            <a:ext cx="1038492" cy="641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TextovéPole 1033"/>
          <p:cNvSpPr txBox="1"/>
          <p:nvPr/>
        </p:nvSpPr>
        <p:spPr>
          <a:xfrm>
            <a:off x="1043608" y="3836580"/>
            <a:ext cx="115097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Kamnář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035" name="TextovéPole 1034"/>
          <p:cNvSpPr txBox="1"/>
          <p:nvPr/>
        </p:nvSpPr>
        <p:spPr>
          <a:xfrm>
            <a:off x="1043608" y="4146092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Comic Sans MS" pitchFamily="66" charset="0"/>
              </a:rPr>
              <a:t>T</a:t>
            </a:r>
            <a:r>
              <a:rPr lang="cs-CZ" sz="1600" dirty="0" smtClean="0">
                <a:latin typeface="Comic Sans MS" pitchFamily="66" charset="0"/>
              </a:rPr>
              <a:t>ruhlář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036" name="TextovéPole 1035"/>
          <p:cNvSpPr txBox="1"/>
          <p:nvPr/>
        </p:nvSpPr>
        <p:spPr>
          <a:xfrm>
            <a:off x="1134777" y="4484646"/>
            <a:ext cx="8257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Švec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037" name="TextovéPole 1036"/>
          <p:cNvSpPr txBox="1"/>
          <p:nvPr/>
        </p:nvSpPr>
        <p:spPr>
          <a:xfrm>
            <a:off x="1160626" y="4823200"/>
            <a:ext cx="91694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Kovář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038" name="TextovéPole 1037"/>
          <p:cNvSpPr txBox="1"/>
          <p:nvPr/>
        </p:nvSpPr>
        <p:spPr>
          <a:xfrm>
            <a:off x="1144358" y="5125566"/>
            <a:ext cx="8066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Pecař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1160626" y="5416989"/>
            <a:ext cx="8257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Nožíř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1144358" y="5691894"/>
            <a:ext cx="9427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Hrnčíř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042" name="TextovéPole 1041"/>
          <p:cNvSpPr txBox="1"/>
          <p:nvPr/>
        </p:nvSpPr>
        <p:spPr>
          <a:xfrm>
            <a:off x="1111697" y="6012682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Comic Sans MS" pitchFamily="66" charset="0"/>
              </a:rPr>
              <a:t>Řezník</a:t>
            </a:r>
            <a:endParaRPr lang="cs-CZ" sz="1600" dirty="0">
              <a:latin typeface="Comic Sans MS" pitchFamily="66" charset="0"/>
            </a:endParaRPr>
          </a:p>
        </p:txBody>
      </p:sp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5644937"/>
              </p:ext>
            </p:extLst>
          </p:nvPr>
        </p:nvGraphicFramePr>
        <p:xfrm>
          <a:off x="6175895" y="5755543"/>
          <a:ext cx="2500561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57223"/>
                <a:gridCol w="357223"/>
                <a:gridCol w="357223"/>
                <a:gridCol w="357223"/>
                <a:gridCol w="357223"/>
                <a:gridCol w="357223"/>
                <a:gridCol w="35722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732240" y="6087809"/>
            <a:ext cx="25187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mleli z obilí mouku.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flipH="1">
            <a:off x="7164288" y="3851564"/>
            <a:ext cx="115212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     L     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4807811"/>
            <a:ext cx="193936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Š       Í      K     Á    Ř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52220" y="5755543"/>
            <a:ext cx="143940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     Y     N    Á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64878" y="1368492"/>
            <a:ext cx="128715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Tajenka: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924424" y="1698486"/>
            <a:ext cx="3262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  JSOU  STARÁ  ŘEMESLA.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66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75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1034" grpId="0"/>
      <p:bldP spid="1035" grpId="0"/>
      <p:bldP spid="1036" grpId="0"/>
      <p:bldP spid="1037" grpId="0"/>
      <p:bldP spid="1038" grpId="0"/>
      <p:bldP spid="1040" grpId="0"/>
      <p:bldP spid="1041" grpId="0"/>
      <p:bldP spid="1042" grpId="0"/>
      <p:bldP spid="11" grpId="0" animBg="1"/>
      <p:bldP spid="16" grpId="0" animBg="1"/>
      <p:bldP spid="17" grpId="0" animBg="1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Příjmení napoví.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631377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Některá příjmení jsou svědky dob dávno minulých. Prozrazují nám, co kdysi naši předkové dělali nebo  jaké měli povolání.</a:t>
            </a:r>
            <a:r>
              <a:rPr lang="cs-CZ" sz="1600" dirty="0" smtClean="0"/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Možná zde najdete také příjmení své či svých sousedů.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484784"/>
            <a:ext cx="122413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Bečvář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Bednář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Brousek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Brož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Cihlář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Dráteník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Forman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Formánek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Horníček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Horník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Hrnčíř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Hrobař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Kantor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89251" y="1484784"/>
            <a:ext cx="13681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Kočí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Koláček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Koudelka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Kovář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Kovařík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Kramář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Krčmář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Krejčí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Kuchař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Mládek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Mlynář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Mysliveček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3333" y="1484784"/>
            <a:ext cx="172819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Pecen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Pekárek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Pekař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Pláteník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Provazník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Rybář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Rychtář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Řezníček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Sedláček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Sedlák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Sedlář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Sekerník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Sklenář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1444024"/>
            <a:ext cx="14401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Sládek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Stárek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Šafář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Šindelář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Švec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Tesař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Truhlář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Uhlíř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Vojáček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Zahradník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Zámečník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Zedníček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Zedník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ana\AppData\Local\Microsoft\Windows\Temporary Internet Files\Content.IE5\O629NFU8\MC90023656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215270"/>
            <a:ext cx="1004547" cy="134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755576" y="5949280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druhém čtení si řekněte ženské podoby jednotlivých příjmení. Například: Bečvář – Bečvářová  nebo Sedlák – Sedláková a podobně.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5713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1" grpId="0"/>
      <p:bldP spid="17" grpId="0"/>
      <p:bldP spid="19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smtClean="0"/>
              <a:t>     Použitý </a:t>
            </a:r>
            <a:r>
              <a:rPr lang="cs-CZ" sz="2800" dirty="0" smtClean="0"/>
              <a:t>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smtClean="0"/>
              <a:t>Office</a:t>
            </a:r>
            <a:r>
              <a:rPr lang="cs-CZ" sz="2400" dirty="0" smtClean="0"/>
              <a:t>. Microsoft.com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17223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572</Words>
  <Application>Microsoft Office PowerPoint</Application>
  <PresentationFormat>Předvádění na obrazovce (4:3)</PresentationFormat>
  <Paragraphs>247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Anotace:</vt:lpstr>
      <vt:lpstr>  Řemesla našich předků.  Pracovní list. </vt:lpstr>
      <vt:lpstr>  Řemesla našich předků.  Řešení PL.</vt:lpstr>
      <vt:lpstr>Příjmení napoví. </vt:lpstr>
      <vt:lpstr>    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22</cp:revision>
  <dcterms:created xsi:type="dcterms:W3CDTF">2013-05-05T13:12:14Z</dcterms:created>
  <dcterms:modified xsi:type="dcterms:W3CDTF">2013-05-25T17:35:04Z</dcterms:modified>
</cp:coreProperties>
</file>