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96" r:id="rId4"/>
    <p:sldId id="297" r:id="rId5"/>
    <p:sldId id="262" r:id="rId6"/>
    <p:sldId id="263" r:id="rId7"/>
    <p:sldId id="260" r:id="rId8"/>
    <p:sldId id="267" r:id="rId9"/>
    <p:sldId id="283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64" r:id="rId23"/>
    <p:sldId id="281" r:id="rId24"/>
    <p:sldId id="282" r:id="rId25"/>
    <p:sldId id="268" r:id="rId26"/>
    <p:sldId id="284" r:id="rId27"/>
    <p:sldId id="285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  <p:sldId id="295" r:id="rId38"/>
    <p:sldId id="265" r:id="rId39"/>
    <p:sldId id="257" r:id="rId4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47"/>
    <a:srgbClr val="FFFF00"/>
    <a:srgbClr val="FFFF66"/>
    <a:srgbClr val="66FF33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26" autoAdjust="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20000">
        <p14:prism dir="d"/>
      </p:transition>
    </mc:Choice>
    <mc:Fallback xmlns="">
      <p:transition spd="slow" advClick="0" advTm="20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20000">
        <p14:prism dir="d"/>
      </p:transition>
    </mc:Choice>
    <mc:Fallback xmlns="">
      <p:transition spd="slow" advClick="0" advTm="20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20000">
        <p14:prism dir="d"/>
      </p:transition>
    </mc:Choice>
    <mc:Fallback xmlns="">
      <p:transition spd="slow" advClick="0" advTm="20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20000">
        <p14:prism dir="d"/>
      </p:transition>
    </mc:Choice>
    <mc:Fallback xmlns="">
      <p:transition spd="slow" advClick="0" advTm="20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20000">
        <p14:prism dir="d"/>
      </p:transition>
    </mc:Choice>
    <mc:Fallback xmlns="">
      <p:transition spd="slow" advClick="0" advTm="20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20000">
        <p14:prism dir="d"/>
      </p:transition>
    </mc:Choice>
    <mc:Fallback xmlns="">
      <p:transition spd="slow" advClick="0" advTm="20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20000">
        <p14:prism dir="d"/>
      </p:transition>
    </mc:Choice>
    <mc:Fallback xmlns="">
      <p:transition spd="slow" advClick="0" advTm="20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20000">
        <p14:prism dir="d"/>
      </p:transition>
    </mc:Choice>
    <mc:Fallback xmlns="">
      <p:transition spd="slow" advClick="0" advTm="20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20000">
        <p14:prism dir="d"/>
      </p:transition>
    </mc:Choice>
    <mc:Fallback xmlns="">
      <p:transition spd="slow" advClick="0" advTm="20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20000">
        <p14:prism dir="d"/>
      </p:transition>
    </mc:Choice>
    <mc:Fallback xmlns="">
      <p:transition spd="slow" advClick="0" advTm="20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20000">
        <p14:prism dir="d"/>
      </p:transition>
    </mc:Choice>
    <mc:Fallback xmlns="">
      <p:transition spd="slow" advClick="0" advTm="20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 advClick="0" advTm="20000">
        <p14:prism dir="d"/>
      </p:transition>
    </mc:Choice>
    <mc:Fallback xmlns="">
      <p:transition spd="slow" advClick="0" advTm="20000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7.wdp"/><Relationship Id="rId4" Type="http://schemas.openxmlformats.org/officeDocument/2006/relationships/image" Target="../media/image20.png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18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9.wdp"/><Relationship Id="rId4" Type="http://schemas.openxmlformats.org/officeDocument/2006/relationships/image" Target="../media/image22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microsoft.com/office/2007/relationships/hdphoto" Target="../media/hdphoto20.wdp"/><Relationship Id="rId7" Type="http://schemas.microsoft.com/office/2007/relationships/hdphoto" Target="../media/hdphoto18.wdp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microsoft.com/office/2007/relationships/hdphoto" Target="../media/hdphoto21.wdp"/><Relationship Id="rId4" Type="http://schemas.openxmlformats.org/officeDocument/2006/relationships/image" Target="../media/image24.png"/><Relationship Id="rId9" Type="http://schemas.microsoft.com/office/2007/relationships/hdphoto" Target="../media/hdphoto22.wdp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microsoft.com/office/2007/relationships/hdphoto" Target="../media/hdphoto22.wdp"/><Relationship Id="rId7" Type="http://schemas.microsoft.com/office/2007/relationships/hdphoto" Target="../media/hdphoto18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microsoft.com/office/2007/relationships/hdphoto" Target="../media/hdphoto23.wdp"/><Relationship Id="rId4" Type="http://schemas.openxmlformats.org/officeDocument/2006/relationships/image" Target="../media/image26.png"/><Relationship Id="rId9" Type="http://schemas.microsoft.com/office/2007/relationships/hdphoto" Target="../media/hdphoto24.wdp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microsoft.com/office/2007/relationships/hdphoto" Target="../media/hdphoto22.wdp"/><Relationship Id="rId7" Type="http://schemas.microsoft.com/office/2007/relationships/hdphoto" Target="../media/hdphoto18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microsoft.com/office/2007/relationships/hdphoto" Target="../media/hdphoto25.wdp"/><Relationship Id="rId4" Type="http://schemas.openxmlformats.org/officeDocument/2006/relationships/image" Target="../media/image28.png"/><Relationship Id="rId9" Type="http://schemas.microsoft.com/office/2007/relationships/hdphoto" Target="../media/hdphoto26.wdp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hdphoto" Target="../media/hdphoto22.wdp"/><Relationship Id="rId7" Type="http://schemas.microsoft.com/office/2007/relationships/hdphoto" Target="../media/hdphoto27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microsoft.com/office/2007/relationships/hdphoto" Target="../media/hdphoto18.wdp"/><Relationship Id="rId4" Type="http://schemas.openxmlformats.org/officeDocument/2006/relationships/image" Target="../media/image21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microsoft.com/office/2007/relationships/hdphoto" Target="../media/hdphoto18.wdp"/><Relationship Id="rId7" Type="http://schemas.microsoft.com/office/2007/relationships/hdphoto" Target="../media/hdphoto23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microsoft.com/office/2007/relationships/hdphoto" Target="../media/hdphoto22.wdp"/><Relationship Id="rId4" Type="http://schemas.openxmlformats.org/officeDocument/2006/relationships/image" Target="../media/image25.png"/><Relationship Id="rId9" Type="http://schemas.microsoft.com/office/2007/relationships/hdphoto" Target="../media/hdphoto28.wdp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microsoft.com/office/2007/relationships/hdphoto" Target="../media/hdphoto29.wdp"/><Relationship Id="rId7" Type="http://schemas.microsoft.com/office/2007/relationships/hdphoto" Target="../media/hdphoto18.wdp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microsoft.com/office/2007/relationships/hdphoto" Target="../media/hdphoto23.wdp"/><Relationship Id="rId4" Type="http://schemas.openxmlformats.org/officeDocument/2006/relationships/image" Target="../media/image26.png"/><Relationship Id="rId9" Type="http://schemas.microsoft.com/office/2007/relationships/hdphoto" Target="../media/hdphoto21.wdp"/></Relationships>
</file>

<file path=ppt/slides/_rels/slide31.xml.rels><?xml version="1.0" encoding="UTF-8" standalone="yes"?>
<Relationships xmlns="http://schemas.openxmlformats.org/package/2006/relationships"><Relationship Id="rId3" Type="http://schemas.microsoft.com/office/2007/relationships/hdphoto" Target="../media/hdphoto18.wdp"/><Relationship Id="rId7" Type="http://schemas.microsoft.com/office/2007/relationships/hdphoto" Target="../media/hdphoto30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microsoft.com/office/2007/relationships/hdphoto" Target="../media/hdphoto22.wdp"/><Relationship Id="rId4" Type="http://schemas.openxmlformats.org/officeDocument/2006/relationships/image" Target="../media/image25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microsoft.com/office/2007/relationships/hdphoto" Target="../media/hdphoto18.wdp"/><Relationship Id="rId7" Type="http://schemas.microsoft.com/office/2007/relationships/hdphoto" Target="../media/hdphoto23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microsoft.com/office/2007/relationships/hdphoto" Target="../media/hdphoto22.wdp"/><Relationship Id="rId4" Type="http://schemas.openxmlformats.org/officeDocument/2006/relationships/image" Target="../media/image25.png"/><Relationship Id="rId9" Type="http://schemas.microsoft.com/office/2007/relationships/hdphoto" Target="../media/hdphoto31.wdp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microsoft.com/office/2007/relationships/hdphoto" Target="../media/hdphoto32.wdp"/><Relationship Id="rId7" Type="http://schemas.microsoft.com/office/2007/relationships/hdphoto" Target="../media/hdphoto21.wdp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microsoft.com/office/2007/relationships/hdphoto" Target="../media/hdphoto18.wdp"/><Relationship Id="rId4" Type="http://schemas.openxmlformats.org/officeDocument/2006/relationships/image" Target="../media/image21.png"/><Relationship Id="rId9" Type="http://schemas.microsoft.com/office/2007/relationships/hdphoto" Target="../media/hdphoto27.wdp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microsoft.com/office/2007/relationships/hdphoto" Target="../media/hdphoto18.wdp"/><Relationship Id="rId7" Type="http://schemas.microsoft.com/office/2007/relationships/hdphoto" Target="../media/hdphoto21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microsoft.com/office/2007/relationships/hdphoto" Target="../media/hdphoto22.wdp"/><Relationship Id="rId4" Type="http://schemas.openxmlformats.org/officeDocument/2006/relationships/image" Target="../media/image25.png"/><Relationship Id="rId9" Type="http://schemas.microsoft.com/office/2007/relationships/hdphoto" Target="../media/hdphoto33.wdp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microsoft.com/office/2007/relationships/hdphoto" Target="../media/hdphoto22.wdp"/><Relationship Id="rId7" Type="http://schemas.microsoft.com/office/2007/relationships/hdphoto" Target="../media/hdphoto21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microsoft.com/office/2007/relationships/hdphoto" Target="../media/hdphoto18.wdp"/><Relationship Id="rId4" Type="http://schemas.openxmlformats.org/officeDocument/2006/relationships/image" Target="../media/image21.png"/><Relationship Id="rId9" Type="http://schemas.microsoft.com/office/2007/relationships/hdphoto" Target="../media/hdphoto26.wdp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microsoft.com/office/2007/relationships/hdphoto" Target="../media/hdphoto34.wdp"/><Relationship Id="rId7" Type="http://schemas.microsoft.com/office/2007/relationships/hdphoto" Target="../media/hdphoto36.wdp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microsoft.com/office/2007/relationships/hdphoto" Target="../media/hdphoto35.wdp"/><Relationship Id="rId4" Type="http://schemas.openxmlformats.org/officeDocument/2006/relationships/image" Target="../media/image39.png"/><Relationship Id="rId9" Type="http://schemas.microsoft.com/office/2007/relationships/hdphoto" Target="../media/hdphoto37.wdp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microsoft.com/office/2007/relationships/hdphoto" Target="../media/hdphoto26.wdp"/><Relationship Id="rId7" Type="http://schemas.microsoft.com/office/2007/relationships/hdphoto" Target="../media/hdphoto22.wdp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microsoft.com/office/2007/relationships/hdphoto" Target="../media/hdphoto18.wdp"/><Relationship Id="rId4" Type="http://schemas.openxmlformats.org/officeDocument/2006/relationships/image" Target="../media/image21.png"/><Relationship Id="rId9" Type="http://schemas.microsoft.com/office/2007/relationships/hdphoto" Target="../media/hdphoto36.wdp"/></Relationships>
</file>

<file path=ppt/slides/_rels/slide38.xml.rels><?xml version="1.0" encoding="UTF-8" standalone="yes"?>
<Relationships xmlns="http://schemas.openxmlformats.org/package/2006/relationships"><Relationship Id="rId3" Type="http://schemas.microsoft.com/office/2007/relationships/hdphoto" Target="../media/hdphoto38.wdp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05519898"/>
              </p:ext>
            </p:extLst>
          </p:nvPr>
        </p:nvGraphicFramePr>
        <p:xfrm>
          <a:off x="836601" y="1779966"/>
          <a:ext cx="7470799" cy="5064606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28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  VY_12_INOVACE_s1_21</a:t>
                      </a: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Jak dobře znáš česká přísloví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rčení  3.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Světlana Kopecká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Čtení s porozuměním, rozšiřování slovní zásoby.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 3 – 5 ročník ZŠ.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Žáci se seznamují se známými i méně známými příslovími, odhalují jejich smysl a podstatu, odhadují, jak přísloví mohla vzniknout. Pozorným čtením odhadují správný a výstižný smysl přísloví. Práce probíhá nejdříve pomocí kvízu, který si děti mohou později kontrolovat interaktivním doplňováním, které zároveň slouží k zapamatování nových slov a k podnícení diskuze nad jednotlivými příslovími.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1087749" y="116632"/>
            <a:ext cx="6968502" cy="1485900"/>
            <a:chOff x="846154" y="500042"/>
            <a:chExt cx="6968502" cy="1485900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20000">
        <p14:prism dir="d"/>
      </p:transition>
    </mc:Choice>
    <mc:Fallback xmlns="">
      <p:transition spd="slow" advClick="0" advTm="2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332656"/>
            <a:ext cx="8229600" cy="6336704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b="1" u="sng" dirty="0" smtClean="0">
                <a:solidFill>
                  <a:schemeClr val="accent4">
                    <a:lumMod val="50000"/>
                  </a:schemeClr>
                </a:solidFill>
              </a:rPr>
              <a:t>Stránky 1, 2:</a:t>
            </a:r>
          </a:p>
          <a:p>
            <a:r>
              <a:rPr lang="cs-CZ" sz="1800" dirty="0" smtClean="0">
                <a:solidFill>
                  <a:schemeClr val="accent4">
                    <a:lumMod val="50000"/>
                  </a:schemeClr>
                </a:solidFill>
              </a:rPr>
              <a:t>Úvodní stránka, anotace</a:t>
            </a:r>
          </a:p>
          <a:p>
            <a:r>
              <a:rPr lang="cs-CZ" sz="1800" dirty="0" smtClean="0">
                <a:solidFill>
                  <a:schemeClr val="accent4">
                    <a:lumMod val="50000"/>
                  </a:schemeClr>
                </a:solidFill>
              </a:rPr>
              <a:t>Popis prezentace</a:t>
            </a:r>
          </a:p>
          <a:p>
            <a:r>
              <a:rPr lang="cs-CZ" sz="1800" dirty="0" smtClean="0">
                <a:solidFill>
                  <a:schemeClr val="accent4">
                    <a:lumMod val="50000"/>
                  </a:schemeClr>
                </a:solidFill>
              </a:rPr>
              <a:t>Přechody a animace fungují na klikání myší.</a:t>
            </a:r>
          </a:p>
          <a:p>
            <a:r>
              <a:rPr lang="cs-CZ" sz="1800" b="1" u="sng" dirty="0" err="1" smtClean="0">
                <a:solidFill>
                  <a:schemeClr val="accent4">
                    <a:lumMod val="50000"/>
                  </a:schemeClr>
                </a:solidFill>
              </a:rPr>
              <a:t>Stránkya</a:t>
            </a:r>
            <a:r>
              <a:rPr lang="cs-CZ" sz="1800" b="1" u="sng" dirty="0" smtClean="0">
                <a:solidFill>
                  <a:schemeClr val="accent4">
                    <a:lumMod val="50000"/>
                  </a:schemeClr>
                </a:solidFill>
              </a:rPr>
              <a:t> 3:</a:t>
            </a:r>
            <a:endParaRPr lang="cs-CZ" sz="1800" b="1" u="sng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1800" dirty="0" smtClean="0">
                <a:solidFill>
                  <a:schemeClr val="accent4">
                    <a:lumMod val="50000"/>
                  </a:schemeClr>
                </a:solidFill>
              </a:rPr>
              <a:t>Srovnání přísloví a rčení - opakování</a:t>
            </a:r>
          </a:p>
          <a:p>
            <a:r>
              <a:rPr lang="cs-CZ" sz="1800" b="1" u="sng" dirty="0" smtClean="0">
                <a:solidFill>
                  <a:schemeClr val="accent4">
                    <a:lumMod val="50000"/>
                  </a:schemeClr>
                </a:solidFill>
              </a:rPr>
              <a:t>Stránky 4 - 6:</a:t>
            </a:r>
          </a:p>
          <a:p>
            <a:r>
              <a:rPr lang="cs-CZ" sz="1800" dirty="0" smtClean="0">
                <a:solidFill>
                  <a:schemeClr val="accent4">
                    <a:lumMod val="50000"/>
                  </a:schemeClr>
                </a:solidFill>
              </a:rPr>
              <a:t>Psané pokyny pro děti</a:t>
            </a:r>
          </a:p>
          <a:p>
            <a:r>
              <a:rPr lang="cs-CZ" sz="1800" b="1" u="sng" dirty="0">
                <a:solidFill>
                  <a:schemeClr val="accent4">
                    <a:lumMod val="50000"/>
                  </a:schemeClr>
                </a:solidFill>
              </a:rPr>
              <a:t>Stránky  </a:t>
            </a:r>
            <a:r>
              <a:rPr lang="cs-CZ" sz="1800" b="1" u="sng" dirty="0" smtClean="0">
                <a:solidFill>
                  <a:schemeClr val="accent4">
                    <a:lumMod val="50000"/>
                  </a:schemeClr>
                </a:solidFill>
              </a:rPr>
              <a:t>7 </a:t>
            </a:r>
            <a:r>
              <a:rPr lang="cs-CZ" sz="1800" b="1" u="sng" dirty="0">
                <a:solidFill>
                  <a:schemeClr val="accent4">
                    <a:lumMod val="50000"/>
                  </a:schemeClr>
                </a:solidFill>
              </a:rPr>
              <a:t>- </a:t>
            </a:r>
            <a:r>
              <a:rPr lang="cs-CZ" sz="1800" b="1" u="sng" dirty="0" smtClean="0">
                <a:solidFill>
                  <a:schemeClr val="accent4">
                    <a:lumMod val="50000"/>
                  </a:schemeClr>
                </a:solidFill>
              </a:rPr>
              <a:t>22:</a:t>
            </a:r>
          </a:p>
          <a:p>
            <a:r>
              <a:rPr lang="cs-CZ" sz="1800" dirty="0">
                <a:solidFill>
                  <a:schemeClr val="accent4">
                    <a:lumMod val="50000"/>
                  </a:schemeClr>
                </a:solidFill>
              </a:rPr>
              <a:t>Kvíz – děti vybírají ze čtyř možností a zapisují si – samostatná práce</a:t>
            </a:r>
            <a:endParaRPr lang="cs-CZ" sz="1800" b="1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1800" dirty="0">
                <a:solidFill>
                  <a:schemeClr val="accent4">
                    <a:lumMod val="50000"/>
                  </a:schemeClr>
                </a:solidFill>
              </a:rPr>
              <a:t>15 rčení</a:t>
            </a:r>
          </a:p>
          <a:p>
            <a:r>
              <a:rPr lang="cs-CZ" sz="1800" u="sng" dirty="0" smtClean="0">
                <a:solidFill>
                  <a:schemeClr val="accent4">
                    <a:lumMod val="50000"/>
                  </a:schemeClr>
                </a:solidFill>
              </a:rPr>
              <a:t>Přechody </a:t>
            </a:r>
            <a:r>
              <a:rPr lang="cs-CZ" sz="1800" u="sng" dirty="0">
                <a:solidFill>
                  <a:schemeClr val="accent4">
                    <a:lumMod val="50000"/>
                  </a:schemeClr>
                </a:solidFill>
              </a:rPr>
              <a:t>a animace fungují automaticky </a:t>
            </a:r>
            <a:r>
              <a:rPr lang="cs-CZ" sz="1800" u="sng" dirty="0" smtClean="0">
                <a:solidFill>
                  <a:schemeClr val="accent4">
                    <a:lumMod val="50000"/>
                  </a:schemeClr>
                </a:solidFill>
              </a:rPr>
              <a:t> str. 4 – 21 </a:t>
            </a:r>
            <a:r>
              <a:rPr lang="cs-CZ" sz="1800" dirty="0" smtClean="0">
                <a:solidFill>
                  <a:schemeClr val="accent4">
                    <a:lumMod val="50000"/>
                  </a:schemeClr>
                </a:solidFill>
              </a:rPr>
              <a:t>– </a:t>
            </a:r>
            <a:r>
              <a:rPr lang="cs-CZ" sz="1800" dirty="0">
                <a:solidFill>
                  <a:schemeClr val="accent4">
                    <a:lumMod val="50000"/>
                  </a:schemeClr>
                </a:solidFill>
              </a:rPr>
              <a:t>děti mají dostatek času na přečtení i zapisování – tato část trvá </a:t>
            </a:r>
            <a:r>
              <a:rPr lang="cs-CZ" sz="1800" dirty="0" smtClean="0">
                <a:solidFill>
                  <a:schemeClr val="accent4">
                    <a:lumMod val="50000"/>
                  </a:schemeClr>
                </a:solidFill>
              </a:rPr>
              <a:t>4 minuty</a:t>
            </a:r>
            <a:endParaRPr lang="cs-CZ" sz="18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1800" b="1" u="sng" dirty="0" smtClean="0">
                <a:solidFill>
                  <a:schemeClr val="accent4">
                    <a:lumMod val="50000"/>
                  </a:schemeClr>
                </a:solidFill>
              </a:rPr>
              <a:t>Stránky 23 – 38:</a:t>
            </a:r>
          </a:p>
          <a:p>
            <a:r>
              <a:rPr lang="cs-CZ" sz="1800" dirty="0" smtClean="0">
                <a:solidFill>
                  <a:schemeClr val="accent4">
                    <a:lumMod val="50000"/>
                  </a:schemeClr>
                </a:solidFill>
              </a:rPr>
              <a:t>Stránky fungují na klikání myší – interaktivní procvičování a kontrola samostatné práce – okamžitá kontrola patřičnou animací </a:t>
            </a:r>
          </a:p>
          <a:p>
            <a:r>
              <a:rPr lang="cs-CZ" sz="1800" dirty="0" smtClean="0">
                <a:solidFill>
                  <a:schemeClr val="accent4">
                    <a:lumMod val="50000"/>
                  </a:schemeClr>
                </a:solidFill>
              </a:rPr>
              <a:t>Tuto část je také možné využít samostatně, bez předešlého kvízu, pro společnou práci na interaktivní tabuli nebo na PC</a:t>
            </a:r>
          </a:p>
          <a:p>
            <a:r>
              <a:rPr lang="cs-CZ" sz="1800" b="1" u="sng" dirty="0" smtClean="0">
                <a:solidFill>
                  <a:schemeClr val="accent4">
                    <a:lumMod val="50000"/>
                  </a:schemeClr>
                </a:solidFill>
              </a:rPr>
              <a:t>Stránka 39:</a:t>
            </a:r>
          </a:p>
          <a:p>
            <a:r>
              <a:rPr lang="cs-CZ" sz="1800" dirty="0" smtClean="0">
                <a:solidFill>
                  <a:schemeClr val="accent4">
                    <a:lumMod val="50000"/>
                  </a:schemeClr>
                </a:solidFill>
              </a:rPr>
              <a:t>Použité zdroje</a:t>
            </a:r>
          </a:p>
          <a:p>
            <a:endParaRPr lang="cs-CZ" sz="1800" b="1" u="sng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45745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20000">
        <p14:prism dir="d"/>
      </p:transition>
    </mc:Choice>
    <mc:Fallback xmlns="">
      <p:transition spd="slow" advClick="0" advTm="2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143000"/>
          </a:xfr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Opakuj si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467544" y="1196752"/>
            <a:ext cx="4040188" cy="639762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chemeClr val="accent5">
                    <a:lumMod val="75000"/>
                  </a:schemeClr>
                </a:solidFill>
              </a:rPr>
              <a:t>Přísloví</a:t>
            </a:r>
            <a:endParaRPr lang="cs-CZ" sz="3200" u="sng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7544" y="1844824"/>
            <a:ext cx="4040188" cy="3951288"/>
          </a:xfrm>
        </p:spPr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Útvar ústní lidové slovesnosti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Vyjadřuje životní moudrost, mravní poučení, mravní varování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Tvoří ho ustálené věty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Nelze ho přeformulovat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>
          <a:xfrm>
            <a:off x="4644008" y="1124744"/>
            <a:ext cx="4041775" cy="639762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chemeClr val="accent3">
                    <a:lumMod val="50000"/>
                  </a:schemeClr>
                </a:solidFill>
              </a:rPr>
              <a:t>Rčení</a:t>
            </a:r>
            <a:endParaRPr lang="cs-CZ" sz="3200" u="sng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>
          <a:xfrm>
            <a:off x="4499992" y="1772816"/>
            <a:ext cx="4041775" cy="3951288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Útvar ústní lidové slovesnosti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Vyjadřuje nějakou zkušenost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Používáme při oživení mluveného nebo psaného projevu</a:t>
            </a:r>
          </a:p>
          <a:p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Č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asto užívá obrazná přirovnání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Lze ho používat volně – časovat, skloňovat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1719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20000">
        <p14:prism dir="d"/>
      </p:transition>
    </mc:Choice>
    <mc:Fallback xmlns="">
      <p:transition spd="slow" advClick="0" advTm="2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791580" y="548680"/>
            <a:ext cx="7560840" cy="5310724"/>
          </a:xfrm>
          <a:prstGeom prst="roundRect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Comic Sans MS" pitchFamily="66" charset="0"/>
              </a:rPr>
              <a:t>Na stránkách si přečteš vždy jedno rčení, které bychom mohli použít například při charakteristice nebo popisu osoby. </a:t>
            </a:r>
          </a:p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Comic Sans MS" pitchFamily="66" charset="0"/>
              </a:rPr>
              <a:t>Rozhodni, které slovo vyjadřuje nejlépe dané rčení.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1185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20000">
        <p14:prism dir="d"/>
      </p:transition>
    </mc:Choice>
    <mc:Fallback xmlns="">
      <p:transition spd="slow" advClick="0" advTm="2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791580" y="548680"/>
            <a:ext cx="7560840" cy="5310724"/>
          </a:xfrm>
          <a:prstGeom prst="round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Vezmi tužku, </a:t>
            </a:r>
            <a:br>
              <a:rPr lang="cs-CZ" sz="4400" b="1" dirty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</a:br>
            <a:r>
              <a:rPr lang="cs-CZ" sz="4400" b="1" dirty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papír a vyzkoušej, </a:t>
            </a:r>
            <a:br>
              <a:rPr lang="cs-CZ" sz="4400" b="1" dirty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</a:br>
            <a:r>
              <a:rPr lang="cs-CZ" sz="4400" b="1" dirty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jak </a:t>
            </a: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rozumíš rčením.</a:t>
            </a:r>
            <a:endParaRPr lang="cs-CZ" sz="4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8851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20000">
        <p14:prism dir="d"/>
      </p:transition>
    </mc:Choice>
    <mc:Fallback xmlns="">
      <p:transition spd="slow" advClick="0" advTm="2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871527" y="476672"/>
            <a:ext cx="7560840" cy="6048672"/>
            <a:chOff x="899592" y="188640"/>
            <a:chExt cx="7560840" cy="6048672"/>
          </a:xfr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grpSpPr>
        <p:sp>
          <p:nvSpPr>
            <p:cNvPr id="3" name="Zaoblený obdélník 2"/>
            <p:cNvSpPr/>
            <p:nvPr/>
          </p:nvSpPr>
          <p:spPr>
            <a:xfrm>
              <a:off x="899592" y="188640"/>
              <a:ext cx="7560840" cy="6048672"/>
            </a:xfrm>
            <a:prstGeom prst="round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1351703" y="581486"/>
              <a:ext cx="6624736" cy="5262979"/>
            </a:xfrm>
            <a:prstGeom prst="rect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800" dirty="0" smtClean="0">
                  <a:solidFill>
                    <a:schemeClr val="tx2">
                      <a:lumMod val="75000"/>
                    </a:schemeClr>
                  </a:solidFill>
                  <a:latin typeface="Comic Sans MS" pitchFamily="66" charset="0"/>
                </a:rPr>
                <a:t>Na papír zapiš pod sebe čísla od jedné do patnácti.</a:t>
              </a:r>
            </a:p>
            <a:p>
              <a:endParaRPr lang="cs-CZ" sz="2800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endParaRPr>
            </a:p>
            <a:p>
              <a:r>
                <a:rPr lang="cs-CZ" sz="2800" dirty="0" smtClean="0">
                  <a:solidFill>
                    <a:schemeClr val="tx2">
                      <a:lumMod val="75000"/>
                    </a:schemeClr>
                  </a:solidFill>
                  <a:latin typeface="Comic Sans MS" pitchFamily="66" charset="0"/>
                </a:rPr>
                <a:t>Vždy si pečlivě přečti rčení a nabízené možnosti. </a:t>
              </a:r>
            </a:p>
            <a:p>
              <a:endParaRPr lang="cs-CZ" sz="2800" dirty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endParaRPr>
            </a:p>
            <a:p>
              <a:r>
                <a:rPr lang="cs-CZ" sz="2800" dirty="0" smtClean="0">
                  <a:solidFill>
                    <a:schemeClr val="tx2">
                      <a:lumMod val="75000"/>
                    </a:schemeClr>
                  </a:solidFill>
                  <a:latin typeface="Comic Sans MS" pitchFamily="66" charset="0"/>
                </a:rPr>
                <a:t>Pokus se vybrat tu odpověď, která dané rčení nejvíce vystihuje.</a:t>
              </a:r>
            </a:p>
            <a:p>
              <a:endParaRPr lang="cs-CZ" sz="2800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endParaRPr>
            </a:p>
            <a:p>
              <a:r>
                <a:rPr lang="cs-CZ" sz="2800" dirty="0" smtClean="0">
                  <a:solidFill>
                    <a:schemeClr val="tx2">
                      <a:lumMod val="75000"/>
                    </a:schemeClr>
                  </a:solidFill>
                  <a:latin typeface="Comic Sans MS" pitchFamily="66" charset="0"/>
                </a:rPr>
                <a:t>Potom ke každému číslu postupně zapisuj písmeno A, B, C nebo D. Podle toho, jakou možnost jsi vybral/a.</a:t>
              </a:r>
              <a:endParaRPr lang="cs-CZ" sz="2800" dirty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93887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20000">
        <p14:prism dir="d"/>
      </p:transition>
    </mc:Choice>
    <mc:Fallback xmlns="">
      <p:transition spd="slow" advClick="0" advTm="2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Kam vítr, tam plášť.</a:t>
            </a:r>
            <a:endParaRPr lang="cs-CZ" sz="4400" b="1" dirty="0">
              <a:latin typeface="Comic Sans MS" pitchFamily="66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rychlý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přelétavý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hlučný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1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ohebný</a:t>
              </a:r>
              <a:endParaRPr lang="cs-CZ" sz="36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77" b="95077" l="0" r="98462">
                        <a14:foregroundMark x1="84308" y1="64000" x2="84308" y2="64000"/>
                        <a14:foregroundMark x1="11385" y1="22154" x2="11385" y2="22154"/>
                        <a14:foregroundMark x1="12308" y1="31385" x2="12308" y2="31385"/>
                        <a14:foregroundMark x1="21846" y1="32308" x2="21846" y2="32308"/>
                        <a14:foregroundMark x1="5231" y1="36000" x2="5231" y2="36000"/>
                        <a14:foregroundMark x1="15385" y1="42154" x2="15385" y2="42154"/>
                        <a14:foregroundMark x1="24000" y1="42462" x2="24000" y2="42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3685" y="4381713"/>
            <a:ext cx="2012412" cy="2012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6974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10000">
        <p14:prism dir="d"/>
      </p:transition>
    </mc:Choice>
    <mc:Fallback xmlns="">
      <p:transition spd="slow" advClick="0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Jeden za osmnáct, druhý bez dvou za dvacet.</a:t>
            </a:r>
            <a:endParaRPr lang="cs-CZ" sz="4400" b="1" dirty="0">
              <a:latin typeface="Comic Sans MS" pitchFamily="66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je bystrý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dirty="0">
                  <a:latin typeface="Comic Sans MS" pitchFamily="66" charset="0"/>
                </a:rPr>
                <a:t>j</a:t>
              </a:r>
              <a:r>
                <a:rPr lang="cs-CZ" sz="2400" kern="1200" dirty="0" smtClean="0">
                  <a:latin typeface="Comic Sans MS" pitchFamily="66" charset="0"/>
                </a:rPr>
                <a:t>sou kamarádi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dirty="0" smtClean="0">
                  <a:latin typeface="Comic Sans MS" pitchFamily="66" charset="0"/>
                </a:rPr>
                <a:t>jsou stejní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2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dirty="0" smtClean="0">
                  <a:latin typeface="Comic Sans MS" pitchFamily="66" charset="0"/>
                </a:rPr>
                <a:t>je š</a:t>
              </a:r>
              <a:r>
                <a:rPr lang="cs-CZ" sz="2400" kern="1200" dirty="0" smtClean="0">
                  <a:latin typeface="Comic Sans MS" pitchFamily="66" charset="0"/>
                </a:rPr>
                <a:t>ikovný počtář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154" b="99077" l="0" r="98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4338" y="4509120"/>
            <a:ext cx="1998594" cy="199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6761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10000">
        <p14:prism dir="d"/>
      </p:transition>
    </mc:Choice>
    <mc:Fallback xmlns="">
      <p:transition spd="slow" advClick="0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Má zuby jako noty na buben.</a:t>
            </a:r>
            <a:endParaRPr lang="cs-CZ" sz="4400" b="1" dirty="0">
              <a:latin typeface="Comic Sans MS" pitchFamily="66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řídké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zkažené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rovné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3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drobné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462" b="89231" l="1231" r="98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355350"/>
            <a:ext cx="2520280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34793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10000">
        <p14:prism dir="d"/>
      </p:transition>
    </mc:Choice>
    <mc:Fallback xmlns="">
      <p:transition spd="slow" advClick="0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Tahal je za nos.</a:t>
            </a:r>
            <a:endParaRPr lang="cs-CZ" sz="4400" b="1" dirty="0">
              <a:latin typeface="Comic Sans MS" pitchFamily="66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ubližoval jim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dirty="0" smtClean="0">
                  <a:latin typeface="Comic Sans MS" pitchFamily="66" charset="0"/>
                </a:rPr>
                <a:t>klamal je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schovával se jim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4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err="1" smtClean="0">
                  <a:latin typeface="Comic Sans MS" pitchFamily="66" charset="0"/>
                </a:rPr>
                <a:t>rozesmíval</a:t>
              </a:r>
              <a:r>
                <a:rPr lang="cs-CZ" sz="2400" kern="1200" dirty="0" smtClean="0">
                  <a:latin typeface="Comic Sans MS" pitchFamily="66" charset="0"/>
                </a:rPr>
                <a:t> je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308" r="98462">
                        <a14:foregroundMark x1="15385" y1="38154" x2="15385" y2="38154"/>
                        <a14:foregroundMark x1="19692" y1="36308" x2="19692" y2="36308"/>
                        <a14:foregroundMark x1="56308" y1="42154" x2="56308" y2="42154"/>
                        <a14:foregroundMark x1="50769" y1="44000" x2="50769" y2="44000"/>
                        <a14:foregroundMark x1="68000" y1="60000" x2="68000" y2="60000"/>
                        <a14:foregroundMark x1="87692" y1="4923" x2="87692" y2="4923"/>
                        <a14:foregroundMark x1="37538" y1="6462" x2="37538" y2="6462"/>
                        <a14:foregroundMark x1="51692" y1="18769" x2="51692" y2="18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8022" y="4509120"/>
            <a:ext cx="2051868" cy="20518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6761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10000">
        <p14:prism dir="d"/>
      </p:transition>
    </mc:Choice>
    <mc:Fallback xmlns="">
      <p:transition spd="slow" advClick="0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Opatrovat něco jako </a:t>
            </a:r>
          </a:p>
          <a:p>
            <a:pPr algn="ctr"/>
            <a:r>
              <a:rPr lang="cs-CZ" sz="4400" b="1" dirty="0" smtClean="0">
                <a:latin typeface="Comic Sans MS" pitchFamily="66" charset="0"/>
              </a:rPr>
              <a:t>oko v hlavě.</a:t>
            </a:r>
            <a:endParaRPr lang="cs-CZ" sz="4400" b="1" dirty="0">
              <a:latin typeface="Comic Sans MS" pitchFamily="66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pečlivě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obětavě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stále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5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nahodile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8" b="96308" l="0" r="95077">
                        <a14:foregroundMark x1="68923" y1="25231" x2="68923" y2="25231"/>
                        <a14:foregroundMark x1="67077" y1="22154" x2="67077" y2="22154"/>
                        <a14:foregroundMark x1="64308" y1="21231" x2="64308" y2="21231"/>
                        <a14:foregroundMark x1="60308" y1="23385" x2="60308" y2="23385"/>
                        <a14:foregroundMark x1="57846" y1="30154" x2="57846" y2="30154"/>
                        <a14:foregroundMark x1="59385" y1="31385" x2="59385" y2="31385"/>
                        <a14:foregroundMark x1="61231" y1="31385" x2="62462" y2="31692"/>
                        <a14:foregroundMark x1="64615" y1="31692" x2="64615" y2="31692"/>
                        <a14:foregroundMark x1="72923" y1="28000" x2="72923" y2="28000"/>
                        <a14:foregroundMark x1="74462" y1="44000" x2="74462" y2="44000"/>
                        <a14:foregroundMark x1="72000" y1="45538" x2="72000" y2="45538"/>
                        <a14:foregroundMark x1="70154" y1="46462" x2="70154" y2="46462"/>
                        <a14:foregroundMark x1="79385" y1="73231" x2="79385" y2="73231"/>
                        <a14:foregroundMark x1="76308" y1="78769" x2="76308" y2="78769"/>
                        <a14:foregroundMark x1="78462" y1="84923" x2="78462" y2="84923"/>
                        <a14:foregroundMark x1="75385" y1="82154" x2="70154" y2="82154"/>
                        <a14:foregroundMark x1="64923" y1="79692" x2="64923" y2="79692"/>
                        <a14:foregroundMark x1="67385" y1="86462" x2="67385" y2="86462"/>
                        <a14:foregroundMark x1="64615" y1="84308" x2="64615" y2="84308"/>
                        <a14:foregroundMark x1="64923" y1="76923" x2="64923" y2="76923"/>
                        <a14:foregroundMark x1="38769" y1="67692" x2="38769" y2="67692"/>
                        <a14:foregroundMark x1="34462" y1="64923" x2="34462" y2="64923"/>
                        <a14:foregroundMark x1="81231" y1="79385" x2="81231" y2="79385"/>
                        <a14:foregroundMark x1="75385" y1="72923" x2="75385" y2="72923"/>
                        <a14:foregroundMark x1="69846" y1="73846" x2="69846" y2="73846"/>
                        <a14:foregroundMark x1="71692" y1="77846" x2="71692" y2="77846"/>
                        <a14:foregroundMark x1="78462" y1="87692" x2="78462" y2="87692"/>
                        <a14:foregroundMark x1="73538" y1="87692" x2="73538" y2="87692"/>
                        <a14:foregroundMark x1="43385" y1="66462" x2="43385" y2="66462"/>
                        <a14:foregroundMark x1="63077" y1="49231" x2="63077" y2="49231"/>
                        <a14:foregroundMark x1="59077" y1="46462" x2="59077" y2="46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509120"/>
            <a:ext cx="1979860" cy="19798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6761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10000">
        <p14:prism dir="d"/>
      </p:transition>
    </mc:Choice>
    <mc:Fallback xmlns="">
      <p:transition spd="slow" advClick="0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Naparuje se jako páv.</a:t>
            </a:r>
            <a:endParaRPr lang="cs-CZ" sz="4400" b="1" dirty="0">
              <a:latin typeface="Comic Sans MS" pitchFamily="66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hlučný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pomalý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pyšný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6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krásný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9538" r="89538">
                        <a14:foregroundMark x1="44615" y1="29538" x2="44615" y2="29538"/>
                        <a14:foregroundMark x1="48308" y1="34154" x2="48308" y2="34154"/>
                        <a14:foregroundMark x1="49231" y1="27385" x2="49231" y2="27385"/>
                        <a14:foregroundMark x1="51692" y1="20308" x2="51692" y2="20308"/>
                        <a14:foregroundMark x1="52615" y1="19692" x2="52615" y2="19692"/>
                        <a14:foregroundMark x1="50462" y1="13538" x2="50462" y2="13538"/>
                        <a14:foregroundMark x1="48308" y1="24308" x2="52615" y2="26154"/>
                        <a14:foregroundMark x1="58154" y1="32615" x2="58154" y2="32615"/>
                        <a14:foregroundMark x1="60308" y1="34154" x2="60308" y2="34154"/>
                        <a14:foregroundMark x1="60308" y1="35385" x2="60308" y2="35385"/>
                        <a14:foregroundMark x1="56615" y1="37538" x2="56615" y2="37538"/>
                        <a14:foregroundMark x1="31077" y1="2769" x2="31077" y2="2769"/>
                        <a14:foregroundMark x1="26154" y1="2462" x2="26154" y2="2462"/>
                        <a14:foregroundMark x1="21846" y1="4615" x2="21846" y2="4615"/>
                        <a14:foregroundMark x1="25231" y1="10462" x2="25231" y2="10462"/>
                        <a14:foregroundMark x1="25231" y1="6769" x2="25231" y2="6769"/>
                        <a14:foregroundMark x1="41538" y1="87385" x2="41538" y2="87385"/>
                        <a14:foregroundMark x1="36000" y1="92615" x2="36000" y2="92615"/>
                        <a14:foregroundMark x1="44615" y1="95385" x2="44615" y2="95385"/>
                        <a14:foregroundMark x1="44308" y1="72923" x2="44308" y2="72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581044"/>
            <a:ext cx="1944215" cy="19442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6761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10000">
        <p14:prism dir="d"/>
      </p:transition>
    </mc:Choice>
    <mc:Fallback xmlns="">
      <p:transition spd="slow" advClick="0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Má srdce ze zlata.</a:t>
            </a:r>
            <a:endParaRPr lang="cs-CZ" sz="4400" b="1" dirty="0">
              <a:latin typeface="Comic Sans MS" pitchFamily="66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parádivý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bohatý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hamižný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7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hodný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15" b="89538" l="430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221088"/>
            <a:ext cx="2235937" cy="223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6761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10000">
        <p14:prism dir="d"/>
      </p:transition>
    </mc:Choice>
    <mc:Fallback xmlns="">
      <p:transition spd="slow" advClick="0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Mluvil, jako když másla ukrajuje.</a:t>
            </a:r>
            <a:endParaRPr lang="cs-CZ" sz="4400" b="1" dirty="0">
              <a:latin typeface="Comic Sans MS" pitchFamily="66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lichotivě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důrazně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potichu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8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legračně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538" b="89538" l="615" r="9938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352824"/>
            <a:ext cx="2502650" cy="250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6761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10000">
        <p14:prism dir="d"/>
      </p:transition>
    </mc:Choice>
    <mc:Fallback xmlns="">
      <p:transition spd="slow" advClick="0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Mohl by šacovat </a:t>
            </a:r>
            <a:r>
              <a:rPr lang="cs-CZ" sz="4400" b="1" dirty="0" err="1" smtClean="0">
                <a:latin typeface="Comic Sans MS" pitchFamily="66" charset="0"/>
              </a:rPr>
              <a:t>eroplány</a:t>
            </a:r>
            <a:r>
              <a:rPr lang="cs-CZ" sz="4400" b="1" dirty="0" smtClean="0">
                <a:latin typeface="Comic Sans MS" pitchFamily="66" charset="0"/>
              </a:rPr>
              <a:t>.</a:t>
            </a:r>
            <a:endParaRPr lang="cs-CZ" sz="4400" b="1" dirty="0">
              <a:latin typeface="Comic Sans MS" pitchFamily="66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šikovný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bystrý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štíhlý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9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vysoký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231" b="77846" l="308" r="91077">
                        <a14:foregroundMark x1="43692" y1="39077" x2="43692" y2="39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224750" flipH="1">
            <a:off x="2650754" y="3991666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6761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10000">
        <p14:prism dir="d"/>
      </p:transition>
    </mc:Choice>
    <mc:Fallback xmlns="">
      <p:transition spd="slow" advClick="0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Často převléká kabát.</a:t>
            </a:r>
            <a:endParaRPr lang="cs-CZ" sz="4400" b="1" dirty="0">
              <a:latin typeface="Comic Sans MS" pitchFamily="66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mění názory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nafintěný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je čistotný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10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marnivý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14769" r="84615">
                        <a14:foregroundMark x1="33846" y1="92615" x2="33846" y2="92615"/>
                        <a14:foregroundMark x1="56308" y1="89231" x2="56308" y2="89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1" y="3846032"/>
            <a:ext cx="2791072" cy="26585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6761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10000">
        <p14:prism dir="d"/>
      </p:transition>
    </mc:Choice>
    <mc:Fallback xmlns="">
      <p:transition spd="slow" advClick="0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Má havraní vlasy.</a:t>
            </a:r>
            <a:endParaRPr lang="cs-CZ" sz="4400" b="1" dirty="0">
              <a:latin typeface="Comic Sans MS" pitchFamily="66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černé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rozcuchané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rozčepýřené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11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špinavé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77" b="93231" l="18154" r="910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020670"/>
            <a:ext cx="2411909" cy="24119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4847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10000">
        <p14:prism dir="d"/>
      </p:transition>
    </mc:Choice>
    <mc:Fallback xmlns="">
      <p:transition spd="slow" advClick="0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Má máslo na hlavě.</a:t>
            </a:r>
            <a:endParaRPr lang="cs-CZ" sz="4400" b="1" dirty="0">
              <a:latin typeface="Comic Sans MS" pitchFamily="66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mění názory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má neumyté vlasy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dirty="0">
                  <a:latin typeface="Comic Sans MS" pitchFamily="66" charset="0"/>
                </a:rPr>
                <a:t>j</a:t>
              </a:r>
              <a:r>
                <a:rPr lang="cs-CZ" sz="2400" kern="1200" dirty="0" smtClean="0">
                  <a:latin typeface="Comic Sans MS" pitchFamily="66" charset="0"/>
                </a:rPr>
                <a:t>e vinný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12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marnivý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76923" y1="27692" x2="76923" y2="27692"/>
                        <a14:backgroundMark x1="66462" y1="22154" x2="66462" y2="22154"/>
                        <a14:backgroundMark x1="61538" y1="22154" x2="61538" y2="22154"/>
                        <a14:backgroundMark x1="58154" y1="21231" x2="58154" y2="21231"/>
                        <a14:backgroundMark x1="54462" y1="18769" x2="54462" y2="18769"/>
                        <a14:backgroundMark x1="59692" y1="22769" x2="67385" y2="24615"/>
                        <a14:backgroundMark x1="72308" y1="27077" x2="73846" y2="27385"/>
                        <a14:backgroundMark x1="77231" y1="35077" x2="77231" y2="35077"/>
                        <a14:backgroundMark x1="78769" y1="42154" x2="78769" y2="43385"/>
                        <a14:backgroundMark x1="75385" y1="46154" x2="75385" y2="46154"/>
                        <a14:backgroundMark x1="72000" y1="52308" x2="72000" y2="52308"/>
                        <a14:backgroundMark x1="72000" y1="55077" x2="72000" y2="55077"/>
                        <a14:backgroundMark x1="71385" y1="56000" x2="71385" y2="56000"/>
                        <a14:backgroundMark x1="68308" y1="59077" x2="70462" y2="58769"/>
                        <a14:backgroundMark x1="78769" y1="64923" x2="78769" y2="64923"/>
                        <a14:backgroundMark x1="74462" y1="78769" x2="74462" y2="78769"/>
                        <a14:backgroundMark x1="69231" y1="80615" x2="69231" y2="80615"/>
                        <a14:backgroundMark x1="78154" y1="81231" x2="78154" y2="81231"/>
                        <a14:backgroundMark x1="78154" y1="81538" x2="78154" y2="81538"/>
                        <a14:backgroundMark x1="19692" y1="52000" x2="19692" y2="52000"/>
                        <a14:backgroundMark x1="19692" y1="43385" x2="19692" y2="43385"/>
                        <a14:backgroundMark x1="18154" y1="33538" x2="18154" y2="33538"/>
                        <a14:backgroundMark x1="23692" y1="25538" x2="23692" y2="25538"/>
                        <a14:backgroundMark x1="31077" y1="21538" x2="31077" y2="21538"/>
                        <a14:backgroundMark x1="43692" y1="19692" x2="43692" y2="19692"/>
                        <a14:backgroundMark x1="40000" y1="19692" x2="38462" y2="20308"/>
                        <a14:backgroundMark x1="34769" y1="19692" x2="33538" y2="19692"/>
                        <a14:backgroundMark x1="25231" y1="17231" x2="25231" y2="17231"/>
                        <a14:backgroundMark x1="17231" y1="18769" x2="17231" y2="18769"/>
                        <a14:backgroundMark x1="16000" y1="38154" x2="16000" y2="38154"/>
                        <a14:backgroundMark x1="22769" y1="38154" x2="22769" y2="38154"/>
                        <a14:backgroundMark x1="24923" y1="33231" x2="24923" y2="33231"/>
                        <a14:backgroundMark x1="19692" y1="45846" x2="19692" y2="45846"/>
                        <a14:backgroundMark x1="24923" y1="52923" x2="24923" y2="52923"/>
                        <a14:backgroundMark x1="27692" y1="53846" x2="27692" y2="53846"/>
                        <a14:backgroundMark x1="29538" y1="54769" x2="29538" y2="54769"/>
                        <a14:backgroundMark x1="25846" y1="52923" x2="24615" y2="51692"/>
                        <a14:backgroundMark x1="22154" y1="64923" x2="22154" y2="64923"/>
                        <a14:backgroundMark x1="17231" y1="59692" x2="18769" y2="59077"/>
                        <a14:backgroundMark x1="28923" y1="56923" x2="28923" y2="56923"/>
                        <a14:backgroundMark x1="15385" y1="67077" x2="15385" y2="67077"/>
                        <a14:backgroundMark x1="18154" y1="71692" x2="18154" y2="71692"/>
                        <a14:backgroundMark x1="20308" y1="76308" x2="20308" y2="76308"/>
                        <a14:backgroundMark x1="24615" y1="77846" x2="24615" y2="77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4349" y="3568678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4847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10000">
        <p14:prism dir="d"/>
      </p:transition>
    </mc:Choice>
    <mc:Fallback xmlns="">
      <p:transition spd="slow" advClick="0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Vypařil se jako pára </a:t>
            </a:r>
          </a:p>
          <a:p>
            <a:pPr algn="ctr"/>
            <a:r>
              <a:rPr lang="cs-CZ" sz="4400" b="1" dirty="0" smtClean="0">
                <a:latin typeface="Comic Sans MS" pitchFamily="66" charset="0"/>
              </a:rPr>
              <a:t>nad hrncem.</a:t>
            </a:r>
            <a:endParaRPr lang="cs-CZ" sz="4400" b="1" dirty="0">
              <a:latin typeface="Comic Sans MS" pitchFamily="66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rychle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nepozorovaně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s někým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13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hlučně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9538" r="89538">
                        <a14:foregroundMark x1="55385" y1="35385" x2="55385" y2="35385"/>
                        <a14:foregroundMark x1="56308" y1="23385" x2="56308" y2="23385"/>
                        <a14:foregroundMark x1="61231" y1="4615" x2="61231" y2="4615"/>
                        <a14:foregroundMark x1="57538" y1="2769" x2="57538" y2="2769"/>
                        <a14:foregroundMark x1="62462" y1="6462" x2="62462" y2="6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5987" y="3947836"/>
            <a:ext cx="2235937" cy="223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4847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10000">
        <p14:prism dir="d"/>
      </p:transition>
    </mc:Choice>
    <mc:Fallback xmlns="">
      <p:transition spd="slow" advClick="0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Chodí jako bludná ovce.</a:t>
            </a:r>
            <a:endParaRPr lang="cs-CZ" sz="4400" b="1" dirty="0">
              <a:latin typeface="Comic Sans MS" pitchFamily="66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dokola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smutně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pomalu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14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bezradně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pic>
        <p:nvPicPr>
          <p:cNvPr id="2052" name="Picture 4" descr="Asijská astrologie,astrologie,berani,ovce,svátky,symboly,zv&amp;ecaron;rokruhy,zví&amp;rcaron;ata,zvláštní p&amp;rcaron;íle&amp;zcaron;itosti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385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355350"/>
            <a:ext cx="2105874" cy="2105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4847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10000">
        <p14:prism dir="d"/>
      </p:transition>
    </mc:Choice>
    <mc:Fallback xmlns="">
      <p:transition spd="slow" advClick="0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Je jako z divokých vajec.</a:t>
            </a:r>
            <a:endParaRPr lang="cs-CZ" sz="4400" b="1" dirty="0">
              <a:latin typeface="Comic Sans MS" pitchFamily="66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bystrý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roztržitý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hbitý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15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neposedný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9231" r="9292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642" y="4581128"/>
            <a:ext cx="2097986" cy="2097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4847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10000">
        <p14:prism dir="d"/>
      </p:transition>
    </mc:Choice>
    <mc:Fallback xmlns="">
      <p:transition spd="slow" advClick="0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1268760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u="sng" dirty="0" smtClean="0">
                <a:solidFill>
                  <a:schemeClr val="accent3">
                    <a:lumMod val="75000"/>
                  </a:schemeClr>
                </a:solidFill>
                <a:latin typeface="Comic Sans MS" pitchFamily="66" charset="0"/>
              </a:rPr>
              <a:t>Kontrolujte svou práci</a:t>
            </a:r>
            <a:endParaRPr lang="cs-CZ" sz="5400" b="1" u="sng" dirty="0">
              <a:solidFill>
                <a:schemeClr val="accent3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5533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Tm="0">
        <p14:prism dir="d"/>
      </p:transition>
    </mc:Choice>
    <mc:Fallback xmlns="">
      <p:transition spd="slow" advTm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Kam vítr, tam plášť.</a:t>
            </a:r>
            <a:endParaRPr lang="cs-CZ" sz="4400" b="1" dirty="0">
              <a:latin typeface="Comic Sans MS" pitchFamily="66" charset="0"/>
            </a:endParaRPr>
          </a:p>
        </p:txBody>
      </p:sp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rychlý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přelétavý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hlučný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1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ohebný</a:t>
              </a:r>
              <a:endParaRPr lang="cs-CZ" sz="36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4049877" y="1566839"/>
            <a:ext cx="1116123" cy="1080120"/>
            <a:chOff x="4035573" y="4859406"/>
            <a:chExt cx="1116123" cy="1080120"/>
          </a:xfrm>
        </p:grpSpPr>
        <p:sp>
          <p:nvSpPr>
            <p:cNvPr id="4" name="Sedmiúhelník 3"/>
            <p:cNvSpPr/>
            <p:nvPr/>
          </p:nvSpPr>
          <p:spPr>
            <a:xfrm>
              <a:off x="4035573" y="4859406"/>
              <a:ext cx="1116123" cy="1080120"/>
            </a:xfrm>
            <a:prstGeom prst="heptagon">
              <a:avLst/>
            </a:prstGeom>
            <a:solidFill>
              <a:srgbClr val="FFFF47"/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cross"/>
            </a:sp3d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Šipka doprava 5"/>
            <p:cNvSpPr/>
            <p:nvPr/>
          </p:nvSpPr>
          <p:spPr>
            <a:xfrm>
              <a:off x="4315924" y="5095117"/>
              <a:ext cx="576064" cy="608697"/>
            </a:xfrm>
            <a:prstGeom prst="rightArrow">
              <a:avLst/>
            </a:prstGeom>
            <a:solidFill>
              <a:srgbClr val="C00000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46561" y1="39336" x2="46561" y2="39336"/>
                        <a14:foregroundMark x1="46561" y1="39336" x2="46561" y2="39336"/>
                        <a14:foregroundMark x1="44444" y1="43602" x2="44444" y2="43602"/>
                        <a14:foregroundMark x1="50265" y1="38863" x2="50265" y2="38863"/>
                        <a14:foregroundMark x1="40212" y1="36019" x2="40212" y2="36019"/>
                        <a14:foregroundMark x1="68254" y1="33175" x2="68254" y2="33175"/>
                        <a14:foregroundMark x1="73545" y1="33175" x2="73545" y2="33175"/>
                        <a14:foregroundMark x1="57143" y1="56398" x2="57143" y2="56398"/>
                        <a14:foregroundMark x1="61905" y1="56398" x2="61905" y2="56398"/>
                        <a14:foregroundMark x1="69841" y1="59242" x2="69841" y2="59242"/>
                        <a14:foregroundMark x1="43386" y1="72986" x2="43386" y2="7298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3522" y="4653136"/>
            <a:ext cx="1800225" cy="2009775"/>
          </a:xfrm>
          <a:prstGeom prst="rect">
            <a:avLst/>
          </a:prstGeom>
        </p:spPr>
      </p:pic>
      <p:pic>
        <p:nvPicPr>
          <p:cNvPr id="26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8286" l="0" r="100000">
                        <a14:foregroundMark x1="94271" y1="14857" x2="94271" y2="14857"/>
                        <a14:foregroundMark x1="94792" y1="13714" x2="94792" y2="13714"/>
                        <a14:foregroundMark x1="86979" y1="8571" x2="86979" y2="8571"/>
                        <a14:foregroundMark x1="94271" y1="6286" x2="94271" y2="6286"/>
                        <a14:foregroundMark x1="15104" y1="61143" x2="15104" y2="61143"/>
                        <a14:foregroundMark x1="13021" y1="69143" x2="14063" y2="68000"/>
                        <a14:foregroundMark x1="18229" y1="73714" x2="18750" y2="72571"/>
                        <a14:foregroundMark x1="32813" y1="70857" x2="32813" y2="70857"/>
                        <a14:foregroundMark x1="30208" y1="62286" x2="30208" y2="62286"/>
                        <a14:foregroundMark x1="21354" y1="61143" x2="21354" y2="61143"/>
                        <a14:foregroundMark x1="18750" y1="55429" x2="18750" y2="55429"/>
                        <a14:foregroundMark x1="23438" y1="77143" x2="23438" y2="77143"/>
                        <a14:foregroundMark x1="21875" y1="82857" x2="21875" y2="828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91821" y="4759891"/>
            <a:ext cx="2301926" cy="20981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6490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Jeden za osmnáct, druhý bez dvou za dvacet.</a:t>
            </a:r>
            <a:endParaRPr lang="cs-CZ" sz="4400" b="1" dirty="0">
              <a:latin typeface="Comic Sans MS" pitchFamily="66" charset="0"/>
            </a:endParaRPr>
          </a:p>
        </p:txBody>
      </p:sp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je bystrý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dirty="0">
                  <a:latin typeface="Comic Sans MS" pitchFamily="66" charset="0"/>
                </a:rPr>
                <a:t>j</a:t>
              </a:r>
              <a:r>
                <a:rPr lang="cs-CZ" sz="2400" kern="1200" dirty="0" smtClean="0">
                  <a:latin typeface="Comic Sans MS" pitchFamily="66" charset="0"/>
                </a:rPr>
                <a:t>sou kamarádi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dirty="0" smtClean="0">
                  <a:latin typeface="Comic Sans MS" pitchFamily="66" charset="0"/>
                </a:rPr>
                <a:t>jsou stejní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2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dirty="0" smtClean="0">
                  <a:latin typeface="Comic Sans MS" pitchFamily="66" charset="0"/>
                </a:rPr>
                <a:t>je š</a:t>
              </a:r>
              <a:r>
                <a:rPr lang="cs-CZ" sz="2400" kern="1200" dirty="0" smtClean="0">
                  <a:latin typeface="Comic Sans MS" pitchFamily="66" charset="0"/>
                </a:rPr>
                <a:t>ikovný počtář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049877" y="1566839"/>
            <a:ext cx="1116123" cy="1080120"/>
            <a:chOff x="4035573" y="4859406"/>
            <a:chExt cx="1116123" cy="1080120"/>
          </a:xfrm>
        </p:grpSpPr>
        <p:sp>
          <p:nvSpPr>
            <p:cNvPr id="19" name="Sedmiúhelník 18"/>
            <p:cNvSpPr/>
            <p:nvPr/>
          </p:nvSpPr>
          <p:spPr>
            <a:xfrm>
              <a:off x="4035573" y="4859406"/>
              <a:ext cx="1116123" cy="1080120"/>
            </a:xfrm>
            <a:prstGeom prst="heptagon">
              <a:avLst/>
            </a:prstGeom>
            <a:solidFill>
              <a:srgbClr val="FFFF47"/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cross"/>
            </a:sp3d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Šipka doprava 25"/>
            <p:cNvSpPr/>
            <p:nvPr/>
          </p:nvSpPr>
          <p:spPr>
            <a:xfrm>
              <a:off x="4315924" y="5095117"/>
              <a:ext cx="576064" cy="608697"/>
            </a:xfrm>
            <a:prstGeom prst="rightArrow">
              <a:avLst/>
            </a:prstGeom>
            <a:solidFill>
              <a:srgbClr val="C00000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17231" y1="48923" x2="3077" y2="62154"/>
                        <a14:foregroundMark x1="14769" y1="48923" x2="308" y2="54462"/>
                        <a14:foregroundMark x1="82462" y1="57846" x2="99385" y2="80308"/>
                        <a14:foregroundMark x1="82462" y1="56615" x2="99385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5677" y="4548304"/>
            <a:ext cx="1889101" cy="1982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68664" y1="16176" x2="68664" y2="16176"/>
                        <a14:foregroundMark x1="74194" y1="11029" x2="74194" y2="11029"/>
                        <a14:foregroundMark x1="74194" y1="11029" x2="74194" y2="11029"/>
                        <a14:foregroundMark x1="75115" y1="8088" x2="75115" y2="8088"/>
                        <a14:foregroundMark x1="47926" y1="71324" x2="47926" y2="71324"/>
                        <a14:foregroundMark x1="47005" y1="77206" x2="47005" y2="77206"/>
                        <a14:foregroundMark x1="47926" y1="82353" x2="47926" y2="82353"/>
                        <a14:foregroundMark x1="79263" y1="71324" x2="79263" y2="71324"/>
                        <a14:foregroundMark x1="83410" y1="61765" x2="83410" y2="61765"/>
                        <a14:foregroundMark x1="82488" y1="65441" x2="82488" y2="65441"/>
                        <a14:foregroundMark x1="12442" y1="91176" x2="12442" y2="91176"/>
                        <a14:foregroundMark x1="14286" y1="87500" x2="14286" y2="87500"/>
                        <a14:foregroundMark x1="16129" y1="79412" x2="16129" y2="79412"/>
                        <a14:foregroundMark x1="92166" y1="47059" x2="92166" y2="47059"/>
                        <a14:foregroundMark x1="93088" y1="43382" x2="93088" y2="43382"/>
                        <a14:foregroundMark x1="94009" y1="40441" x2="94009" y2="40441"/>
                        <a14:foregroundMark x1="96313" y1="42647" x2="96313" y2="42647"/>
                        <a14:foregroundMark x1="90783" y1="47794" x2="90783" y2="47794"/>
                        <a14:foregroundMark x1="87558" y1="40441" x2="87558" y2="40441"/>
                        <a14:foregroundMark x1="87097" y1="38235" x2="87097" y2="38235"/>
                        <a14:foregroundMark x1="84793" y1="36029" x2="84793" y2="36029"/>
                        <a14:foregroundMark x1="81567" y1="33824" x2="81567" y2="33824"/>
                        <a14:foregroundMark x1="27650" y1="11029" x2="27650" y2="11029"/>
                        <a14:foregroundMark x1="23963" y1="11765" x2="22581" y2="13971"/>
                        <a14:foregroundMark x1="19816" y1="15441" x2="19816" y2="15441"/>
                        <a14:foregroundMark x1="15207" y1="21324" x2="15207" y2="21324"/>
                        <a14:foregroundMark x1="39631" y1="10294" x2="39631" y2="10294"/>
                        <a14:foregroundMark x1="37327" y1="8088" x2="37327" y2="8088"/>
                        <a14:foregroundMark x1="14747" y1="47794" x2="14747" y2="47794"/>
                        <a14:foregroundMark x1="11521" y1="45588" x2="11521" y2="45588"/>
                        <a14:foregroundMark x1="85253" y1="69853" x2="85253" y2="69853"/>
                        <a14:foregroundMark x1="21659" y1="77941" x2="21659" y2="779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85677" y="4077072"/>
            <a:ext cx="2164353" cy="24541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3611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Má zuby jako noty na buben.</a:t>
            </a:r>
            <a:endParaRPr lang="cs-CZ" sz="4400" b="1" dirty="0">
              <a:latin typeface="Comic Sans MS" pitchFamily="66" charset="0"/>
            </a:endParaRPr>
          </a:p>
        </p:txBody>
      </p:sp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řídké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zkažené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rovné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3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drobné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049877" y="1566839"/>
            <a:ext cx="1116123" cy="1080120"/>
            <a:chOff x="4035573" y="4859406"/>
            <a:chExt cx="1116123" cy="1080120"/>
          </a:xfrm>
        </p:grpSpPr>
        <p:sp>
          <p:nvSpPr>
            <p:cNvPr id="19" name="Sedmiúhelník 18"/>
            <p:cNvSpPr/>
            <p:nvPr/>
          </p:nvSpPr>
          <p:spPr>
            <a:xfrm>
              <a:off x="4035573" y="4859406"/>
              <a:ext cx="1116123" cy="1080120"/>
            </a:xfrm>
            <a:prstGeom prst="heptagon">
              <a:avLst/>
            </a:prstGeom>
            <a:solidFill>
              <a:srgbClr val="FFFF47"/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cross"/>
            </a:sp3d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Šipka doprava 25"/>
            <p:cNvSpPr/>
            <p:nvPr/>
          </p:nvSpPr>
          <p:spPr>
            <a:xfrm>
              <a:off x="4315924" y="5095117"/>
              <a:ext cx="576064" cy="608697"/>
            </a:xfrm>
            <a:prstGeom prst="rightArrow">
              <a:avLst/>
            </a:prstGeom>
            <a:solidFill>
              <a:srgbClr val="C00000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7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18293" y1="82412" x2="18293" y2="82412"/>
                        <a14:foregroundMark x1="12805" y1="73367" x2="12805" y2="73367"/>
                        <a14:foregroundMark x1="10976" y1="69849" x2="10976" y2="69849"/>
                        <a14:foregroundMark x1="21341" y1="85427" x2="21341" y2="85427"/>
                        <a14:foregroundMark x1="10976" y1="89950" x2="10976" y2="89950"/>
                        <a14:foregroundMark x1="5488" y1="92462" x2="5488" y2="92462"/>
                        <a14:foregroundMark x1="17073" y1="91960" x2="17073" y2="91960"/>
                        <a14:foregroundMark x1="73780" y1="84925" x2="73780" y2="84925"/>
                        <a14:foregroundMark x1="51829" y1="60302" x2="51829" y2="60302"/>
                        <a14:foregroundMark x1="54878" y1="57286" x2="54878" y2="57286"/>
                        <a14:foregroundMark x1="93293" y1="79397" x2="91463" y2="79397"/>
                        <a14:foregroundMark x1="46951" y1="58291" x2="46951" y2="582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55626" y="4355350"/>
            <a:ext cx="1891448" cy="2295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7312" l="0" r="100000">
                        <a14:foregroundMark x1="64384" y1="3226" x2="64384" y2="3226"/>
                        <a14:foregroundMark x1="34247" y1="3226" x2="34247" y2="3226"/>
                        <a14:foregroundMark x1="9589" y1="15054" x2="9589" y2="15054"/>
                        <a14:foregroundMark x1="13699" y1="18280" x2="13699" y2="18280"/>
                        <a14:foregroundMark x1="8904" y1="18817" x2="8904" y2="18817"/>
                        <a14:foregroundMark x1="84932" y1="9140" x2="84932" y2="9140"/>
                        <a14:foregroundMark x1="82192" y1="17204" x2="82192" y2="17204"/>
                        <a14:foregroundMark x1="92466" y1="15591" x2="92466" y2="15591"/>
                        <a14:foregroundMark x1="34932" y1="13441" x2="34932" y2="13441"/>
                        <a14:foregroundMark x1="30822" y1="15054" x2="30822" y2="15054"/>
                        <a14:foregroundMark x1="30822" y1="15054" x2="30822" y2="15054"/>
                        <a14:foregroundMark x1="36986" y1="15054" x2="36986" y2="15054"/>
                        <a14:foregroundMark x1="41096" y1="17742" x2="41096" y2="17742"/>
                        <a14:foregroundMark x1="30822" y1="31720" x2="30822" y2="31720"/>
                        <a14:foregroundMark x1="68493" y1="16129" x2="68493" y2="16129"/>
                        <a14:foregroundMark x1="63014" y1="13978" x2="63014" y2="13978"/>
                        <a14:foregroundMark x1="64384" y1="13441" x2="64384" y2="13441"/>
                        <a14:foregroundMark x1="71233" y1="16667" x2="71233" y2="16667"/>
                        <a14:foregroundMark x1="67808" y1="32258" x2="67808" y2="322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flipH="1">
            <a:off x="3489051" y="4345045"/>
            <a:ext cx="1942859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17231" y1="48923" x2="3077" y2="62154"/>
                        <a14:foregroundMark x1="14769" y1="48923" x2="308" y2="54462"/>
                        <a14:foregroundMark x1="82462" y1="57846" x2="99385" y2="80308"/>
                        <a14:foregroundMark x1="82462" y1="56615" x2="99385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626" y="4477734"/>
            <a:ext cx="1953344" cy="20503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92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604489" y="4551091"/>
            <a:ext cx="2099371" cy="20993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6761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100"/>
                            </p:stCondLst>
                            <p:childTnLst>
                              <p:par>
                                <p:cTn id="74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Tahal je za nos.</a:t>
            </a:r>
            <a:endParaRPr lang="cs-CZ" sz="4400" b="1" dirty="0">
              <a:latin typeface="Comic Sans MS" pitchFamily="66" charset="0"/>
            </a:endParaRPr>
          </a:p>
        </p:txBody>
      </p:sp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ubližoval jim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dirty="0" smtClean="0">
                  <a:latin typeface="Comic Sans MS" pitchFamily="66" charset="0"/>
                </a:rPr>
                <a:t>klamal je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schovával se jim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4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err="1" smtClean="0">
                  <a:latin typeface="Comic Sans MS" pitchFamily="66" charset="0"/>
                </a:rPr>
                <a:t>rozesmíval</a:t>
              </a:r>
              <a:r>
                <a:rPr lang="cs-CZ" sz="2400" kern="1200" dirty="0" smtClean="0">
                  <a:latin typeface="Comic Sans MS" pitchFamily="66" charset="0"/>
                </a:rPr>
                <a:t> je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92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07902" y="4581128"/>
            <a:ext cx="2377649" cy="2377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85106" y1="31351" x2="85106" y2="31351"/>
                        <a14:foregroundMark x1="81383" y1="28649" x2="79255" y2="27027"/>
                        <a14:foregroundMark x1="32979" y1="36757" x2="30851" y2="36216"/>
                        <a14:foregroundMark x1="27660" y1="65405" x2="27660" y2="65405"/>
                        <a14:foregroundMark x1="63298" y1="51351" x2="63298" y2="51351"/>
                        <a14:foregroundMark x1="36702" y1="69189" x2="34574" y2="691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flipH="1">
            <a:off x="3707902" y="4725144"/>
            <a:ext cx="1898705" cy="18684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17231" y1="48923" x2="3077" y2="62154"/>
                        <a14:foregroundMark x1="14769" y1="48923" x2="308" y2="54462"/>
                        <a14:foregroundMark x1="82462" y1="57846" x2="99385" y2="80308"/>
                        <a14:foregroundMark x1="82462" y1="56615" x2="99385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9084" y="4610639"/>
            <a:ext cx="1889101" cy="1982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>
                        <a14:foregroundMark x1="40704" y1="26829" x2="42714" y2="24878"/>
                        <a14:foregroundMark x1="26131" y1="31707" x2="26131" y2="31707"/>
                        <a14:foregroundMark x1="78894" y1="32195" x2="78894" y2="32195"/>
                        <a14:foregroundMark x1="64322" y1="23902" x2="64322" y2="22439"/>
                        <a14:foregroundMark x1="54774" y1="60976" x2="54774" y2="60976"/>
                        <a14:foregroundMark x1="60302" y1="61463" x2="60302" y2="61463"/>
                        <a14:foregroundMark x1="59296" y1="69268" x2="55276" y2="67805"/>
                        <a14:foregroundMark x1="44724" y1="67317" x2="44724" y2="64878"/>
                        <a14:foregroundMark x1="41206" y1="61951" x2="41206" y2="57561"/>
                        <a14:foregroundMark x1="38693" y1="54634" x2="37186" y2="53171"/>
                        <a14:foregroundMark x1="58291" y1="63902" x2="58291" y2="63902"/>
                        <a14:foregroundMark x1="71859" y1="62439" x2="71859" y2="62439"/>
                        <a14:foregroundMark x1="77889" y1="55610" x2="77889" y2="55610"/>
                        <a14:foregroundMark x1="79899" y1="52195" x2="79899" y2="5219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72554" y="4581128"/>
            <a:ext cx="2062803" cy="2124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8" name="Skupina 27"/>
          <p:cNvGrpSpPr/>
          <p:nvPr/>
        </p:nvGrpSpPr>
        <p:grpSpPr>
          <a:xfrm>
            <a:off x="4049877" y="1566839"/>
            <a:ext cx="1116123" cy="1080120"/>
            <a:chOff x="4035573" y="4859406"/>
            <a:chExt cx="1116123" cy="1080120"/>
          </a:xfrm>
        </p:grpSpPr>
        <p:sp>
          <p:nvSpPr>
            <p:cNvPr id="29" name="Sedmiúhelník 28"/>
            <p:cNvSpPr/>
            <p:nvPr/>
          </p:nvSpPr>
          <p:spPr>
            <a:xfrm>
              <a:off x="4035573" y="4859406"/>
              <a:ext cx="1116123" cy="1080120"/>
            </a:xfrm>
            <a:prstGeom prst="heptagon">
              <a:avLst/>
            </a:prstGeom>
            <a:solidFill>
              <a:srgbClr val="FFFF47"/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cross"/>
            </a:sp3d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Šipka doprava 29"/>
            <p:cNvSpPr/>
            <p:nvPr/>
          </p:nvSpPr>
          <p:spPr>
            <a:xfrm>
              <a:off x="4315924" y="5095117"/>
              <a:ext cx="576064" cy="608697"/>
            </a:xfrm>
            <a:prstGeom prst="rightArrow">
              <a:avLst/>
            </a:prstGeom>
            <a:solidFill>
              <a:srgbClr val="C00000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076466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100"/>
                            </p:stCondLst>
                            <p:childTnLst>
                              <p:par>
                                <p:cTn id="22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3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000"/>
                            </p:stCondLst>
                            <p:childTnLst>
                              <p:par>
                                <p:cTn id="61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Opatrovat něco jako </a:t>
            </a:r>
          </a:p>
          <a:p>
            <a:pPr algn="ctr"/>
            <a:r>
              <a:rPr lang="cs-CZ" sz="4400" b="1" dirty="0" smtClean="0">
                <a:latin typeface="Comic Sans MS" pitchFamily="66" charset="0"/>
              </a:rPr>
              <a:t>oko v hlavě.</a:t>
            </a:r>
            <a:endParaRPr lang="cs-CZ" sz="4400" b="1" dirty="0">
              <a:latin typeface="Comic Sans MS" pitchFamily="66" charset="0"/>
            </a:endParaRPr>
          </a:p>
        </p:txBody>
      </p:sp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8901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pečlivě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obětavě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stále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5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nahodile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92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680016" y="4440738"/>
            <a:ext cx="2448272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9000" l="0" r="100000">
                        <a14:foregroundMark x1="82759" y1="44500" x2="82759" y2="44500"/>
                        <a14:foregroundMark x1="83744" y1="36000" x2="83744" y2="36000"/>
                        <a14:foregroundMark x1="24631" y1="34000" x2="24631" y2="34000"/>
                        <a14:foregroundMark x1="42857" y1="63000" x2="42857" y2="63000"/>
                        <a14:foregroundMark x1="48276" y1="63000" x2="48276" y2="63000"/>
                        <a14:foregroundMark x1="69951" y1="66500" x2="69951" y2="66500"/>
                        <a14:foregroundMark x1="43842" y1="76000" x2="43842" y2="7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2666" y="4193653"/>
            <a:ext cx="2275478" cy="2241850"/>
          </a:xfrm>
          <a:prstGeom prst="rect">
            <a:avLst/>
          </a:prstGeom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17231" y1="48923" x2="3077" y2="62154"/>
                        <a14:foregroundMark x1="14769" y1="48923" x2="308" y2="54462"/>
                        <a14:foregroundMark x1="82462" y1="57846" x2="99385" y2="80308"/>
                        <a14:foregroundMark x1="82462" y1="56615" x2="99385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2666" y="4249810"/>
            <a:ext cx="2082290" cy="21856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>
                        <a14:foregroundMark x1="55882" y1="78673" x2="55882" y2="78673"/>
                        <a14:foregroundMark x1="50490" y1="78199" x2="50490" y2="78199"/>
                        <a14:foregroundMark x1="73529" y1="55924" x2="73529" y2="55924"/>
                        <a14:foregroundMark x1="45098" y1="76777" x2="45098" y2="767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48228" y="4249810"/>
            <a:ext cx="2164353" cy="2238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8" name="Skupina 27"/>
          <p:cNvGrpSpPr/>
          <p:nvPr/>
        </p:nvGrpSpPr>
        <p:grpSpPr>
          <a:xfrm>
            <a:off x="4049877" y="1566839"/>
            <a:ext cx="1116123" cy="1080120"/>
            <a:chOff x="4035573" y="4859406"/>
            <a:chExt cx="1116123" cy="1080120"/>
          </a:xfrm>
        </p:grpSpPr>
        <p:sp>
          <p:nvSpPr>
            <p:cNvPr id="29" name="Sedmiúhelník 28"/>
            <p:cNvSpPr/>
            <p:nvPr/>
          </p:nvSpPr>
          <p:spPr>
            <a:xfrm>
              <a:off x="4035573" y="4859406"/>
              <a:ext cx="1116123" cy="1080120"/>
            </a:xfrm>
            <a:prstGeom prst="heptagon">
              <a:avLst/>
            </a:prstGeom>
            <a:solidFill>
              <a:srgbClr val="FFFF47"/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cross"/>
            </a:sp3d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Šipka doprava 29"/>
            <p:cNvSpPr/>
            <p:nvPr/>
          </p:nvSpPr>
          <p:spPr>
            <a:xfrm>
              <a:off x="4315924" y="5095117"/>
              <a:ext cx="576064" cy="608697"/>
            </a:xfrm>
            <a:prstGeom prst="rightArrow">
              <a:avLst/>
            </a:prstGeom>
            <a:solidFill>
              <a:srgbClr val="C00000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789805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"/>
                            </p:stCondLst>
                            <p:childTnLst>
                              <p:par>
                                <p:cTn id="46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Naparuje se jako páv.</a:t>
            </a:r>
            <a:endParaRPr lang="cs-CZ" sz="4400" b="1" dirty="0">
              <a:latin typeface="Comic Sans MS" pitchFamily="66" charset="0"/>
            </a:endParaRPr>
          </a:p>
        </p:txBody>
      </p:sp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hlučný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pomalý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pyšný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6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krásný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92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07904" y="4581128"/>
            <a:ext cx="2099371" cy="20993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17231" y1="48923" x2="3077" y2="62154"/>
                        <a14:foregroundMark x1="14769" y1="48923" x2="308" y2="54462"/>
                        <a14:foregroundMark x1="82462" y1="57846" x2="99385" y2="80308"/>
                        <a14:foregroundMark x1="82462" y1="56615" x2="99385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7992" y="4659529"/>
            <a:ext cx="1889101" cy="1982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92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66948" y="4679420"/>
            <a:ext cx="2099371" cy="20993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47317" y1="29688" x2="47317" y2="29688"/>
                        <a14:foregroundMark x1="47317" y1="29688" x2="47317" y2="29688"/>
                        <a14:foregroundMark x1="58537" y1="26563" x2="58537" y2="26563"/>
                        <a14:foregroundMark x1="58537" y1="26563" x2="58537" y2="26563"/>
                        <a14:foregroundMark x1="46829" y1="3125" x2="46829" y2="3125"/>
                        <a14:foregroundMark x1="46829" y1="3646" x2="46829" y2="3646"/>
                        <a14:foregroundMark x1="29756" y1="2604" x2="29756" y2="2604"/>
                        <a14:foregroundMark x1="30732" y1="1563" x2="30732" y2="1563"/>
                        <a14:foregroundMark x1="32683" y1="31250" x2="32683" y2="31250"/>
                        <a14:foregroundMark x1="32683" y1="31250" x2="32683" y2="31250"/>
                        <a14:foregroundMark x1="22439" y1="27604" x2="22439" y2="26563"/>
                        <a14:foregroundMark x1="22439" y1="26563" x2="22439" y2="26563"/>
                        <a14:foregroundMark x1="45366" y1="55208" x2="45366" y2="55208"/>
                        <a14:foregroundMark x1="45366" y1="55208" x2="45366" y2="55208"/>
                        <a14:foregroundMark x1="38537" y1="67188" x2="38537" y2="67188"/>
                        <a14:foregroundMark x1="39512" y1="66667" x2="39512" y2="66667"/>
                        <a14:foregroundMark x1="83415" y1="66146" x2="83415" y2="66146"/>
                        <a14:foregroundMark x1="78537" y1="64063" x2="78537" y2="64063"/>
                        <a14:foregroundMark x1="78537" y1="64063" x2="78537" y2="64063"/>
                        <a14:foregroundMark x1="78537" y1="74479" x2="79024" y2="72917"/>
                        <a14:foregroundMark x1="80976" y1="43750" x2="84390" y2="43750"/>
                        <a14:foregroundMark x1="84390" y1="46875" x2="84390" y2="46875"/>
                        <a14:foregroundMark x1="77073" y1="52604" x2="77073" y2="52604"/>
                        <a14:foregroundMark x1="77073" y1="52604" x2="77073" y2="52604"/>
                        <a14:foregroundMark x1="92683" y1="57292" x2="92683" y2="57292"/>
                        <a14:foregroundMark x1="92683" y1="64063" x2="94634" y2="64583"/>
                        <a14:foregroundMark x1="78049" y1="84896" x2="78049" y2="84896"/>
                        <a14:foregroundMark x1="38049" y1="56771" x2="38049" y2="567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39339" y="4581128"/>
            <a:ext cx="2554587" cy="2392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8" name="Skupina 27"/>
          <p:cNvGrpSpPr/>
          <p:nvPr/>
        </p:nvGrpSpPr>
        <p:grpSpPr>
          <a:xfrm>
            <a:off x="4049877" y="1566839"/>
            <a:ext cx="1116123" cy="1080120"/>
            <a:chOff x="4035573" y="4859406"/>
            <a:chExt cx="1116123" cy="1080120"/>
          </a:xfrm>
        </p:grpSpPr>
        <p:sp>
          <p:nvSpPr>
            <p:cNvPr id="29" name="Sedmiúhelník 28"/>
            <p:cNvSpPr/>
            <p:nvPr/>
          </p:nvSpPr>
          <p:spPr>
            <a:xfrm>
              <a:off x="4035573" y="4859406"/>
              <a:ext cx="1116123" cy="1080120"/>
            </a:xfrm>
            <a:prstGeom prst="heptagon">
              <a:avLst/>
            </a:prstGeom>
            <a:solidFill>
              <a:srgbClr val="FFFF47"/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cross"/>
            </a:sp3d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Šipka doprava 29"/>
            <p:cNvSpPr/>
            <p:nvPr/>
          </p:nvSpPr>
          <p:spPr>
            <a:xfrm>
              <a:off x="4315924" y="5095117"/>
              <a:ext cx="576064" cy="608697"/>
            </a:xfrm>
            <a:prstGeom prst="rightArrow">
              <a:avLst/>
            </a:prstGeom>
            <a:solidFill>
              <a:srgbClr val="C00000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092219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Má srdce ze zlata.</a:t>
            </a:r>
            <a:endParaRPr lang="cs-CZ" sz="4400" b="1" dirty="0">
              <a:latin typeface="Comic Sans MS" pitchFamily="66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parádivý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bohatý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hamižný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7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hodný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049877" y="1566839"/>
            <a:ext cx="1116123" cy="1080120"/>
            <a:chOff x="4035573" y="4859406"/>
            <a:chExt cx="1116123" cy="1080120"/>
          </a:xfrm>
        </p:grpSpPr>
        <p:sp>
          <p:nvSpPr>
            <p:cNvPr id="19" name="Sedmiúhelník 18"/>
            <p:cNvSpPr/>
            <p:nvPr/>
          </p:nvSpPr>
          <p:spPr>
            <a:xfrm>
              <a:off x="4035573" y="4859406"/>
              <a:ext cx="1116123" cy="1080120"/>
            </a:xfrm>
            <a:prstGeom prst="heptagon">
              <a:avLst/>
            </a:prstGeom>
            <a:solidFill>
              <a:srgbClr val="FFFF47"/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cross"/>
            </a:sp3d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Šipka doprava 25"/>
            <p:cNvSpPr/>
            <p:nvPr/>
          </p:nvSpPr>
          <p:spPr>
            <a:xfrm>
              <a:off x="4315924" y="5095117"/>
              <a:ext cx="576064" cy="608697"/>
            </a:xfrm>
            <a:prstGeom prst="rightArrow">
              <a:avLst/>
            </a:prstGeom>
            <a:solidFill>
              <a:srgbClr val="C00000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17231" y1="48923" x2="3077" y2="62154"/>
                        <a14:foregroundMark x1="14769" y1="48923" x2="308" y2="54462"/>
                        <a14:foregroundMark x1="82462" y1="57846" x2="99385" y2="80308"/>
                        <a14:foregroundMark x1="82462" y1="56615" x2="99385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9084" y="4725144"/>
            <a:ext cx="1889101" cy="1982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92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856606" y="4758629"/>
            <a:ext cx="2099371" cy="20993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85106" y1="31351" x2="85106" y2="31351"/>
                        <a14:foregroundMark x1="81383" y1="28649" x2="79255" y2="27027"/>
                        <a14:foregroundMark x1="32979" y1="36757" x2="30851" y2="36216"/>
                        <a14:foregroundMark x1="27660" y1="65405" x2="27660" y2="65405"/>
                        <a14:foregroundMark x1="63298" y1="51351" x2="63298" y2="51351"/>
                        <a14:foregroundMark x1="36702" y1="69189" x2="34574" y2="691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flipH="1">
            <a:off x="3668907" y="4758629"/>
            <a:ext cx="1898705" cy="18684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>
                        <a14:foregroundMark x1="59259" y1="58333" x2="59259" y2="58333"/>
                        <a14:foregroundMark x1="53439" y1="56863" x2="53439" y2="56863"/>
                        <a14:foregroundMark x1="44444" y1="56863" x2="42857" y2="56863"/>
                        <a14:foregroundMark x1="36508" y1="56373" x2="36508" y2="56373"/>
                        <a14:foregroundMark x1="29630" y1="54412" x2="29630" y2="54412"/>
                        <a14:foregroundMark x1="24868" y1="51961" x2="24868" y2="51961"/>
                        <a14:foregroundMark x1="69841" y1="54412" x2="69841" y2="54412"/>
                        <a14:foregroundMark x1="69841" y1="54412" x2="69841" y2="54412"/>
                        <a14:foregroundMark x1="78307" y1="52451" x2="78307" y2="52451"/>
                        <a14:foregroundMark x1="47619" y1="84804" x2="47619" y2="84804"/>
                        <a14:foregroundMark x1="47090" y1="86765" x2="47090" y2="86765"/>
                        <a14:foregroundMark x1="54497" y1="84804" x2="54497" y2="84804"/>
                        <a14:foregroundMark x1="41799" y1="85784" x2="41799" y2="85784"/>
                        <a14:foregroundMark x1="59259" y1="10294" x2="59259" y2="10294"/>
                        <a14:foregroundMark x1="41799" y1="11765" x2="41799" y2="11765"/>
                        <a14:foregroundMark x1="58201" y1="2941" x2="58201" y2="2941"/>
                        <a14:foregroundMark x1="38624" y1="1471" x2="38624" y2="1471"/>
                        <a14:foregroundMark x1="63492" y1="54902" x2="63492" y2="549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8155" y="4386723"/>
            <a:ext cx="2150645" cy="2321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561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Mluvil, jako když másla ukrajuje.</a:t>
            </a:r>
            <a:endParaRPr lang="cs-CZ" sz="4400" b="1" dirty="0">
              <a:latin typeface="Comic Sans MS" pitchFamily="66" charset="0"/>
            </a:endParaRPr>
          </a:p>
        </p:txBody>
      </p:sp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lichotivě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důrazně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potichu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8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legračně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17010" y1="10795" x2="17010" y2="10795"/>
                        <a14:foregroundMark x1="21134" y1="28409" x2="21134" y2="28409"/>
                        <a14:foregroundMark x1="11856" y1="33523" x2="11856" y2="33523"/>
                        <a14:foregroundMark x1="17010" y1="43182" x2="17010" y2="43182"/>
                        <a14:foregroundMark x1="15979" y1="49432" x2="15979" y2="49432"/>
                        <a14:foregroundMark x1="44845" y1="21023" x2="44845" y2="21023"/>
                        <a14:foregroundMark x1="45876" y1="24432" x2="45876" y2="24432"/>
                        <a14:foregroundMark x1="47423" y1="28409" x2="47423" y2="28409"/>
                        <a14:foregroundMark x1="44845" y1="31818" x2="44845" y2="31818"/>
                        <a14:foregroundMark x1="42268" y1="30114" x2="42268" y2="30114"/>
                        <a14:foregroundMark x1="38660" y1="27841" x2="38660" y2="27841"/>
                        <a14:foregroundMark x1="18041" y1="9091" x2="18041" y2="9091"/>
                        <a14:foregroundMark x1="21134" y1="16477" x2="21134" y2="16477"/>
                        <a14:foregroundMark x1="22680" y1="31818" x2="22680" y2="31818"/>
                        <a14:foregroundMark x1="16495" y1="30114" x2="16495" y2="30114"/>
                        <a14:foregroundMark x1="11856" y1="19886" x2="11856" y2="19886"/>
                        <a14:foregroundMark x1="3093" y1="32955" x2="3093" y2="329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6713" y="3860600"/>
            <a:ext cx="3127888" cy="2837672"/>
          </a:xfrm>
          <a:prstGeom prst="rect">
            <a:avLst/>
          </a:prstGeom>
        </p:spPr>
      </p:pic>
      <p:grpSp>
        <p:nvGrpSpPr>
          <p:cNvPr id="19" name="Skupina 18"/>
          <p:cNvGrpSpPr/>
          <p:nvPr/>
        </p:nvGrpSpPr>
        <p:grpSpPr>
          <a:xfrm>
            <a:off x="4049877" y="1566839"/>
            <a:ext cx="1116123" cy="1080120"/>
            <a:chOff x="4035573" y="4859406"/>
            <a:chExt cx="1116123" cy="1080120"/>
          </a:xfrm>
        </p:grpSpPr>
        <p:sp>
          <p:nvSpPr>
            <p:cNvPr id="26" name="Sedmiúhelník 25"/>
            <p:cNvSpPr/>
            <p:nvPr/>
          </p:nvSpPr>
          <p:spPr>
            <a:xfrm>
              <a:off x="4035573" y="4859406"/>
              <a:ext cx="1116123" cy="1080120"/>
            </a:xfrm>
            <a:prstGeom prst="heptagon">
              <a:avLst/>
            </a:prstGeom>
            <a:solidFill>
              <a:srgbClr val="FFFF47"/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cross"/>
            </a:sp3d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Šipka doprava 26"/>
            <p:cNvSpPr/>
            <p:nvPr/>
          </p:nvSpPr>
          <p:spPr>
            <a:xfrm>
              <a:off x="4315924" y="5095117"/>
              <a:ext cx="576064" cy="608697"/>
            </a:xfrm>
            <a:prstGeom prst="rightArrow">
              <a:avLst/>
            </a:prstGeom>
            <a:solidFill>
              <a:srgbClr val="C00000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85106" y1="31351" x2="85106" y2="31351"/>
                        <a14:foregroundMark x1="81383" y1="28649" x2="79255" y2="27027"/>
                        <a14:foregroundMark x1="32979" y1="36757" x2="30851" y2="36216"/>
                        <a14:foregroundMark x1="27660" y1="65405" x2="27660" y2="65405"/>
                        <a14:foregroundMark x1="63298" y1="51351" x2="63298" y2="51351"/>
                        <a14:foregroundMark x1="36702" y1="69189" x2="34574" y2="691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flipH="1">
            <a:off x="3559468" y="4701117"/>
            <a:ext cx="1898705" cy="18684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17231" y1="48923" x2="3077" y2="62154"/>
                        <a14:foregroundMark x1="14769" y1="48923" x2="308" y2="54462"/>
                        <a14:foregroundMark x1="82462" y1="57846" x2="99385" y2="80308"/>
                        <a14:foregroundMark x1="82462" y1="56615" x2="99385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3184" y="4643864"/>
            <a:ext cx="1889101" cy="1982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97312" l="0" r="100000">
                        <a14:foregroundMark x1="64384" y1="3226" x2="64384" y2="3226"/>
                        <a14:foregroundMark x1="34247" y1="3226" x2="34247" y2="3226"/>
                        <a14:foregroundMark x1="9589" y1="15054" x2="9589" y2="15054"/>
                        <a14:foregroundMark x1="13699" y1="18280" x2="13699" y2="18280"/>
                        <a14:foregroundMark x1="8904" y1="18817" x2="8904" y2="18817"/>
                        <a14:foregroundMark x1="84932" y1="9140" x2="84932" y2="9140"/>
                        <a14:foregroundMark x1="82192" y1="17204" x2="82192" y2="17204"/>
                        <a14:foregroundMark x1="92466" y1="15591" x2="92466" y2="15591"/>
                        <a14:foregroundMark x1="34932" y1="13441" x2="34932" y2="13441"/>
                        <a14:foregroundMark x1="30822" y1="15054" x2="30822" y2="15054"/>
                        <a14:foregroundMark x1="30822" y1="15054" x2="30822" y2="15054"/>
                        <a14:foregroundMark x1="36986" y1="15054" x2="36986" y2="15054"/>
                        <a14:foregroundMark x1="41096" y1="17742" x2="41096" y2="17742"/>
                        <a14:foregroundMark x1="30822" y1="31720" x2="30822" y2="31720"/>
                        <a14:foregroundMark x1="68493" y1="16129" x2="68493" y2="16129"/>
                        <a14:foregroundMark x1="63014" y1="13978" x2="63014" y2="13978"/>
                        <a14:foregroundMark x1="64384" y1="13441" x2="64384" y2="13441"/>
                        <a14:foregroundMark x1="71233" y1="16667" x2="71233" y2="16667"/>
                        <a14:foregroundMark x1="67808" y1="32258" x2="67808" y2="322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flipH="1">
            <a:off x="3583551" y="4605236"/>
            <a:ext cx="1942859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8609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3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Mohl by šacovat </a:t>
            </a:r>
            <a:r>
              <a:rPr lang="cs-CZ" sz="4400" b="1" dirty="0" err="1" smtClean="0">
                <a:latin typeface="Comic Sans MS" pitchFamily="66" charset="0"/>
              </a:rPr>
              <a:t>eroplány</a:t>
            </a:r>
            <a:r>
              <a:rPr lang="cs-CZ" sz="4400" b="1" dirty="0" smtClean="0">
                <a:latin typeface="Comic Sans MS" pitchFamily="66" charset="0"/>
              </a:rPr>
              <a:t>.</a:t>
            </a:r>
            <a:endParaRPr lang="cs-CZ" sz="4400" b="1" dirty="0">
              <a:latin typeface="Comic Sans MS" pitchFamily="66" charset="0"/>
            </a:endParaRPr>
          </a:p>
        </p:txBody>
      </p:sp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šikovný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bystrý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štíhlý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9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vysoký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049877" y="1566839"/>
            <a:ext cx="1116123" cy="1080120"/>
            <a:chOff x="4035573" y="4859406"/>
            <a:chExt cx="1116123" cy="1080120"/>
          </a:xfrm>
        </p:grpSpPr>
        <p:sp>
          <p:nvSpPr>
            <p:cNvPr id="19" name="Sedmiúhelník 18"/>
            <p:cNvSpPr/>
            <p:nvPr/>
          </p:nvSpPr>
          <p:spPr>
            <a:xfrm>
              <a:off x="4035573" y="4859406"/>
              <a:ext cx="1116123" cy="1080120"/>
            </a:xfrm>
            <a:prstGeom prst="heptagon">
              <a:avLst/>
            </a:prstGeom>
            <a:solidFill>
              <a:srgbClr val="FFFF47"/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cross"/>
            </a:sp3d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Šipka doprava 25"/>
            <p:cNvSpPr/>
            <p:nvPr/>
          </p:nvSpPr>
          <p:spPr>
            <a:xfrm>
              <a:off x="4315924" y="5095117"/>
              <a:ext cx="576064" cy="608697"/>
            </a:xfrm>
            <a:prstGeom prst="rightArrow">
              <a:avLst/>
            </a:prstGeom>
            <a:solidFill>
              <a:srgbClr val="C00000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17231" y1="48923" x2="3077" y2="62154"/>
                        <a14:foregroundMark x1="14769" y1="48923" x2="308" y2="54462"/>
                        <a14:foregroundMark x1="82462" y1="57846" x2="99385" y2="80308"/>
                        <a14:foregroundMark x1="82462" y1="56615" x2="99385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725144"/>
            <a:ext cx="1953344" cy="20503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17231" y1="48923" x2="3077" y2="62154"/>
                        <a14:foregroundMark x1="14769" y1="48923" x2="308" y2="54462"/>
                        <a14:foregroundMark x1="82462" y1="57846" x2="99385" y2="80308"/>
                        <a14:foregroundMark x1="82462" y1="56615" x2="99385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9084" y="4717148"/>
            <a:ext cx="1889101" cy="1982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92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680776" y="4725144"/>
            <a:ext cx="2099371" cy="20993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98" b="100000" l="0" r="100000">
                        <a14:foregroundMark x1="48619" y1="57711" x2="48619" y2="577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58252" y="4609156"/>
            <a:ext cx="2099371" cy="23313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9025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6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3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Často převléká kabát.</a:t>
            </a:r>
            <a:endParaRPr lang="cs-CZ" sz="4400" b="1" dirty="0">
              <a:latin typeface="Comic Sans MS" pitchFamily="66" charset="0"/>
            </a:endParaRPr>
          </a:p>
        </p:txBody>
      </p:sp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mění názory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nafintěný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je čistotný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10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marnivý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17231" y1="48923" x2="3077" y2="62154"/>
                        <a14:foregroundMark x1="14769" y1="48923" x2="308" y2="54462"/>
                        <a14:foregroundMark x1="82462" y1="57846" x2="99385" y2="80308"/>
                        <a14:foregroundMark x1="82462" y1="56615" x2="99385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782923"/>
            <a:ext cx="1889101" cy="1982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92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676169" y="4522010"/>
            <a:ext cx="2335990" cy="2335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85106" y1="31351" x2="85106" y2="31351"/>
                        <a14:foregroundMark x1="81383" y1="28649" x2="79255" y2="27027"/>
                        <a14:foregroundMark x1="32979" y1="36757" x2="30851" y2="36216"/>
                        <a14:foregroundMark x1="27660" y1="65405" x2="27660" y2="65405"/>
                        <a14:foregroundMark x1="63298" y1="51351" x2="63298" y2="51351"/>
                        <a14:foregroundMark x1="36702" y1="69189" x2="34574" y2="691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flipH="1">
            <a:off x="3644282" y="4755802"/>
            <a:ext cx="1898705" cy="18684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>
                        <a14:foregroundMark x1="30526" y1="3571" x2="30526" y2="3571"/>
                        <a14:foregroundMark x1="73684" y1="8673" x2="73684" y2="8673"/>
                        <a14:foregroundMark x1="86316" y1="12245" x2="86316" y2="12245"/>
                        <a14:foregroundMark x1="90000" y1="11735" x2="90000" y2="11735"/>
                        <a14:foregroundMark x1="96316" y1="7143" x2="96316" y2="7143"/>
                        <a14:foregroundMark x1="7368" y1="4592" x2="7368" y2="4592"/>
                        <a14:foregroundMark x1="13158" y1="9184" x2="14211" y2="9694"/>
                        <a14:foregroundMark x1="16842" y1="10714" x2="16842" y2="10714"/>
                        <a14:foregroundMark x1="35789" y1="17857" x2="35789" y2="17857"/>
                        <a14:foregroundMark x1="38421" y1="25510" x2="38421" y2="25510"/>
                        <a14:foregroundMark x1="38421" y1="20918" x2="38421" y2="20918"/>
                        <a14:foregroundMark x1="32105" y1="23980" x2="32105" y2="23980"/>
                        <a14:foregroundMark x1="28421" y1="30612" x2="28421" y2="30612"/>
                        <a14:foregroundMark x1="32632" y1="32653" x2="32632" y2="32653"/>
                        <a14:foregroundMark x1="38421" y1="34184" x2="38421" y2="34184"/>
                        <a14:foregroundMark x1="42105" y1="35714" x2="42105" y2="35714"/>
                        <a14:foregroundMark x1="43684" y1="39286" x2="43684" y2="39286"/>
                        <a14:foregroundMark x1="44737" y1="28061" x2="44737" y2="28061"/>
                        <a14:foregroundMark x1="30526" y1="38776" x2="30526" y2="38776"/>
                        <a14:foregroundMark x1="66316" y1="31122" x2="66316" y2="31122"/>
                        <a14:foregroundMark x1="70000" y1="30612" x2="70000" y2="30612"/>
                        <a14:foregroundMark x1="65789" y1="20918" x2="65789" y2="20918"/>
                        <a14:foregroundMark x1="71579" y1="26020" x2="71579" y2="26020"/>
                        <a14:foregroundMark x1="71053" y1="39796" x2="76316" y2="41327"/>
                        <a14:foregroundMark x1="74737" y1="32143" x2="74737" y2="32143"/>
                        <a14:foregroundMark x1="74211" y1="25000" x2="74211" y2="25000"/>
                        <a14:foregroundMark x1="70526" y1="20918" x2="70526" y2="20918"/>
                        <a14:foregroundMark x1="60526" y1="26531" x2="60526" y2="26531"/>
                        <a14:foregroundMark x1="58421" y1="37755" x2="58421" y2="37755"/>
                        <a14:foregroundMark x1="72105" y1="34694" x2="72105" y2="34694"/>
                        <a14:foregroundMark x1="56316" y1="63776" x2="56316" y2="63776"/>
                        <a14:foregroundMark x1="63158" y1="62755" x2="64737" y2="62755"/>
                        <a14:foregroundMark x1="68947" y1="58163" x2="68947" y2="58163"/>
                        <a14:foregroundMark x1="72632" y1="54592" x2="72632" y2="54592"/>
                        <a14:foregroundMark x1="63158" y1="71429" x2="63158" y2="71429"/>
                        <a14:foregroundMark x1="58421" y1="73469" x2="58421" y2="73469"/>
                        <a14:foregroundMark x1="51579" y1="75000" x2="51579" y2="75000"/>
                        <a14:foregroundMark x1="42632" y1="75000" x2="44737" y2="73469"/>
                        <a14:foregroundMark x1="48421" y1="71429" x2="48421" y2="71429"/>
                        <a14:foregroundMark x1="40000" y1="62245" x2="40000" y2="62245"/>
                        <a14:foregroundMark x1="34737" y1="60204" x2="34737" y2="60204"/>
                        <a14:foregroundMark x1="31579" y1="57143" x2="31579" y2="571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5734" y="4205119"/>
            <a:ext cx="2345035" cy="2419089"/>
          </a:xfrm>
          <a:prstGeom prst="rect">
            <a:avLst/>
          </a:prstGeom>
        </p:spPr>
      </p:pic>
      <p:grpSp>
        <p:nvGrpSpPr>
          <p:cNvPr id="27" name="Skupina 26"/>
          <p:cNvGrpSpPr/>
          <p:nvPr/>
        </p:nvGrpSpPr>
        <p:grpSpPr>
          <a:xfrm>
            <a:off x="4049877" y="1566839"/>
            <a:ext cx="1116123" cy="1080120"/>
            <a:chOff x="4035573" y="4859406"/>
            <a:chExt cx="1116123" cy="1080120"/>
          </a:xfrm>
        </p:grpSpPr>
        <p:sp>
          <p:nvSpPr>
            <p:cNvPr id="28" name="Sedmiúhelník 27"/>
            <p:cNvSpPr/>
            <p:nvPr/>
          </p:nvSpPr>
          <p:spPr>
            <a:xfrm>
              <a:off x="4035573" y="4859406"/>
              <a:ext cx="1116123" cy="1080120"/>
            </a:xfrm>
            <a:prstGeom prst="heptagon">
              <a:avLst/>
            </a:prstGeom>
            <a:solidFill>
              <a:srgbClr val="FFFF47"/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cross"/>
            </a:sp3d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Šipka doprava 28"/>
            <p:cNvSpPr/>
            <p:nvPr/>
          </p:nvSpPr>
          <p:spPr>
            <a:xfrm>
              <a:off x="4315924" y="5095117"/>
              <a:ext cx="576064" cy="608697"/>
            </a:xfrm>
            <a:prstGeom prst="rightArrow">
              <a:avLst/>
            </a:prstGeom>
            <a:solidFill>
              <a:srgbClr val="C00000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653113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Má havraní vlasy.</a:t>
            </a:r>
            <a:endParaRPr lang="cs-CZ" sz="4400" b="1" dirty="0">
              <a:latin typeface="Comic Sans MS" pitchFamily="66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černé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rozcuchané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rozčepýřené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11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špinavé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8122" y1="18325" x2="8122" y2="18325"/>
                        <a14:foregroundMark x1="96954" y1="24607" x2="96954" y2="24607"/>
                        <a14:foregroundMark x1="57360" y1="42932" x2="57360" y2="42932"/>
                        <a14:foregroundMark x1="59391" y1="49215" x2="59391" y2="49215"/>
                        <a14:foregroundMark x1="69543" y1="52880" x2="69543" y2="52880"/>
                        <a14:foregroundMark x1="30964" y1="45550" x2="30964" y2="45550"/>
                        <a14:foregroundMark x1="42132" y1="45550" x2="42132" y2="455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0432" y="4005064"/>
            <a:ext cx="2666405" cy="2585194"/>
          </a:xfrm>
          <a:prstGeom prst="rect">
            <a:avLst/>
          </a:prstGeom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17231" y1="48923" x2="3077" y2="62154"/>
                        <a14:foregroundMark x1="14769" y1="48923" x2="308" y2="54462"/>
                        <a14:foregroundMark x1="82462" y1="57846" x2="99385" y2="80308"/>
                        <a14:foregroundMark x1="82462" y1="56615" x2="99385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9819" y="3898253"/>
            <a:ext cx="2666405" cy="27988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7312" l="0" r="100000">
                        <a14:foregroundMark x1="64384" y1="3226" x2="64384" y2="3226"/>
                        <a14:foregroundMark x1="34247" y1="3226" x2="34247" y2="3226"/>
                        <a14:foregroundMark x1="9589" y1="15054" x2="9589" y2="15054"/>
                        <a14:foregroundMark x1="13699" y1="18280" x2="13699" y2="18280"/>
                        <a14:foregroundMark x1="8904" y1="18817" x2="8904" y2="18817"/>
                        <a14:foregroundMark x1="84932" y1="9140" x2="84932" y2="9140"/>
                        <a14:foregroundMark x1="82192" y1="17204" x2="82192" y2="17204"/>
                        <a14:foregroundMark x1="92466" y1="15591" x2="92466" y2="15591"/>
                        <a14:foregroundMark x1="34932" y1="13441" x2="34932" y2="13441"/>
                        <a14:foregroundMark x1="30822" y1="15054" x2="30822" y2="15054"/>
                        <a14:foregroundMark x1="30822" y1="15054" x2="30822" y2="15054"/>
                        <a14:foregroundMark x1="36986" y1="15054" x2="36986" y2="15054"/>
                        <a14:foregroundMark x1="41096" y1="17742" x2="41096" y2="17742"/>
                        <a14:foregroundMark x1="30822" y1="31720" x2="30822" y2="31720"/>
                        <a14:foregroundMark x1="68493" y1="16129" x2="68493" y2="16129"/>
                        <a14:foregroundMark x1="63014" y1="13978" x2="63014" y2="13978"/>
                        <a14:foregroundMark x1="64384" y1="13441" x2="64384" y2="13441"/>
                        <a14:foregroundMark x1="71233" y1="16667" x2="71233" y2="16667"/>
                        <a14:foregroundMark x1="67808" y1="32258" x2="67808" y2="322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flipH="1">
            <a:off x="3336104" y="3898253"/>
            <a:ext cx="2535703" cy="26314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>
                        <a14:foregroundMark x1="32195" y1="3125" x2="32195" y2="3125"/>
                        <a14:foregroundMark x1="46341" y1="3646" x2="46341" y2="3646"/>
                        <a14:foregroundMark x1="22439" y1="7813" x2="22439" y2="7813"/>
                        <a14:foregroundMark x1="34146" y1="29688" x2="34146" y2="29688"/>
                        <a14:foregroundMark x1="20488" y1="27604" x2="20488" y2="27604"/>
                        <a14:foregroundMark x1="43902" y1="29167" x2="43902" y2="29167"/>
                        <a14:foregroundMark x1="46829" y1="30208" x2="46829" y2="30208"/>
                        <a14:foregroundMark x1="55610" y1="26563" x2="59024" y2="27604"/>
                        <a14:foregroundMark x1="48293" y1="54167" x2="48293" y2="54167"/>
                        <a14:foregroundMark x1="41951" y1="65625" x2="41951" y2="65625"/>
                        <a14:foregroundMark x1="86829" y1="48958" x2="86829" y2="48958"/>
                        <a14:foregroundMark x1="80488" y1="54688" x2="80488" y2="54688"/>
                        <a14:foregroundMark x1="84878" y1="38021" x2="84878" y2="38021"/>
                        <a14:foregroundMark x1="75610" y1="45313" x2="75610" y2="45313"/>
                        <a14:foregroundMark x1="71707" y1="39063" x2="71707" y2="39063"/>
                        <a14:foregroundMark x1="74146" y1="55208" x2="74146" y2="55208"/>
                        <a14:foregroundMark x1="83415" y1="31250" x2="83415" y2="31250"/>
                        <a14:foregroundMark x1="90732" y1="53646" x2="90732" y2="53646"/>
                        <a14:foregroundMark x1="95122" y1="63021" x2="95122" y2="63021"/>
                        <a14:foregroundMark x1="84390" y1="63021" x2="84390" y2="63021"/>
                        <a14:foregroundMark x1="74146" y1="72396" x2="74146" y2="72396"/>
                        <a14:foregroundMark x1="78537" y1="63542" x2="78537" y2="63542"/>
                        <a14:foregroundMark x1="78537" y1="63542" x2="78537" y2="65104"/>
                        <a14:foregroundMark x1="80976" y1="71354" x2="80976" y2="71354"/>
                        <a14:foregroundMark x1="86341" y1="71875" x2="86341" y2="71875"/>
                        <a14:foregroundMark x1="79512" y1="85417" x2="79512" y2="8541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6027" y="4031361"/>
            <a:ext cx="2920529" cy="2735325"/>
          </a:xfrm>
          <a:prstGeom prst="rect">
            <a:avLst/>
          </a:prstGeom>
        </p:spPr>
      </p:pic>
      <p:grpSp>
        <p:nvGrpSpPr>
          <p:cNvPr id="27" name="Skupina 26"/>
          <p:cNvGrpSpPr/>
          <p:nvPr/>
        </p:nvGrpSpPr>
        <p:grpSpPr>
          <a:xfrm>
            <a:off x="4049877" y="1566839"/>
            <a:ext cx="1116123" cy="1080120"/>
            <a:chOff x="4035573" y="4859406"/>
            <a:chExt cx="1116123" cy="1080120"/>
          </a:xfrm>
        </p:grpSpPr>
        <p:sp>
          <p:nvSpPr>
            <p:cNvPr id="28" name="Sedmiúhelník 27"/>
            <p:cNvSpPr/>
            <p:nvPr/>
          </p:nvSpPr>
          <p:spPr>
            <a:xfrm>
              <a:off x="4035573" y="4859406"/>
              <a:ext cx="1116123" cy="1080120"/>
            </a:xfrm>
            <a:prstGeom prst="heptagon">
              <a:avLst/>
            </a:prstGeom>
            <a:solidFill>
              <a:srgbClr val="FFFF47"/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cross"/>
            </a:sp3d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Šipka doprava 28"/>
            <p:cNvSpPr/>
            <p:nvPr/>
          </p:nvSpPr>
          <p:spPr>
            <a:xfrm>
              <a:off x="4315924" y="5095117"/>
              <a:ext cx="576064" cy="608697"/>
            </a:xfrm>
            <a:prstGeom prst="rightArrow">
              <a:avLst/>
            </a:prstGeom>
            <a:solidFill>
              <a:srgbClr val="C00000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333400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Má máslo na hlavě.</a:t>
            </a:r>
            <a:endParaRPr lang="cs-CZ" sz="4400" b="1" dirty="0">
              <a:latin typeface="Comic Sans MS" pitchFamily="66" charset="0"/>
            </a:endParaRPr>
          </a:p>
        </p:txBody>
      </p:sp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mění názory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má neumyté vlasy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dirty="0">
                  <a:latin typeface="Comic Sans MS" pitchFamily="66" charset="0"/>
                </a:rPr>
                <a:t>j</a:t>
              </a:r>
              <a:r>
                <a:rPr lang="cs-CZ" sz="2400" kern="1200" dirty="0" smtClean="0">
                  <a:latin typeface="Comic Sans MS" pitchFamily="66" charset="0"/>
                </a:rPr>
                <a:t>e vinný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12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marnivý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17231" y1="48923" x2="3077" y2="62154"/>
                        <a14:foregroundMark x1="14769" y1="48923" x2="308" y2="54462"/>
                        <a14:foregroundMark x1="82462" y1="57846" x2="99385" y2="80308"/>
                        <a14:foregroundMark x1="82462" y1="56615" x2="99385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725144"/>
            <a:ext cx="1889101" cy="1982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92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07904" y="4800448"/>
            <a:ext cx="2099371" cy="20993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7312" l="0" r="100000">
                        <a14:foregroundMark x1="64384" y1="3226" x2="64384" y2="3226"/>
                        <a14:foregroundMark x1="34247" y1="3226" x2="34247" y2="3226"/>
                        <a14:foregroundMark x1="9589" y1="15054" x2="9589" y2="15054"/>
                        <a14:foregroundMark x1="13699" y1="18280" x2="13699" y2="18280"/>
                        <a14:foregroundMark x1="8904" y1="18817" x2="8904" y2="18817"/>
                        <a14:foregroundMark x1="84932" y1="9140" x2="84932" y2="9140"/>
                        <a14:foregroundMark x1="82192" y1="17204" x2="82192" y2="17204"/>
                        <a14:foregroundMark x1="92466" y1="15591" x2="92466" y2="15591"/>
                        <a14:foregroundMark x1="34932" y1="13441" x2="34932" y2="13441"/>
                        <a14:foregroundMark x1="30822" y1="15054" x2="30822" y2="15054"/>
                        <a14:foregroundMark x1="30822" y1="15054" x2="30822" y2="15054"/>
                        <a14:foregroundMark x1="36986" y1="15054" x2="36986" y2="15054"/>
                        <a14:foregroundMark x1="41096" y1="17742" x2="41096" y2="17742"/>
                        <a14:foregroundMark x1="30822" y1="31720" x2="30822" y2="31720"/>
                        <a14:foregroundMark x1="68493" y1="16129" x2="68493" y2="16129"/>
                        <a14:foregroundMark x1="63014" y1="13978" x2="63014" y2="13978"/>
                        <a14:foregroundMark x1="64384" y1="13441" x2="64384" y2="13441"/>
                        <a14:foregroundMark x1="71233" y1="16667" x2="71233" y2="16667"/>
                        <a14:foregroundMark x1="67808" y1="32258" x2="67808" y2="322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flipH="1">
            <a:off x="3622205" y="4686503"/>
            <a:ext cx="1942859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99000" l="0" r="100000">
                        <a14:foregroundMark x1="29570" y1="29500" x2="29570" y2="29500"/>
                        <a14:foregroundMark x1="31720" y1="33000" x2="31720" y2="33000"/>
                        <a14:foregroundMark x1="31720" y1="35500" x2="33333" y2="35500"/>
                        <a14:foregroundMark x1="43011" y1="35500" x2="43011" y2="35500"/>
                        <a14:foregroundMark x1="67742" y1="38500" x2="67742" y2="38500"/>
                        <a14:foregroundMark x1="55914" y1="29000" x2="55914" y2="29000"/>
                        <a14:foregroundMark x1="67742" y1="2500" x2="67742" y2="2500"/>
                        <a14:foregroundMark x1="56989" y1="57500" x2="56989" y2="57500"/>
                        <a14:foregroundMark x1="41935" y1="58000" x2="41935" y2="58000"/>
                        <a14:foregroundMark x1="36022" y1="56000" x2="36022" y2="56000"/>
                        <a14:foregroundMark x1="30108" y1="53500" x2="30108" y2="53500"/>
                        <a14:foregroundMark x1="26882" y1="52000" x2="26882" y2="52000"/>
                        <a14:foregroundMark x1="37634" y1="55500" x2="37634" y2="55500"/>
                        <a14:foregroundMark x1="47849" y1="57000" x2="47849" y2="57000"/>
                        <a14:foregroundMark x1="60753" y1="57500" x2="60753" y2="57500"/>
                        <a14:foregroundMark x1="72581" y1="54500" x2="73656" y2="55000"/>
                        <a14:foregroundMark x1="47312" y1="72000" x2="47312" y2="72000"/>
                        <a14:foregroundMark x1="51613" y1="72500" x2="51613" y2="72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21580" y="4650524"/>
            <a:ext cx="1942010" cy="20881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8" name="Skupina 27"/>
          <p:cNvGrpSpPr/>
          <p:nvPr/>
        </p:nvGrpSpPr>
        <p:grpSpPr>
          <a:xfrm>
            <a:off x="4049877" y="1566839"/>
            <a:ext cx="1116123" cy="1080120"/>
            <a:chOff x="4035573" y="4859406"/>
            <a:chExt cx="1116123" cy="1080120"/>
          </a:xfrm>
        </p:grpSpPr>
        <p:sp>
          <p:nvSpPr>
            <p:cNvPr id="29" name="Sedmiúhelník 28"/>
            <p:cNvSpPr/>
            <p:nvPr/>
          </p:nvSpPr>
          <p:spPr>
            <a:xfrm>
              <a:off x="4035573" y="4859406"/>
              <a:ext cx="1116123" cy="1080120"/>
            </a:xfrm>
            <a:prstGeom prst="heptagon">
              <a:avLst/>
            </a:prstGeom>
            <a:solidFill>
              <a:srgbClr val="FFFF47"/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cross"/>
            </a:sp3d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Šipka doprava 29"/>
            <p:cNvSpPr/>
            <p:nvPr/>
          </p:nvSpPr>
          <p:spPr>
            <a:xfrm>
              <a:off x="4315924" y="5095117"/>
              <a:ext cx="576064" cy="608697"/>
            </a:xfrm>
            <a:prstGeom prst="rightArrow">
              <a:avLst/>
            </a:prstGeom>
            <a:solidFill>
              <a:srgbClr val="C00000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541162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Vypařil se jako pára </a:t>
            </a:r>
          </a:p>
          <a:p>
            <a:pPr algn="ctr"/>
            <a:r>
              <a:rPr lang="cs-CZ" sz="4400" b="1" dirty="0" smtClean="0">
                <a:latin typeface="Comic Sans MS" pitchFamily="66" charset="0"/>
              </a:rPr>
              <a:t>nad hrncem.</a:t>
            </a:r>
            <a:endParaRPr lang="cs-CZ" sz="4400" b="1" dirty="0">
              <a:latin typeface="Comic Sans MS" pitchFamily="66" charset="0"/>
            </a:endParaRPr>
          </a:p>
        </p:txBody>
      </p:sp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1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rychle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nepozorovaně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s někým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13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hlučně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92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79911" y="4481737"/>
            <a:ext cx="2376264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17231" y1="48923" x2="3077" y2="62154"/>
                        <a14:foregroundMark x1="14769" y1="48923" x2="308" y2="54462"/>
                        <a14:foregroundMark x1="82462" y1="57846" x2="99385" y2="80308"/>
                        <a14:foregroundMark x1="82462" y1="56615" x2="99385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9084" y="4245792"/>
            <a:ext cx="2147052" cy="2253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7312" l="0" r="100000">
                        <a14:foregroundMark x1="64384" y1="3226" x2="64384" y2="3226"/>
                        <a14:foregroundMark x1="34247" y1="3226" x2="34247" y2="3226"/>
                        <a14:foregroundMark x1="9589" y1="15054" x2="9589" y2="15054"/>
                        <a14:foregroundMark x1="13699" y1="18280" x2="13699" y2="18280"/>
                        <a14:foregroundMark x1="8904" y1="18817" x2="8904" y2="18817"/>
                        <a14:foregroundMark x1="84932" y1="9140" x2="84932" y2="9140"/>
                        <a14:foregroundMark x1="82192" y1="17204" x2="82192" y2="17204"/>
                        <a14:foregroundMark x1="92466" y1="15591" x2="92466" y2="15591"/>
                        <a14:foregroundMark x1="34932" y1="13441" x2="34932" y2="13441"/>
                        <a14:foregroundMark x1="30822" y1="15054" x2="30822" y2="15054"/>
                        <a14:foregroundMark x1="30822" y1="15054" x2="30822" y2="15054"/>
                        <a14:foregroundMark x1="36986" y1="15054" x2="36986" y2="15054"/>
                        <a14:foregroundMark x1="41096" y1="17742" x2="41096" y2="17742"/>
                        <a14:foregroundMark x1="30822" y1="31720" x2="30822" y2="31720"/>
                        <a14:foregroundMark x1="68493" y1="16129" x2="68493" y2="16129"/>
                        <a14:foregroundMark x1="63014" y1="13978" x2="63014" y2="13978"/>
                        <a14:foregroundMark x1="64384" y1="13441" x2="64384" y2="13441"/>
                        <a14:foregroundMark x1="71233" y1="16667" x2="71233" y2="16667"/>
                        <a14:foregroundMark x1="67808" y1="32258" x2="67808" y2="322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flipH="1">
            <a:off x="3648549" y="4102265"/>
            <a:ext cx="2448273" cy="2540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>
                        <a14:foregroundMark x1="55882" y1="78673" x2="55882" y2="78673"/>
                        <a14:foregroundMark x1="50490" y1="78199" x2="50490" y2="78199"/>
                        <a14:foregroundMark x1="73529" y1="55924" x2="73529" y2="55924"/>
                        <a14:foregroundMark x1="45098" y1="76777" x2="45098" y2="767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49084" y="4259195"/>
            <a:ext cx="2456434" cy="2540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8" name="Skupina 27"/>
          <p:cNvGrpSpPr/>
          <p:nvPr/>
        </p:nvGrpSpPr>
        <p:grpSpPr>
          <a:xfrm>
            <a:off x="4049877" y="1566839"/>
            <a:ext cx="1116123" cy="1080120"/>
            <a:chOff x="4035573" y="4859406"/>
            <a:chExt cx="1116123" cy="1080120"/>
          </a:xfrm>
        </p:grpSpPr>
        <p:sp>
          <p:nvSpPr>
            <p:cNvPr id="29" name="Sedmiúhelník 28"/>
            <p:cNvSpPr/>
            <p:nvPr/>
          </p:nvSpPr>
          <p:spPr>
            <a:xfrm>
              <a:off x="4035573" y="4859406"/>
              <a:ext cx="1116123" cy="1080120"/>
            </a:xfrm>
            <a:prstGeom prst="heptagon">
              <a:avLst/>
            </a:prstGeom>
            <a:solidFill>
              <a:srgbClr val="FFFF47"/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cross"/>
            </a:sp3d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Šipka doprava 29"/>
            <p:cNvSpPr/>
            <p:nvPr/>
          </p:nvSpPr>
          <p:spPr>
            <a:xfrm>
              <a:off x="4315924" y="5095117"/>
              <a:ext cx="576064" cy="608697"/>
            </a:xfrm>
            <a:prstGeom prst="rightArrow">
              <a:avLst/>
            </a:prstGeom>
            <a:solidFill>
              <a:srgbClr val="C00000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416987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Chodí jako bludná ovce.</a:t>
            </a:r>
            <a:endParaRPr lang="cs-CZ" sz="4400" b="1" dirty="0">
              <a:latin typeface="Comic Sans MS" pitchFamily="66" charset="0"/>
            </a:endParaRPr>
          </a:p>
        </p:txBody>
      </p:sp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dokola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smutně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pomalu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14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bezradně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15657" y1="33333" x2="15657" y2="33333"/>
                        <a14:foregroundMark x1="85354" y1="34359" x2="85354" y2="34359"/>
                        <a14:foregroundMark x1="58081" y1="12308" x2="58081" y2="12308"/>
                        <a14:foregroundMark x1="72222" y1="2564" x2="72222" y2="2564"/>
                        <a14:foregroundMark x1="74242" y1="4615" x2="76263" y2="5641"/>
                        <a14:foregroundMark x1="43939" y1="12308" x2="43939" y2="12308"/>
                        <a14:foregroundMark x1="41414" y1="7692" x2="38889" y2="5641"/>
                        <a14:foregroundMark x1="27778" y1="1538" x2="27778" y2="1538"/>
                        <a14:foregroundMark x1="85354" y1="30769" x2="85354" y2="30769"/>
                        <a14:foregroundMark x1="17677" y1="34359" x2="17677" y2="3435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5" y="4026080"/>
            <a:ext cx="2520280" cy="248209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40351" y1="20202" x2="40351" y2="20202"/>
                        <a14:foregroundMark x1="56140" y1="20707" x2="56140" y2="20707"/>
                        <a14:foregroundMark x1="53801" y1="5556" x2="53801" y2="5556"/>
                        <a14:foregroundMark x1="79532" y1="9091" x2="79532" y2="9091"/>
                        <a14:foregroundMark x1="83041" y1="27778" x2="83041" y2="277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8368" y="3566524"/>
            <a:ext cx="2473792" cy="286439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44076" y1="23529" x2="44076" y2="23529"/>
                        <a14:foregroundMark x1="44076" y1="18627" x2="44076" y2="18627"/>
                        <a14:foregroundMark x1="31754" y1="39216" x2="31754" y2="39216"/>
                        <a14:foregroundMark x1="30806" y1="41667" x2="30806" y2="41667"/>
                        <a14:foregroundMark x1="37915" y1="25000" x2="37915" y2="25000"/>
                        <a14:foregroundMark x1="64455" y1="22549" x2="64455" y2="22549"/>
                        <a14:foregroundMark x1="69194" y1="24510" x2="69194" y2="24510"/>
                        <a14:foregroundMark x1="77725" y1="44608" x2="77725" y2="446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3453" y="3566524"/>
            <a:ext cx="2949104" cy="285126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>
                        <a14:foregroundMark x1="35417" y1="44271" x2="35417" y2="44271"/>
                        <a14:foregroundMark x1="42708" y1="44271" x2="42708" y2="44271"/>
                        <a14:foregroundMark x1="63021" y1="46354" x2="63021" y2="46354"/>
                        <a14:foregroundMark x1="73958" y1="47396" x2="73958" y2="4739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5009" y="3814204"/>
            <a:ext cx="2723136" cy="2723136"/>
          </a:xfrm>
          <a:prstGeom prst="rect">
            <a:avLst/>
          </a:prstGeom>
        </p:spPr>
      </p:pic>
      <p:grpSp>
        <p:nvGrpSpPr>
          <p:cNvPr id="26" name="Skupina 25"/>
          <p:cNvGrpSpPr/>
          <p:nvPr/>
        </p:nvGrpSpPr>
        <p:grpSpPr>
          <a:xfrm>
            <a:off x="4049877" y="1566839"/>
            <a:ext cx="1116123" cy="1080120"/>
            <a:chOff x="4035573" y="4859406"/>
            <a:chExt cx="1116123" cy="1080120"/>
          </a:xfrm>
        </p:grpSpPr>
        <p:sp>
          <p:nvSpPr>
            <p:cNvPr id="27" name="Sedmiúhelník 26"/>
            <p:cNvSpPr/>
            <p:nvPr/>
          </p:nvSpPr>
          <p:spPr>
            <a:xfrm>
              <a:off x="4035573" y="4859406"/>
              <a:ext cx="1116123" cy="1080120"/>
            </a:xfrm>
            <a:prstGeom prst="heptagon">
              <a:avLst/>
            </a:prstGeom>
            <a:solidFill>
              <a:srgbClr val="FFFF47"/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cross"/>
            </a:sp3d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Šipka doprava 27"/>
            <p:cNvSpPr/>
            <p:nvPr/>
          </p:nvSpPr>
          <p:spPr>
            <a:xfrm>
              <a:off x="4315924" y="5095117"/>
              <a:ext cx="576064" cy="608697"/>
            </a:xfrm>
            <a:prstGeom prst="rightArrow">
              <a:avLst/>
            </a:prstGeom>
            <a:solidFill>
              <a:srgbClr val="C00000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738858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6" presetClass="exit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967552" y="476671"/>
            <a:ext cx="7272808" cy="5832565"/>
          </a:xfrm>
          <a:prstGeom prst="donut">
            <a:avLst>
              <a:gd name="adj" fmla="val 17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7134" y="332656"/>
            <a:ext cx="8673002" cy="1440160"/>
          </a:xfrm>
          <a:prstGeom prst="roundRect">
            <a:avLst>
              <a:gd name="adj" fmla="val 22102"/>
            </a:avLst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Comic Sans MS" pitchFamily="66" charset="0"/>
              </a:rPr>
              <a:t>Je jako z divokých vajec.</a:t>
            </a:r>
            <a:endParaRPr lang="cs-CZ" sz="4400" b="1" dirty="0">
              <a:latin typeface="Comic Sans MS" pitchFamily="66" charset="0"/>
            </a:endParaRPr>
          </a:p>
        </p:txBody>
      </p:sp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2" name="Skupina 21"/>
          <p:cNvGrpSpPr/>
          <p:nvPr/>
        </p:nvGrpSpPr>
        <p:grpSpPr>
          <a:xfrm>
            <a:off x="261117" y="3723516"/>
            <a:ext cx="3788760" cy="1263669"/>
            <a:chOff x="2878160" y="3301179"/>
            <a:chExt cx="3638056" cy="1263669"/>
          </a:xfrm>
        </p:grpSpPr>
        <p:sp>
          <p:nvSpPr>
            <p:cNvPr id="15" name="Volný tvar 14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bystrý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endParaRPr lang="cs-CZ" b="1" dirty="0">
                <a:ln w="50800"/>
                <a:solidFill>
                  <a:schemeClr val="accent4">
                    <a:lumMod val="50000"/>
                  </a:schemeClr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57133" y="2305009"/>
            <a:ext cx="3792743" cy="1263669"/>
            <a:chOff x="2878160" y="3301179"/>
            <a:chExt cx="3638056" cy="1263669"/>
          </a:xfrm>
        </p:grpSpPr>
        <p:sp>
          <p:nvSpPr>
            <p:cNvPr id="24" name="Volný tvar 23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algn="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roztržitý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A</a:t>
              </a:r>
              <a:endPara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H="1">
            <a:off x="5162018" y="3723516"/>
            <a:ext cx="3790595" cy="1263669"/>
            <a:chOff x="2878160" y="3301179"/>
            <a:chExt cx="3638056" cy="1263669"/>
          </a:xfrm>
        </p:grpSpPr>
        <p:sp>
          <p:nvSpPr>
            <p:cNvPr id="33" name="Volný tvar 32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hbitý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balanced" dir="t">
                  <a:rot lat="0" lon="0" rev="2100000"/>
                </a:lightRig>
              </a:scene3d>
              <a:sp3d extrusionH="57150" prstMaterial="metal">
                <a:bevelT w="38100" h="25400"/>
                <a:contourClr>
                  <a:schemeClr val="bg2"/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50800"/>
                  <a:solidFill>
                    <a:srgbClr val="66FF33"/>
                  </a:solidFill>
                </a:rPr>
                <a:t>D</a:t>
              </a:r>
              <a:endParaRPr lang="cs-CZ" b="1" dirty="0">
                <a:ln w="50800"/>
                <a:solidFill>
                  <a:srgbClr val="66FF33"/>
                </a:solidFill>
              </a:endParaRPr>
            </a:p>
          </p:txBody>
        </p:sp>
      </p:grpSp>
      <p:sp>
        <p:nvSpPr>
          <p:cNvPr id="39" name="Sedmiúhelník 38"/>
          <p:cNvSpPr/>
          <p:nvPr/>
        </p:nvSpPr>
        <p:spPr>
          <a:xfrm>
            <a:off x="4045894" y="1556792"/>
            <a:ext cx="1116124" cy="1080120"/>
          </a:xfrm>
          <a:prstGeom prst="heptagon">
            <a:avLst/>
          </a:prstGeom>
          <a:solidFill>
            <a:srgbClr val="FFFF47"/>
          </a:solidFill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15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40" name="Skupina 39"/>
          <p:cNvGrpSpPr/>
          <p:nvPr/>
        </p:nvGrpSpPr>
        <p:grpSpPr>
          <a:xfrm flipH="1">
            <a:off x="5162017" y="2305009"/>
            <a:ext cx="3790596" cy="1263669"/>
            <a:chOff x="2878160" y="3301179"/>
            <a:chExt cx="3638056" cy="1263669"/>
          </a:xfrm>
        </p:grpSpPr>
        <p:sp>
          <p:nvSpPr>
            <p:cNvPr id="41" name="Volný tvar 40"/>
            <p:cNvSpPr/>
            <p:nvPr/>
          </p:nvSpPr>
          <p:spPr>
            <a:xfrm>
              <a:off x="3418220" y="3301179"/>
              <a:ext cx="3097996" cy="1263669"/>
            </a:xfrm>
            <a:custGeom>
              <a:avLst/>
              <a:gdLst>
                <a:gd name="connsiteX0" fmla="*/ 0 w 1722496"/>
                <a:gd name="connsiteY0" fmla="*/ 143544 h 861248"/>
                <a:gd name="connsiteX1" fmla="*/ 143544 w 1722496"/>
                <a:gd name="connsiteY1" fmla="*/ 0 h 861248"/>
                <a:gd name="connsiteX2" fmla="*/ 1578952 w 1722496"/>
                <a:gd name="connsiteY2" fmla="*/ 0 h 861248"/>
                <a:gd name="connsiteX3" fmla="*/ 1722496 w 1722496"/>
                <a:gd name="connsiteY3" fmla="*/ 143544 h 861248"/>
                <a:gd name="connsiteX4" fmla="*/ 1722496 w 1722496"/>
                <a:gd name="connsiteY4" fmla="*/ 717704 h 861248"/>
                <a:gd name="connsiteX5" fmla="*/ 1578952 w 1722496"/>
                <a:gd name="connsiteY5" fmla="*/ 861248 h 861248"/>
                <a:gd name="connsiteX6" fmla="*/ 143544 w 1722496"/>
                <a:gd name="connsiteY6" fmla="*/ 861248 h 861248"/>
                <a:gd name="connsiteX7" fmla="*/ 0 w 1722496"/>
                <a:gd name="connsiteY7" fmla="*/ 717704 h 861248"/>
                <a:gd name="connsiteX8" fmla="*/ 0 w 1722496"/>
                <a:gd name="connsiteY8" fmla="*/ 143544 h 861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22496" h="861248">
                  <a:moveTo>
                    <a:pt x="0" y="143544"/>
                  </a:moveTo>
                  <a:cubicBezTo>
                    <a:pt x="0" y="64267"/>
                    <a:pt x="64267" y="0"/>
                    <a:pt x="143544" y="0"/>
                  </a:cubicBezTo>
                  <a:lnTo>
                    <a:pt x="1578952" y="0"/>
                  </a:lnTo>
                  <a:cubicBezTo>
                    <a:pt x="1658229" y="0"/>
                    <a:pt x="1722496" y="64267"/>
                    <a:pt x="1722496" y="143544"/>
                  </a:cubicBezTo>
                  <a:lnTo>
                    <a:pt x="1722496" y="717704"/>
                  </a:lnTo>
                  <a:cubicBezTo>
                    <a:pt x="1722496" y="796981"/>
                    <a:pt x="1658229" y="861248"/>
                    <a:pt x="1578952" y="861248"/>
                  </a:cubicBezTo>
                  <a:lnTo>
                    <a:pt x="143544" y="861248"/>
                  </a:lnTo>
                  <a:cubicBezTo>
                    <a:pt x="64267" y="861248"/>
                    <a:pt x="0" y="796981"/>
                    <a:pt x="0" y="717704"/>
                  </a:cubicBezTo>
                  <a:lnTo>
                    <a:pt x="0" y="143544"/>
                  </a:lnTo>
                  <a:close/>
                </a:path>
              </a:pathLst>
            </a:cu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spcFirstLastPara="0" vert="horz" wrap="square" lIns="179203" tIns="179203" rIns="179203" bIns="179203" numCol="1" spcCol="1270" anchor="ctr" anchorCtr="0">
              <a:noAutofit/>
            </a:bodyPr>
            <a:lstStyle/>
            <a:p>
              <a:pPr lvl="0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kern="1200" dirty="0" smtClean="0">
                  <a:latin typeface="Comic Sans MS" pitchFamily="66" charset="0"/>
                </a:rPr>
                <a:t>neposedný</a:t>
              </a:r>
              <a:endParaRPr lang="cs-CZ" sz="2400" kern="1200" dirty="0">
                <a:latin typeface="Comic Sans MS" pitchFamily="66" charset="0"/>
              </a:endParaRPr>
            </a:p>
          </p:txBody>
        </p:sp>
        <p:sp>
          <p:nvSpPr>
            <p:cNvPr id="42" name="Ovál 41"/>
            <p:cNvSpPr/>
            <p:nvPr/>
          </p:nvSpPr>
          <p:spPr>
            <a:xfrm>
              <a:off x="2878160" y="3428957"/>
              <a:ext cx="1080120" cy="1008112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>
              <a:scene3d>
                <a:camera prst="orthographicFront"/>
                <a:lightRig rig="glow" dir="tl">
                  <a:rot lat="0" lon="0" rev="5400000"/>
                </a:lightRig>
              </a:scene3d>
              <a:sp3d contourW="12700">
                <a:bevelT w="25400" h="25400"/>
                <a:contourClr>
                  <a:schemeClr val="accent6">
                    <a:shade val="73000"/>
                  </a:schemeClr>
                </a:contourClr>
              </a:sp3d>
            </a:bodyPr>
            <a:lstStyle/>
            <a:p>
              <a:pPr algn="ctr"/>
              <a:r>
                <a:rPr lang="cs-CZ" sz="4400" b="1" dirty="0" smtClean="0">
                  <a:ln w="11430"/>
                  <a:solidFill>
                    <a:srgbClr val="C00000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rPr>
                <a:t>C</a:t>
              </a:r>
              <a:endParaRPr lang="cs-CZ" b="1" dirty="0">
                <a:ln w="11430"/>
                <a:solidFill>
                  <a:srgbClr val="C0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endParaRPr>
            </a:p>
          </p:txBody>
        </p:sp>
      </p:grpSp>
      <p:pic>
        <p:nvPicPr>
          <p:cNvPr id="1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55882" y1="78673" x2="55882" y2="78673"/>
                        <a14:foregroundMark x1="50490" y1="78199" x2="50490" y2="78199"/>
                        <a14:foregroundMark x1="73529" y1="55924" x2="73529" y2="55924"/>
                        <a14:foregroundMark x1="45098" y1="76777" x2="45098" y2="767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11458" y="4221088"/>
            <a:ext cx="2284678" cy="23630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17231" y1="48923" x2="3077" y2="62154"/>
                        <a14:foregroundMark x1="14769" y1="48923" x2="308" y2="54462"/>
                        <a14:foregroundMark x1="82462" y1="57846" x2="99385" y2="80308"/>
                        <a14:foregroundMark x1="82462" y1="56615" x2="99385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8818" y="4180570"/>
            <a:ext cx="1889101" cy="1982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92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445117" y="4053432"/>
            <a:ext cx="2315395" cy="2315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>
                        <a14:foregroundMark x1="44076" y1="23529" x2="44076" y2="23529"/>
                        <a14:foregroundMark x1="44076" y1="18627" x2="44076" y2="18627"/>
                        <a14:foregroundMark x1="31754" y1="39216" x2="31754" y2="39216"/>
                        <a14:foregroundMark x1="30806" y1="41667" x2="30806" y2="41667"/>
                        <a14:foregroundMark x1="37915" y1="25000" x2="37915" y2="25000"/>
                        <a14:foregroundMark x1="64455" y1="22549" x2="64455" y2="22549"/>
                        <a14:foregroundMark x1="69194" y1="24510" x2="69194" y2="24510"/>
                        <a14:foregroundMark x1="77725" y1="44608" x2="77725" y2="446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1458" y="4048461"/>
            <a:ext cx="2324237" cy="2247130"/>
          </a:xfrm>
          <a:prstGeom prst="rect">
            <a:avLst/>
          </a:prstGeom>
        </p:spPr>
      </p:pic>
      <p:grpSp>
        <p:nvGrpSpPr>
          <p:cNvPr id="28" name="Skupina 27"/>
          <p:cNvGrpSpPr/>
          <p:nvPr/>
        </p:nvGrpSpPr>
        <p:grpSpPr>
          <a:xfrm>
            <a:off x="4049877" y="1566839"/>
            <a:ext cx="1116123" cy="1080120"/>
            <a:chOff x="4035573" y="4859406"/>
            <a:chExt cx="1116123" cy="1080120"/>
          </a:xfrm>
        </p:grpSpPr>
        <p:sp>
          <p:nvSpPr>
            <p:cNvPr id="29" name="Sedmiúhelník 28"/>
            <p:cNvSpPr/>
            <p:nvPr/>
          </p:nvSpPr>
          <p:spPr>
            <a:xfrm>
              <a:off x="4035573" y="4859406"/>
              <a:ext cx="1116123" cy="1080120"/>
            </a:xfrm>
            <a:prstGeom prst="heptagon">
              <a:avLst/>
            </a:prstGeom>
            <a:solidFill>
              <a:srgbClr val="FFFF47"/>
            </a:soli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14100000"/>
              </a:lightRig>
            </a:scene3d>
            <a:sp3d prstMaterial="softEdge">
              <a:bevelT w="127000" prst="cross"/>
            </a:sp3d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Šipka doprava 29"/>
            <p:cNvSpPr/>
            <p:nvPr/>
          </p:nvSpPr>
          <p:spPr>
            <a:xfrm>
              <a:off x="4315924" y="5095117"/>
              <a:ext cx="576064" cy="608697"/>
            </a:xfrm>
            <a:prstGeom prst="rightArrow">
              <a:avLst/>
            </a:prstGeom>
            <a:solidFill>
              <a:srgbClr val="C00000"/>
            </a:soli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924907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100"/>
                            </p:stCondLst>
                            <p:childTnLst>
                              <p:par>
                                <p:cTn id="51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3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72619" y1="14634" x2="72619" y2="14634"/>
                        <a14:foregroundMark x1="68452" y1="7805" x2="68452" y2="7805"/>
                        <a14:foregroundMark x1="66667" y1="3415" x2="66667" y2="3415"/>
                        <a14:foregroundMark x1="60119" y1="2927" x2="58929" y2="2927"/>
                        <a14:foregroundMark x1="57143" y1="3902" x2="54762" y2="4878"/>
                        <a14:foregroundMark x1="32738" y1="9756" x2="32738" y2="9756"/>
                        <a14:foregroundMark x1="29167" y1="15610" x2="29167" y2="15610"/>
                        <a14:foregroundMark x1="29762" y1="11220" x2="29762" y2="11220"/>
                        <a14:foregroundMark x1="30357" y1="20976" x2="30357" y2="20976"/>
                        <a14:foregroundMark x1="90476" y1="21951" x2="90476" y2="21951"/>
                        <a14:foregroundMark x1="91667" y1="16098" x2="91667" y2="16098"/>
                        <a14:foregroundMark x1="88690" y1="9756" x2="89286" y2="11220"/>
                        <a14:foregroundMark x1="72619" y1="56585" x2="72619" y2="56585"/>
                        <a14:foregroundMark x1="49405" y1="56098" x2="49405" y2="56098"/>
                        <a14:foregroundMark x1="63095" y1="78537" x2="63095" y2="78537"/>
                        <a14:foregroundMark x1="97619" y1="43902" x2="97619" y2="43902"/>
                        <a14:foregroundMark x1="92857" y1="39512" x2="92857" y2="39512"/>
                        <a14:foregroundMark x1="89286" y1="42439" x2="89286" y2="42439"/>
                        <a14:foregroundMark x1="86905" y1="44878" x2="86905" y2="44878"/>
                        <a14:foregroundMark x1="88095" y1="47805" x2="88095" y2="47805"/>
                        <a14:foregroundMark x1="92262" y1="46829" x2="92262" y2="46829"/>
                        <a14:foregroundMark x1="62500" y1="36098" x2="62500" y2="36098"/>
                        <a14:foregroundMark x1="59524" y1="34146" x2="59524" y2="34146"/>
                        <a14:foregroundMark x1="23214" y1="34146" x2="23214" y2="34146"/>
                        <a14:foregroundMark x1="29167" y1="29756" x2="29167" y2="29756"/>
                        <a14:foregroundMark x1="23810" y1="35122" x2="23810" y2="35122"/>
                        <a14:foregroundMark x1="19048" y1="43415" x2="19048" y2="43415"/>
                        <a14:foregroundMark x1="11905" y1="52195" x2="13690" y2="51220"/>
                        <a14:foregroundMark x1="19643" y1="48780" x2="19643" y2="48780"/>
                        <a14:foregroundMark x1="11310" y1="40976" x2="11310" y2="40976"/>
                        <a14:foregroundMark x1="2976" y1="43415" x2="2976" y2="43415"/>
                        <a14:foregroundMark x1="7738" y1="51220" x2="7738" y2="51220"/>
                        <a14:foregroundMark x1="8333" y1="57561" x2="8333" y2="57561"/>
                        <a14:foregroundMark x1="68452" y1="20976" x2="68452" y2="20976"/>
                        <a14:foregroundMark x1="63095" y1="34146" x2="63095" y2="34146"/>
                        <a14:foregroundMark x1="14881" y1="36585" x2="14881" y2="365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66560"/>
            <a:ext cx="3456384" cy="4217611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827583" y="3212976"/>
            <a:ext cx="7210767" cy="1724157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Down">
              <a:avLst>
                <a:gd name="adj" fmla="val 21245809"/>
              </a:avLst>
            </a:prstTxWarp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Ahoj na příští schůzce.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276367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b="1" u="sng" dirty="0" smtClean="0"/>
              <a:t>Použité zdroje:</a:t>
            </a:r>
            <a:endParaRPr lang="cs-CZ" sz="2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tx2">
                    <a:lumMod val="50000"/>
                  </a:schemeClr>
                </a:solidFill>
              </a:rPr>
              <a:t>Všechny obrázky čerpány z http://office.microsoft.com</a:t>
            </a:r>
          </a:p>
          <a:p>
            <a:endParaRPr lang="cs-CZ" sz="20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1087749" y="332656"/>
            <a:ext cx="6968502" cy="1485900"/>
            <a:chOff x="846154" y="500042"/>
            <a:chExt cx="6968502" cy="1485900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 advTm="20000">
        <p14:prism dir="d"/>
      </p:transition>
    </mc:Choice>
    <mc:Fallback xmlns="">
      <p:transition spd="slow" advClick="0" advTm="2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718</TotalTime>
  <Words>893</Words>
  <Application>Microsoft Office PowerPoint</Application>
  <PresentationFormat>Předvádění na obrazovce (4:3)</PresentationFormat>
  <Paragraphs>366</Paragraphs>
  <Slides>39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39</vt:i4>
      </vt:variant>
    </vt:vector>
  </HeadingPairs>
  <TitlesOfParts>
    <vt:vector size="40" baseType="lpstr">
      <vt:lpstr>Motiv sady Office</vt:lpstr>
      <vt:lpstr>Prezentace aplikace PowerPoint</vt:lpstr>
      <vt:lpstr>Prezentace aplikace PowerPoint</vt:lpstr>
      <vt:lpstr>Opakuj si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svetlana</cp:lastModifiedBy>
  <cp:revision>64</cp:revision>
  <dcterms:created xsi:type="dcterms:W3CDTF">2012-11-26T19:09:11Z</dcterms:created>
  <dcterms:modified xsi:type="dcterms:W3CDTF">2013-05-25T19:54:57Z</dcterms:modified>
</cp:coreProperties>
</file>